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7" r:id="rId1"/>
    <p:sldMasterId id="2147483668" r:id="rId2"/>
  </p:sldMasterIdLst>
  <p:notesMasterIdLst>
    <p:notesMasterId r:id="rId54"/>
  </p:notesMasterIdLst>
  <p:handoutMasterIdLst>
    <p:handoutMasterId r:id="rId55"/>
  </p:handoutMasterIdLst>
  <p:sldIdLst>
    <p:sldId id="256" r:id="rId3"/>
    <p:sldId id="306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7" r:id="rId14"/>
    <p:sldId id="318" r:id="rId15"/>
    <p:sldId id="319" r:id="rId16"/>
    <p:sldId id="320" r:id="rId17"/>
    <p:sldId id="363" r:id="rId18"/>
    <p:sldId id="364" r:id="rId19"/>
    <p:sldId id="365" r:id="rId20"/>
    <p:sldId id="322" r:id="rId21"/>
    <p:sldId id="323" r:id="rId22"/>
    <p:sldId id="361" r:id="rId23"/>
    <p:sldId id="324" r:id="rId24"/>
    <p:sldId id="325" r:id="rId25"/>
    <p:sldId id="326" r:id="rId26"/>
    <p:sldId id="327" r:id="rId27"/>
    <p:sldId id="328" r:id="rId28"/>
    <p:sldId id="329" r:id="rId29"/>
    <p:sldId id="330" r:id="rId30"/>
    <p:sldId id="331" r:id="rId31"/>
    <p:sldId id="332" r:id="rId32"/>
    <p:sldId id="333" r:id="rId33"/>
    <p:sldId id="334" r:id="rId34"/>
    <p:sldId id="335" r:id="rId35"/>
    <p:sldId id="336" r:id="rId36"/>
    <p:sldId id="366" r:id="rId37"/>
    <p:sldId id="367" r:id="rId38"/>
    <p:sldId id="360" r:id="rId39"/>
    <p:sldId id="362" r:id="rId40"/>
    <p:sldId id="339" r:id="rId41"/>
    <p:sldId id="340" r:id="rId42"/>
    <p:sldId id="341" r:id="rId43"/>
    <p:sldId id="342" r:id="rId44"/>
    <p:sldId id="343" r:id="rId45"/>
    <p:sldId id="344" r:id="rId46"/>
    <p:sldId id="345" r:id="rId47"/>
    <p:sldId id="346" r:id="rId48"/>
    <p:sldId id="347" r:id="rId49"/>
    <p:sldId id="349" r:id="rId50"/>
    <p:sldId id="350" r:id="rId51"/>
    <p:sldId id="351" r:id="rId52"/>
    <p:sldId id="353" r:id="rId5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4032">
          <p15:clr>
            <a:srgbClr val="A4A3A4"/>
          </p15:clr>
        </p15:guide>
        <p15:guide id="3" pos="288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92BC"/>
    <a:srgbClr val="000000"/>
    <a:srgbClr val="E5B73D"/>
    <a:srgbClr val="CD0044"/>
    <a:srgbClr val="6A733D"/>
    <a:srgbClr val="4E6273"/>
    <a:srgbClr val="E3E709"/>
    <a:srgbClr val="BE2A40"/>
    <a:srgbClr val="8E8C24"/>
    <a:srgbClr val="3736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8" autoAdjust="0"/>
    <p:restoredTop sz="90204" autoAdjust="0"/>
  </p:normalViewPr>
  <p:slideViewPr>
    <p:cSldViewPr snapToGrid="0">
      <p:cViewPr varScale="1">
        <p:scale>
          <a:sx n="115" d="100"/>
          <a:sy n="115" d="100"/>
        </p:scale>
        <p:origin x="2152" y="192"/>
      </p:cViewPr>
      <p:guideLst>
        <p:guide orient="horz" pos="2160"/>
        <p:guide orient="horz" pos="4032"/>
        <p:guide pos="28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7" d="100"/>
          <a:sy n="107" d="100"/>
        </p:scale>
        <p:origin x="-520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FCAE23-4D2E-2F4E-8AF9-A93C6DBEAC74}" type="datetimeFigureOut">
              <a:rPr lang="en-US" smtClean="0"/>
              <a:t>1/12/20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44CFC-8BF9-2C4E-9289-81FEC5A72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750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9116663-B372-3E48-9F73-B21AA219DBD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4977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FE69F1-2C49-8541-A1A5-EFBA37142D8A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7959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4515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124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5539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FIGURE 14.2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Home Health Tests. </a:t>
            </a:r>
            <a:b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</a:b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These are now available for everything from fertility testing to HIV detection.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3354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6563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6464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7587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8328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8611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Sources: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1.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Centers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for Disease Control and Prevention. (2015). 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CDC prevention checklist.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www.cdc.gov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.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2.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Centers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for Disease Control and Prevention. (2015). 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Adolescent and adult vaccine quiz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.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www.cdc.gov.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3.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American Optometric Association. (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n.d.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). 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Recommended eye examination frequency for </a:t>
            </a:r>
            <a:r>
              <a:rPr lang="en-IN" sz="1200" b="0" i="1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pediatric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patients and adults.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www.aoa.org.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414884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8611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Sources: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1.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Centers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for Disease Control and Prevention. (2015). 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CDC prevention checklist.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www.cdc.gov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.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2.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Centers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for Disease Control and Prevention. (2015). 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Adolescent and adult vaccine quiz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.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www.cdc.gov.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3.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American Optometric Association. (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n.d.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). 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Recommended eye examination frequency for </a:t>
            </a:r>
            <a:r>
              <a:rPr lang="en-IN" sz="1200" b="0" i="1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pediatric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patients and adults.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www.aoa.org.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663044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8611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Sources: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1.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Centers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for Disease Control and Prevention. (2015). 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CDC prevention checklist.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www.cdc.gov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.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2.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Centers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for Disease Control and Prevention. (2015). 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Adolescent and adult vaccine quiz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.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www.cdc.gov.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3.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American Optometric Association. (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n.d.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). 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Recommended eye examination frequency for </a:t>
            </a:r>
            <a:r>
              <a:rPr lang="en-IN" sz="1200" b="0" i="1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pediatric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patients and adults.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www.aoa.org.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12401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9635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3356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0659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7293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0659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729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529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0980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1683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6439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27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4439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3731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8061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4755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1374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577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2000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5140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782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7399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885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6198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987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1270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0899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739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632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9002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192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8882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294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1282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397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Sources: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1.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National 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Center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for Complementary and Integrative Health. (2016). 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Acupuncture: In depth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.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https://nccih.nih.gov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.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2.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National 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Center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for Complementary and Integrative Health. (2015). 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Homoeopathy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.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https://nccih.nih.gov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.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3.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National 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Center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for Complementary and Integrative Health. (2016). 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Naturopathy.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https://nccih.nih.gov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.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4.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National 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Center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for Complementary and Integrative Health. (2016). </a:t>
            </a:r>
            <a:r>
              <a:rPr lang="en-IN" sz="1200" b="0" i="1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Ayurvedic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medicine: In depth.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https://nccih.nih.gov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.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5.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Arias, A., Steinberg, K., 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Banga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, A., &amp; Trestman, R. (2006). Systematic review of the efficacy of meditation techniques as treatments for mental illness. 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The Journal of Alternative and Complementary Medicine, 12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(8), 817–832.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6.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Chou, R., 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Qaseem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, A., Snow, V., Casey, D., 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Shekelle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, K., et al. (2007). Diagnosis and treatment of low back pain: A joint clinical practice guideline from the American College of Physicians and the American Pain Society. 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Annals of Internal Medicine, 147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(7), 478–491.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7.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National 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Center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for Complementary and Integrative Health. (2015). 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Tai chi and qi gong: In depth.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https://nccih.nih.gov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.</a:t>
            </a:r>
          </a:p>
          <a:p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8.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Lee, M., 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Pittler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, R., 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Guo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, M., &amp; Ernst, E. (2007). Qigong for hypertension: A systematic review of randomized clinical trials. 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Journal of Hypertension, 25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(8), 1525–1532.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5028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49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Sources: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1.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National 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Center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for Complementary and Integrative Health. (2016). 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Acupuncture: In depth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.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https://nccih.nih.gov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.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2.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National 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Center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for Complementary and Integrative Health. (2015). 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Homoeopathy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.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https://nccih.nih.gov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.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3.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National 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Center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for Complementary and Integrative Health. (2016). 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Naturopathy.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https://nccih.nih.gov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.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4.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National 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Center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for Complementary and Integrative Health. (2016). </a:t>
            </a:r>
            <a:r>
              <a:rPr lang="en-IN" sz="1200" b="0" i="1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Ayurvedic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medicine: In depth.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https://nccih.nih.gov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.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5.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Arias, A., Steinberg, K., 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Banga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, A., &amp; 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Trestman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, R. (2006). Systematic review of the efficacy of meditation techniques as treatments for mental illness. 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The Journal of Alternative and Complementary Medicine, 12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(8), 817–832.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6.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Chou, R., 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Qaseem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, A., Snow, V., Casey, D., 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Shekelle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, K., et al. (2007). Diagnosis and treatment of low back pain: A joint clinical practice guideline from the American College of Physicians and the American Pain Society. 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Annals of Internal Medicine, 147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(7), 478–491.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7.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National 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Center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for Complementary and Integrative Health. (2015). 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Tai chi and qi gong: In depth.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https://nccih.nih.gov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.</a:t>
            </a:r>
          </a:p>
          <a:p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8.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Lee, M., 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Pittler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, R., 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Guo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, M., &amp; Ernst, E. (2007). Qigong for hypertension: A systematic review of randomized clinical trials. 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Journal of Hypertension, 25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(8), 1525–1532.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2356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0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365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0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365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60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5732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704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5348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80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7549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909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158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734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64467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01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6338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2565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21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7682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42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85214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523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23839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62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273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656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5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298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0419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886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144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374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2467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688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536" y="607675"/>
            <a:ext cx="5533167" cy="6247431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65126" y="3124200"/>
            <a:ext cx="3392503" cy="107721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91440"/>
          <a:lstStyle>
            <a:lvl1pPr>
              <a:defRPr>
                <a:solidFill>
                  <a:srgbClr val="CD0044"/>
                </a:solidFill>
              </a:defRPr>
            </a:lvl1pPr>
          </a:lstStyle>
          <a:p>
            <a:pPr lvl="0"/>
            <a:r>
              <a:rPr lang="en-US" noProof="0" dirty="0"/>
              <a:t>Click to edit</a:t>
            </a:r>
            <a:br>
              <a:rPr lang="en-US" noProof="0" dirty="0"/>
            </a:br>
            <a:r>
              <a:rPr lang="en-US" noProof="0" dirty="0"/>
              <a:t>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125" y="4860925"/>
            <a:ext cx="6569075" cy="400110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2000" baseline="0">
                <a:solidFill>
                  <a:srgbClr val="CD0044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-6350" y="0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65125" y="44450"/>
            <a:ext cx="800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Lecture Outline</a:t>
            </a:r>
          </a:p>
        </p:txBody>
      </p:sp>
    </p:spTree>
    <p:extLst>
      <p:ext uri="{BB962C8B-B14F-4D97-AF65-F5344CB8AC3E}">
        <p14:creationId xmlns:p14="http://schemas.microsoft.com/office/powerpoint/2010/main" val="3306340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276600"/>
            <a:ext cx="4038600" cy="28956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276600"/>
            <a:ext cx="4038600" cy="28956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6529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536" y="607675"/>
            <a:ext cx="5533167" cy="6247431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65126" y="3124200"/>
            <a:ext cx="3392503" cy="107721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91440"/>
          <a:lstStyle>
            <a:lvl1pPr>
              <a:defRPr>
                <a:solidFill>
                  <a:srgbClr val="CD0044"/>
                </a:solidFill>
              </a:defRPr>
            </a:lvl1pPr>
          </a:lstStyle>
          <a:p>
            <a:pPr lvl="0"/>
            <a:r>
              <a:rPr lang="en-US" noProof="0" dirty="0"/>
              <a:t>Click to edit</a:t>
            </a:r>
            <a:br>
              <a:rPr lang="en-US" noProof="0" dirty="0"/>
            </a:br>
            <a:r>
              <a:rPr lang="en-US" noProof="0" dirty="0"/>
              <a:t>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125" y="4860925"/>
            <a:ext cx="6569075" cy="400110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2000" baseline="0">
                <a:solidFill>
                  <a:srgbClr val="CD0044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-6350" y="0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65125" y="44450"/>
            <a:ext cx="800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Lecture 3 Outline</a:t>
            </a:r>
          </a:p>
        </p:txBody>
      </p:sp>
    </p:spTree>
    <p:extLst>
      <p:ext uri="{BB962C8B-B14F-4D97-AF65-F5344CB8AC3E}">
        <p14:creationId xmlns:p14="http://schemas.microsoft.com/office/powerpoint/2010/main" val="2675481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1280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125" y="1463040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125" y="1463040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6800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1E39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377" y="1150039"/>
            <a:ext cx="8229600" cy="5106987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3812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6542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0710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809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2484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650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7740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64618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276600"/>
            <a:ext cx="4038600" cy="28956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276600"/>
            <a:ext cx="4038600" cy="28956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3420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125" y="1463040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125" y="1463040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1450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1E39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377" y="1150039"/>
            <a:ext cx="8229600" cy="5106987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0699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6134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0811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6149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2484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7678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850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6350" y="0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938" y="15081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141413"/>
            <a:ext cx="8229600" cy="510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Rectangle 15"/>
          <p:cNvSpPr txBox="1">
            <a:spLocks noChangeArrowheads="1"/>
          </p:cNvSpPr>
          <p:nvPr/>
        </p:nvSpPr>
        <p:spPr bwMode="gray">
          <a:xfrm>
            <a:off x="76200" y="6602413"/>
            <a:ext cx="5399088" cy="179387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78781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6350" y="0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938" y="15081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141413"/>
            <a:ext cx="8229600" cy="510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Rectangle 15"/>
          <p:cNvSpPr txBox="1">
            <a:spLocks noChangeArrowheads="1"/>
          </p:cNvSpPr>
          <p:nvPr/>
        </p:nvSpPr>
        <p:spPr bwMode="gray">
          <a:xfrm>
            <a:off x="76200" y="6602413"/>
            <a:ext cx="5399088" cy="179387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© 2018 Pearson Education, Inc.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7698" y="500356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263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jpeg"/><Relationship Id="rId5" Type="http://schemas.openxmlformats.org/officeDocument/2006/relationships/hyperlink" Target="../../../../../Other/02_PPTLecture_LEC/02_psychosocial_health.mov" TargetMode="External"/><Relationship Id="rId4" Type="http://schemas.openxmlformats.org/officeDocument/2006/relationships/notesSlide" Target="../notesSlides/notesSlide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../Other/02_PPTLecture_LEC/02_psychosocial_health.mov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3"/>
          <p:cNvSpPr>
            <a:spLocks noGrp="1" noChangeArrowheads="1"/>
          </p:cNvSpPr>
          <p:nvPr>
            <p:ph type="ctrTitle"/>
          </p:nvPr>
        </p:nvSpPr>
        <p:spPr>
          <a:xfrm>
            <a:off x="365125" y="2254891"/>
            <a:ext cx="2865011" cy="1569660"/>
          </a:xfrm>
        </p:spPr>
        <p:txBody>
          <a:bodyPr/>
          <a:lstStyle/>
          <a:p>
            <a:r>
              <a:rPr lang="en-US" dirty="0">
                <a:solidFill>
                  <a:srgbClr val="284587"/>
                </a:solidFill>
              </a:rPr>
              <a:t>Chapter 14: </a:t>
            </a:r>
            <a:r>
              <a:rPr lang="en-IN" dirty="0">
                <a:solidFill>
                  <a:srgbClr val="284587"/>
                </a:solidFill>
              </a:rPr>
              <a:t>Consumer</a:t>
            </a:r>
            <a:br>
              <a:rPr lang="en-IN" dirty="0">
                <a:solidFill>
                  <a:srgbClr val="284587"/>
                </a:solidFill>
              </a:rPr>
            </a:br>
            <a:r>
              <a:rPr lang="en-IN" dirty="0">
                <a:solidFill>
                  <a:srgbClr val="284587"/>
                </a:solidFill>
              </a:rPr>
              <a:t>Health</a:t>
            </a:r>
            <a:endParaRPr lang="en-US" dirty="0">
              <a:solidFill>
                <a:srgbClr val="284587"/>
              </a:solidFill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126" y="4860925"/>
            <a:ext cx="3214711" cy="1311128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en-US" sz="1800" dirty="0">
                <a:solidFill>
                  <a:srgbClr val="284587"/>
                </a:solidFill>
              </a:rPr>
              <a:t>Lecture Outlines by</a:t>
            </a:r>
          </a:p>
          <a:p>
            <a:pPr lvl="0"/>
            <a:r>
              <a:rPr lang="en-US" sz="1800" dirty="0">
                <a:solidFill>
                  <a:srgbClr val="284587"/>
                </a:solidFill>
              </a:rPr>
              <a:t>Sloane Burke Winkelman</a:t>
            </a:r>
          </a:p>
          <a:p>
            <a:pPr lvl="0"/>
            <a:r>
              <a:rPr lang="en-US" sz="1800" dirty="0">
                <a:solidFill>
                  <a:srgbClr val="284587"/>
                </a:solidFill>
              </a:rPr>
              <a:t>California State University, Northridge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394325" y="8731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432011" y="3139281"/>
            <a:ext cx="6245475" cy="57943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OPTIONS FOR SELF-CARE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5" name="Rectangle 7"/>
          <p:cNvSpPr>
            <a:spLocks noGrp="1" noChangeArrowheads="1"/>
          </p:cNvSpPr>
          <p:nvPr>
            <p:ph idx="1"/>
          </p:nvPr>
        </p:nvSpPr>
        <p:spPr>
          <a:xfrm>
            <a:off x="383979" y="1584581"/>
            <a:ext cx="8229600" cy="4220650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Approximately 80% of U.S. adults currently take at least one type of medication.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More than $40 billion worth of OTC drugs is sold in the United States each year.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Approximately 74% of college students take at least 1 OTC a week.</a:t>
            </a:r>
          </a:p>
        </p:txBody>
      </p:sp>
      <p:sp>
        <p:nvSpPr>
          <p:cNvPr id="1331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Over-the-Counter (OTC) Medications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4326881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 range of medical tests can be performed at home.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The most common types: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Pregnancy tests.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Blood pressure tests.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Fertility thermometers and apps.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Cholesterol tests.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Blood glucose monitors.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Colon cancer risk tests.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HIV tests: See disclaimer in textbook</a:t>
            </a:r>
          </a:p>
        </p:txBody>
      </p:sp>
      <p:sp>
        <p:nvSpPr>
          <p:cNvPr id="1536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Taking Home Health Tests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integrafs5\DeLS_Pondy\71_Pearson_US_IRDVD\03. For_Testing\Lynch_CH_3e\JPEGS\Pass_01\Chapter14\Figures\Jpegs_Labeled\CH_3e_Figure_14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80" y="1103525"/>
            <a:ext cx="7199440" cy="482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6"/>
          <p:cNvSpPr>
            <a:spLocks noGrp="1" noChangeArrowheads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/>
          <a:p>
            <a:r>
              <a:rPr lang="en-US" dirty="0"/>
              <a:t>Taking Home Health Tests (cont.)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title"/>
          </p:nvPr>
        </p:nvSpPr>
        <p:spPr>
          <a:xfrm>
            <a:off x="1432011" y="3141125"/>
            <a:ext cx="6245475" cy="57943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WHEN TO SEE A DOCTOR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3131823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By working with your health-care providers to get regular screenings and checkups, you can prevent problems or catch them early, when they are often far easier to treat.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Oral health.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Vision.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Vaccinations.</a:t>
            </a:r>
          </a:p>
        </p:txBody>
      </p:sp>
      <p:sp>
        <p:nvSpPr>
          <p:cNvPr id="184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Checkups and Preventive Care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851" y="1553808"/>
            <a:ext cx="8098299" cy="398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6"/>
          <p:cNvSpPr>
            <a:spLocks noGrp="1" noChangeArrowheads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/>
          <a:p>
            <a:r>
              <a:rPr lang="en-US" dirty="0"/>
              <a:t>Recommended Health Screenings</a:t>
            </a:r>
          </a:p>
        </p:txBody>
      </p:sp>
    </p:spTree>
    <p:extLst>
      <p:ext uri="{BB962C8B-B14F-4D97-AF65-F5344CB8AC3E}">
        <p14:creationId xmlns:p14="http://schemas.microsoft.com/office/powerpoint/2010/main" val="4100358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851" y="1317386"/>
            <a:ext cx="8098299" cy="446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6"/>
          <p:cNvSpPr>
            <a:spLocks noGrp="1" noChangeArrowheads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/>
          <a:p>
            <a:r>
              <a:rPr lang="en-US" dirty="0"/>
              <a:t>Recommended Health Screenings (cont.)</a:t>
            </a:r>
          </a:p>
        </p:txBody>
      </p:sp>
    </p:spTree>
    <p:extLst>
      <p:ext uri="{BB962C8B-B14F-4D97-AF65-F5344CB8AC3E}">
        <p14:creationId xmlns:p14="http://schemas.microsoft.com/office/powerpoint/2010/main" val="177383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9672" y="1331093"/>
            <a:ext cx="8003068" cy="431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6"/>
          <p:cNvSpPr>
            <a:spLocks noGrp="1" noChangeArrowheads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/>
          <a:p>
            <a:r>
              <a:rPr lang="en-US" dirty="0"/>
              <a:t>Recommended Health Screenings (cont.)</a:t>
            </a:r>
          </a:p>
        </p:txBody>
      </p:sp>
    </p:spTree>
    <p:extLst>
      <p:ext uri="{BB962C8B-B14F-4D97-AF65-F5344CB8AC3E}">
        <p14:creationId xmlns:p14="http://schemas.microsoft.com/office/powerpoint/2010/main" val="3179647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3"/>
          <p:cNvSpPr>
            <a:spLocks noGrp="1"/>
          </p:cNvSpPr>
          <p:nvPr>
            <p:ph idx="1"/>
          </p:nvPr>
        </p:nvSpPr>
        <p:spPr>
          <a:xfrm>
            <a:off x="383230" y="1150466"/>
            <a:ext cx="8688342" cy="52593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Severe injury (e.g., car accident)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Serious burns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Sudden, severe pain anywhere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Adverse reactions to a medication or insect bite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Other severe allergic reactions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Heavy bleeding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Difficulty breathing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Signs of a heart attack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Signs of a stroke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Sudden worsening of a chronic health condition (e.g., diabetes and asthma)</a:t>
            </a:r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Problems Beyond Self-Care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3294785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Approximately 75% of Internet users have sought health information online.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Medical errors account for a significant number of deaths in the United States—about 250,000 per year.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About 6.1 million young American adults aged 19 to 25 have gained health insurance since 2010.</a:t>
            </a:r>
          </a:p>
        </p:txBody>
      </p:sp>
      <p:sp>
        <p:nvSpPr>
          <p:cNvPr id="409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 You Know?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3"/>
          <p:cNvSpPr>
            <a:spLocks noGrp="1"/>
          </p:cNvSpPr>
          <p:nvPr>
            <p:ph idx="1"/>
          </p:nvPr>
        </p:nvSpPr>
        <p:spPr>
          <a:xfrm>
            <a:off x="375721" y="1150471"/>
            <a:ext cx="8750171" cy="3828939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Vomiting, inability to keep fluids down, painful swallowing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Persistent cough, earache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Black or bloody stools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A feeling that food is stuck in the throat, heartburn, persistent or severe abdominal pain or nausea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Unexplained weight loss; dizziness; persistent fatigue; sweating, especially heavy or cold sweats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See a Health-Care Provider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See a Health-Care Provider (cont.)</a:t>
            </a:r>
          </a:p>
        </p:txBody>
      </p:sp>
      <p:sp>
        <p:nvSpPr>
          <p:cNvPr id="21508" name="Rectangle 8"/>
          <p:cNvSpPr>
            <a:spLocks noGrp="1" noChangeArrowheads="1"/>
          </p:cNvSpPr>
          <p:nvPr>
            <p:ph sz="half" idx="4294967295"/>
          </p:nvPr>
        </p:nvSpPr>
        <p:spPr>
          <a:xfrm>
            <a:off x="375723" y="1150094"/>
            <a:ext cx="7990837" cy="4001326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Severe headache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Palpitations, chest pain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Pain or swelling in the legs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Uncommon periods, a sudden feeling of illness while using tampons, severe cramps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Fever of 100.4oF (38oC) or above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Swelling or redness in or around the eye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Moderate or severe abdominal pain</a:t>
            </a:r>
          </a:p>
        </p:txBody>
      </p:sp>
    </p:spTree>
    <p:extLst>
      <p:ext uri="{BB962C8B-B14F-4D97-AF65-F5344CB8AC3E}">
        <p14:creationId xmlns:p14="http://schemas.microsoft.com/office/powerpoint/2010/main" val="892594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>
            <a:spLocks noGrp="1" noChangeArrowheads="1"/>
          </p:cNvSpPr>
          <p:nvPr>
            <p:ph type="title"/>
          </p:nvPr>
        </p:nvSpPr>
        <p:spPr>
          <a:xfrm>
            <a:off x="1432010" y="3139281"/>
            <a:ext cx="6245476" cy="57943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CONVENTIONAL MEDICINE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3711244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Also called allopathic or Western medicine.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Based on the use of science and the scientific method.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Focuses on physical causes and symptoms.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Emphasizes physical exams such as X-rays or blood tests, or treatment of physical causes through drugs, surgery, or other interventions.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Focus on public health.</a:t>
            </a:r>
          </a:p>
        </p:txBody>
      </p:sp>
      <p:sp>
        <p:nvSpPr>
          <p:cNvPr id="235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Medicine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Medical Doctor (M.D.): </a:t>
            </a:r>
            <a:r>
              <a:rPr lang="en-US" sz="2600" dirty="0"/>
              <a:t>Physician trained in conventional medicine, with many years of additional formal education and training and a professional license.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Doctor of Osteopathic Medicine (D.O.): </a:t>
            </a:r>
            <a:r>
              <a:rPr lang="en-US" sz="2600" dirty="0"/>
              <a:t>A licensed physician with similar training as an M.D. with additional training in osteopathic manipulative treatment; usually has a holistic focus.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Physician Assistant (P.A.): </a:t>
            </a:r>
            <a:r>
              <a:rPr lang="en-US" sz="2600" dirty="0"/>
              <a:t>Licensed health professional who practices under the supervision of a physician and provides a broad range of care.</a:t>
            </a:r>
          </a:p>
        </p:txBody>
      </p:sp>
      <p:sp>
        <p:nvSpPr>
          <p:cNvPr id="2457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Providers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7"/>
          <p:cNvSpPr>
            <a:spLocks noGrp="1" noChangeArrowheads="1"/>
          </p:cNvSpPr>
          <p:nvPr>
            <p:ph idx="1"/>
          </p:nvPr>
        </p:nvSpPr>
        <p:spPr>
          <a:xfrm>
            <a:off x="383230" y="1150466"/>
            <a:ext cx="8624967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Dentist (D.D.S.): </a:t>
            </a:r>
            <a:r>
              <a:rPr lang="en-US" sz="2600" dirty="0"/>
              <a:t>Conventional medicine practitioner who specializes in care of the teeth, gums, and mouth.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Optometrist (O.D.): </a:t>
            </a:r>
            <a:r>
              <a:rPr lang="en-US" sz="2600" dirty="0"/>
              <a:t>Licensed professional who provides vision care.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Podiatrist (D.P.M.): </a:t>
            </a:r>
            <a:r>
              <a:rPr lang="en-US" sz="2600" dirty="0"/>
              <a:t>Licensed professional who specializes in the care of the feet.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Nurse (R.N., B.S.N.): </a:t>
            </a:r>
            <a:r>
              <a:rPr lang="en-US" sz="2600" dirty="0"/>
              <a:t>Licensed professional who provides a wide range of health-care services and supports the work of medical doctors.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Nurse Practitioner (F.N.P.): </a:t>
            </a:r>
            <a:r>
              <a:rPr lang="en-US" sz="2600" dirty="0"/>
              <a:t>Registered nurse who has undergone additional training and can perform some of the care provided by an M.D.</a:t>
            </a:r>
          </a:p>
        </p:txBody>
      </p:sp>
      <p:sp>
        <p:nvSpPr>
          <p:cNvPr id="2560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Providers (cont.)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34305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Student health centers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Primary care facilities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Nonprofit clinics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Retail clinics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Urgent care centers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Specialist centers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Hospitals</a:t>
            </a:r>
          </a:p>
        </p:txBody>
      </p:sp>
      <p:sp>
        <p:nvSpPr>
          <p:cNvPr id="266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Find Conventional Health Care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390136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Is this provider accepting new patients?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What insurance plans does this office accept?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Is the doctor </a:t>
            </a:r>
            <a:r>
              <a:rPr lang="en-US" sz="2600" i="1" dirty="0"/>
              <a:t>board-certified</a:t>
            </a:r>
            <a:r>
              <a:rPr lang="en-US" sz="2600" dirty="0"/>
              <a:t>?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How does the office handle lab work?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Is this a group practice?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Who will care for you if your provider is unavailable?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Is the practice affiliated with any particular hospitals or specialty centers?</a:t>
            </a:r>
          </a:p>
        </p:txBody>
      </p:sp>
      <p:sp>
        <p:nvSpPr>
          <p:cNvPr id="2765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a Provider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3041288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Talk to your provider.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Ask questions.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Take information home with you.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Follow up with your provider.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Prevent medical errors through active communication.</a:t>
            </a:r>
          </a:p>
        </p:txBody>
      </p:sp>
      <p:sp>
        <p:nvSpPr>
          <p:cNvPr id="2867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Being a Smart Patient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383231" y="1150467"/>
            <a:ext cx="8229600" cy="2805898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Approximately 14% of college students report having taken a prescription medication not prescribed to them.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Opioid painkillers are of special concern.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Prescription drugs are now the leading cause of overdose deaths in the United States.</a:t>
            </a:r>
          </a:p>
        </p:txBody>
      </p:sp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Handling Prescription Medications Properly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7"/>
          <p:cNvSpPr>
            <a:spLocks noGrp="1" noChangeArrowheads="1"/>
          </p:cNvSpPr>
          <p:nvPr>
            <p:ph idx="1"/>
          </p:nvPr>
        </p:nvSpPr>
        <p:spPr>
          <a:xfrm>
            <a:off x="383230" y="1159519"/>
            <a:ext cx="8670233" cy="5106987"/>
          </a:xfrm>
        </p:spPr>
        <p:txBody>
          <a:bodyPr/>
          <a:lstStyle/>
          <a:p>
            <a:r>
              <a:rPr lang="en-US" sz="2400" b="1" dirty="0">
                <a:solidFill>
                  <a:srgbClr val="4D92BC"/>
                </a:solidFill>
              </a:rPr>
              <a:t>LO 14.1 </a:t>
            </a:r>
            <a:r>
              <a:rPr lang="en-US" sz="2400" dirty="0"/>
              <a:t>Describe different aspects of </a:t>
            </a:r>
            <a:r>
              <a:rPr lang="en-US" sz="2400" i="1" dirty="0"/>
              <a:t>self-care</a:t>
            </a:r>
            <a:r>
              <a:rPr lang="en-US" sz="2400" dirty="0"/>
              <a:t>.</a:t>
            </a:r>
          </a:p>
          <a:p>
            <a:r>
              <a:rPr lang="en-US" sz="2400" b="1" dirty="0">
                <a:solidFill>
                  <a:srgbClr val="4D92BC"/>
                </a:solidFill>
              </a:rPr>
              <a:t>LO 14.2 </a:t>
            </a:r>
            <a:r>
              <a:rPr lang="en-US" sz="2400" dirty="0"/>
              <a:t>Explain how to determine when it</a:t>
            </a:r>
            <a:r>
              <a:rPr lang="fr-FR" sz="2400" dirty="0"/>
              <a:t>’</a:t>
            </a:r>
            <a:r>
              <a:rPr lang="en-US" sz="2400" dirty="0"/>
              <a:t>s time to seek professional health care.</a:t>
            </a:r>
          </a:p>
          <a:p>
            <a:r>
              <a:rPr lang="en-US" sz="2400" b="1" dirty="0">
                <a:solidFill>
                  <a:srgbClr val="4D92BC"/>
                </a:solidFill>
              </a:rPr>
              <a:t>LO 14.3 </a:t>
            </a:r>
            <a:r>
              <a:rPr lang="en-US" sz="2400" dirty="0"/>
              <a:t>Discuss the basis of conventional medicine, how to choose a provider, and how to be a smart patient.</a:t>
            </a:r>
          </a:p>
          <a:p>
            <a:r>
              <a:rPr lang="en-US" sz="2400" b="1" dirty="0">
                <a:solidFill>
                  <a:srgbClr val="4D92BC"/>
                </a:solidFill>
              </a:rPr>
              <a:t>LO 14.4 </a:t>
            </a:r>
            <a:r>
              <a:rPr lang="en-US" sz="2400" dirty="0"/>
              <a:t>Describe common types of complementary and alternative medicine, and explain how to evaluate them.</a:t>
            </a:r>
          </a:p>
          <a:p>
            <a:r>
              <a:rPr lang="en-US" sz="2400" b="1" dirty="0">
                <a:solidFill>
                  <a:srgbClr val="4D92BC"/>
                </a:solidFill>
              </a:rPr>
              <a:t>LO 14.5 </a:t>
            </a:r>
            <a:r>
              <a:rPr lang="en-US" sz="2400" dirty="0"/>
              <a:t>Identify multiple methods of paying for health care.</a:t>
            </a:r>
          </a:p>
          <a:p>
            <a:r>
              <a:rPr lang="en-US" sz="2400" b="1" dirty="0">
                <a:solidFill>
                  <a:srgbClr val="4D92BC"/>
                </a:solidFill>
              </a:rPr>
              <a:t>LO 14.6 </a:t>
            </a:r>
            <a:r>
              <a:rPr lang="en-US" sz="2400" dirty="0"/>
              <a:t>Discuss the genomic revolution and the future of personal health.</a:t>
            </a:r>
          </a:p>
          <a:p>
            <a:r>
              <a:rPr lang="en-US" sz="2400" b="1" dirty="0">
                <a:solidFill>
                  <a:srgbClr val="4D92BC"/>
                </a:solidFill>
              </a:rPr>
              <a:t>LO 14.7 </a:t>
            </a:r>
            <a:r>
              <a:rPr lang="en-US" sz="2400" dirty="0"/>
              <a:t>Explain how to create your personal health-care plan.</a:t>
            </a:r>
          </a:p>
        </p:txBody>
      </p:sp>
      <p:sp>
        <p:nvSpPr>
          <p:cNvPr id="51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Outcomes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 noGrp="1" noChangeArrowheads="1"/>
          </p:cNvSpPr>
          <p:nvPr>
            <p:ph type="title"/>
          </p:nvPr>
        </p:nvSpPr>
        <p:spPr>
          <a:xfrm>
            <a:off x="1119737" y="2890391"/>
            <a:ext cx="6870023" cy="107721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COMPLEMENTARY AND </a:t>
            </a:r>
            <a:b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</a:br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ALTERNATIVE MEDICINE (CAM)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7"/>
          <p:cNvSpPr>
            <a:spLocks noGrp="1" noChangeArrowheads="1"/>
          </p:cNvSpPr>
          <p:nvPr>
            <p:ph idx="1"/>
          </p:nvPr>
        </p:nvSpPr>
        <p:spPr>
          <a:xfrm>
            <a:off x="383979" y="1584581"/>
            <a:ext cx="8229600" cy="4220650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Health practices and traditions not typically part of conventional Western medicine. 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May be used alone (alternative medicine).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May be used in conjunction with conventional medicine (complementary medicine).</a:t>
            </a:r>
          </a:p>
        </p:txBody>
      </p:sp>
      <p:sp>
        <p:nvSpPr>
          <p:cNvPr id="3174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Complementary and Alternative Medicine (CAM)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integrafs5\DeLS_Pondy\71_Pearson_US_IRDVD\03. For_Testing\Lynch_CH_3e\JPEGS\Pass_01\Chapter14\Figures\Jpegs_Labeled\CH_3e_UnFigure_Pg36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5"/>
          <a:stretch/>
        </p:blipFill>
        <p:spPr bwMode="auto">
          <a:xfrm>
            <a:off x="2557169" y="750302"/>
            <a:ext cx="4028075" cy="555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2579561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Whole medical systems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Mind-body medicine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Natural products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Manipulative and body-based practices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Energy therapies</a:t>
            </a:r>
          </a:p>
        </p:txBody>
      </p:sp>
      <p:sp>
        <p:nvSpPr>
          <p:cNvPr id="3379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Five Major Domains of CAM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7"/>
          <p:cNvSpPr>
            <a:spLocks noGrp="1" noChangeArrowheads="1"/>
          </p:cNvSpPr>
          <p:nvPr>
            <p:ph idx="1"/>
          </p:nvPr>
        </p:nvSpPr>
        <p:spPr>
          <a:xfrm>
            <a:off x="383979" y="1584581"/>
            <a:ext cx="8229600" cy="4220650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Be an informed consumer—evaluate the safety and effectiveness of each therapy.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Be aware that each person responds differently to treatments.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“Natural” does not necessarily mean “safe.”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Learn about factors that affect safety.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Tell your health-care providers about any CAM practices you use.</a:t>
            </a:r>
          </a:p>
        </p:txBody>
      </p:sp>
      <p:sp>
        <p:nvSpPr>
          <p:cNvPr id="3481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Complementary and Alternative Therapies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4961" y="1264257"/>
            <a:ext cx="6174078" cy="504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Grp="1" noChangeArrowheads="1"/>
          </p:cNvSpPr>
          <p:nvPr>
            <p:ph type="title"/>
          </p:nvPr>
        </p:nvSpPr>
        <p:spPr>
          <a:xfrm>
            <a:off x="-17252" y="8625"/>
            <a:ext cx="9144000" cy="1077218"/>
          </a:xfrm>
        </p:spPr>
        <p:txBody>
          <a:bodyPr/>
          <a:lstStyle/>
          <a:p>
            <a:r>
              <a:rPr lang="en-IN" dirty="0"/>
              <a:t>Common Types of Complementary and Alternative Medicine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7648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4630" y="1210961"/>
            <a:ext cx="5833152" cy="517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Grp="1" noChangeArrowheads="1"/>
          </p:cNvSpPr>
          <p:nvPr>
            <p:ph type="title"/>
          </p:nvPr>
        </p:nvSpPr>
        <p:spPr>
          <a:xfrm>
            <a:off x="-17252" y="8625"/>
            <a:ext cx="9144000" cy="1077218"/>
          </a:xfrm>
        </p:spPr>
        <p:txBody>
          <a:bodyPr/>
          <a:lstStyle/>
          <a:p>
            <a:r>
              <a:rPr lang="en-IN" dirty="0"/>
              <a:t>Common Types of Complementary and Alternative Medicine (cont.)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4178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77068" y="8625"/>
            <a:ext cx="7116766" cy="584775"/>
          </a:xfrm>
        </p:spPr>
        <p:txBody>
          <a:bodyPr/>
          <a:lstStyle/>
          <a:p>
            <a:r>
              <a:rPr lang="en-US" dirty="0"/>
              <a:t>Video: Acupuncture Wonders</a:t>
            </a:r>
          </a:p>
        </p:txBody>
      </p:sp>
      <p:pic>
        <p:nvPicPr>
          <p:cNvPr id="9" name="Picture 5" descr="ABCNewswht72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07" y="84284"/>
            <a:ext cx="12477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" y="84266"/>
            <a:ext cx="451842" cy="451842"/>
          </a:xfrm>
          <a:prstGeom prst="rect">
            <a:avLst/>
          </a:prstGeom>
        </p:spPr>
      </p:pic>
      <p:pic>
        <p:nvPicPr>
          <p:cNvPr id="3" name="WNN_11-14-14_Acupuncture_Wonder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989" y="1544655"/>
            <a:ext cx="6870023" cy="429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2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77068" y="8625"/>
            <a:ext cx="7116766" cy="584775"/>
          </a:xfrm>
        </p:spPr>
        <p:txBody>
          <a:bodyPr/>
          <a:lstStyle/>
          <a:p>
            <a:r>
              <a:rPr lang="en-US" dirty="0"/>
              <a:t>Video: Acupuncture Wonders</a:t>
            </a:r>
          </a:p>
        </p:txBody>
      </p:sp>
      <p:pic>
        <p:nvPicPr>
          <p:cNvPr id="9" name="Picture 5" descr="ABCNewswht7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07" y="84284"/>
            <a:ext cx="12477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" y="84266"/>
            <a:ext cx="451842" cy="451842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379566" y="1581428"/>
            <a:ext cx="8229600" cy="3262175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Discussion Questions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What health concern is being addressed with acupuncture in this video? 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What are the benefits reported by some patients?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Have you ever tried acupuncture to address a health concern? If so, did you find it helpful? If not, would you be willing to try it? Why or why not?</a:t>
            </a:r>
          </a:p>
        </p:txBody>
      </p:sp>
    </p:spTree>
    <p:extLst>
      <p:ext uri="{BB962C8B-B14F-4D97-AF65-F5344CB8AC3E}">
        <p14:creationId xmlns:p14="http://schemas.microsoft.com/office/powerpoint/2010/main" val="27564473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/>
          <p:cNvSpPr>
            <a:spLocks noGrp="1" noChangeArrowheads="1"/>
          </p:cNvSpPr>
          <p:nvPr>
            <p:ph type="title"/>
          </p:nvPr>
        </p:nvSpPr>
        <p:spPr>
          <a:xfrm>
            <a:off x="1432011" y="3139281"/>
            <a:ext cx="6245475" cy="57943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PAYING FOR HEALTH CARE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1511252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An umbrella term encompassing topics related to </a:t>
            </a:r>
            <a:br>
              <a:rPr lang="en-US" sz="2600" dirty="0"/>
            </a:br>
            <a:r>
              <a:rPr lang="en-US" sz="2600" dirty="0"/>
              <a:t>the purchase and consumption of health-related products and services.</a:t>
            </a:r>
          </a:p>
        </p:txBody>
      </p:sp>
      <p:sp>
        <p:nvSpPr>
          <p:cNvPr id="614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Consumer Health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1927712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Health discount program: A system of health discounts given to members of groups such as employees of a particular company or students attending a particular college.</a:t>
            </a:r>
          </a:p>
        </p:txBody>
      </p:sp>
      <p:sp>
        <p:nvSpPr>
          <p:cNvPr id="3891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Discount Programs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3946635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 contract between an insurance company and a group or an individual who pays a fee to have some level of health-care costs covered by the insurer.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Most college students have health insurance, although coverage varies widely.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Pre-existing condition: </a:t>
            </a:r>
            <a:r>
              <a:rPr lang="en-US" sz="2600" dirty="0"/>
              <a:t>A health issue that existed prior to application to or enrollment in an insurance plan, which insurers sometimes use to restrict care or set the price paid for insurance.</a:t>
            </a:r>
          </a:p>
        </p:txBody>
      </p:sp>
      <p:sp>
        <p:nvSpPr>
          <p:cNvPr id="399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Insurance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HMO: </a:t>
            </a:r>
            <a:r>
              <a:rPr lang="en-US" sz="2600" dirty="0"/>
              <a:t>A type of managed care plan in which most health care is funneled through and must be approved by the primary care doctor.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PPO: </a:t>
            </a:r>
            <a:r>
              <a:rPr lang="en-US" sz="2600" dirty="0"/>
              <a:t>A type of managed care plan in which the consumer is encouraged to stay within an approved network of providers but can obtain care outside the network.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POS:</a:t>
            </a:r>
            <a:r>
              <a:rPr lang="en-US" sz="2600" dirty="0"/>
              <a:t> Point-of-service plan; HMO consumers see a broader list of providers for an additional fee.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Mini-med plan: </a:t>
            </a:r>
            <a:r>
              <a:rPr lang="en-US" sz="2600" dirty="0"/>
              <a:t>Managed care for younger people.</a:t>
            </a:r>
          </a:p>
        </p:txBody>
      </p:sp>
      <p:sp>
        <p:nvSpPr>
          <p:cNvPr id="4096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Insurance: Managed-Care Plans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534432" cy="2144994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Medicaid: </a:t>
            </a:r>
            <a:r>
              <a:rPr lang="en-US" sz="2600" dirty="0"/>
              <a:t>Joint federal-state public insurance program; covers low-income individuals and families.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Medicare:</a:t>
            </a:r>
            <a:r>
              <a:rPr lang="en-US" sz="2600" dirty="0"/>
              <a:t> Federal public insurance program; covers people with long-term disabilities and people who are 65 and older.</a:t>
            </a:r>
          </a:p>
        </p:txBody>
      </p:sp>
      <p:sp>
        <p:nvSpPr>
          <p:cNvPr id="4198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Programs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760768" cy="3113716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Fee-for-service plan: </a:t>
            </a:r>
            <a:r>
              <a:rPr lang="en-US" sz="2600" dirty="0"/>
              <a:t>You choose your providers; you and your insurer divide the costs of care.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Health savings account </a:t>
            </a:r>
            <a:r>
              <a:rPr lang="en-US" sz="2600" dirty="0"/>
              <a:t>(HSA): Consumer-controlled account; high deductible, for approved items.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Flexible spending account </a:t>
            </a:r>
            <a:r>
              <a:rPr lang="en-US" sz="2600" dirty="0"/>
              <a:t>(FSA): Consumer-controlled account; uses pre-tax dollars to cover approved health-related purchases.</a:t>
            </a:r>
          </a:p>
        </p:txBody>
      </p:sp>
      <p:sp>
        <p:nvSpPr>
          <p:cNvPr id="4301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Fee-for-Service Programs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584955"/>
            <a:ext cx="8229600" cy="2308409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Passed in 2010, remains a politically controversial issue even as it has helped bring health insurance to millions of Americans.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Health exchanges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State and federal options</a:t>
            </a:r>
          </a:p>
        </p:txBody>
      </p:sp>
      <p:sp>
        <p:nvSpPr>
          <p:cNvPr id="440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Insurance and the Affordable Care Act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383231" y="1150466"/>
            <a:ext cx="8229600" cy="2950753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Some states have not created their own health-care exchanges as part of the Affordable Care Act, or have not expanded state-level Medicaid coverage for low-income adults.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2.9 million adults under the age of 65 are without insurance in 2016, and almost half those people are between the ages of 19 and 34.</a:t>
            </a:r>
          </a:p>
        </p:txBody>
      </p:sp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Students and Health Insurance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383231" y="1150466"/>
            <a:ext cx="8229600" cy="2814951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If you are insured through your parents, that coverage can be continued until you are 26.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If you are insured through your school, that coverage will likely end once your student status ends.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COBRA may be costly.</a:t>
            </a:r>
          </a:p>
        </p:txBody>
      </p:sp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When I Graduate?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"/>
          <p:cNvSpPr>
            <a:spLocks noGrp="1" noChangeArrowheads="1"/>
          </p:cNvSpPr>
          <p:nvPr>
            <p:ph type="title"/>
          </p:nvPr>
        </p:nvSpPr>
        <p:spPr>
          <a:xfrm>
            <a:off x="398385" y="2890391"/>
            <a:ext cx="8312727" cy="107721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PERSONALIZED MEDICINE AND THE FUTURE OF CONSUMER HEALTH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7"/>
            <a:ext cx="8229600" cy="2941700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Genomics: The study of genomes and their effects on health and development.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Genome: </a:t>
            </a:r>
            <a:r>
              <a:rPr lang="en-US" sz="2600" dirty="0"/>
              <a:t>The genetic material of any living organism.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Genome sequencing: The full decoding and readout of an entire genome.</a:t>
            </a:r>
          </a:p>
        </p:txBody>
      </p:sp>
      <p:sp>
        <p:nvSpPr>
          <p:cNvPr id="491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Short Course in Genetics and Genomics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/>
          <p:cNvSpPr txBox="1">
            <a:spLocks/>
          </p:cNvSpPr>
          <p:nvPr/>
        </p:nvSpPr>
        <p:spPr bwMode="auto">
          <a:xfrm>
            <a:off x="1449263" y="3136612"/>
            <a:ext cx="6245475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4D92BC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BE58A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BE58A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BE58A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BE58A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BE58A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BE58A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BE58A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BE58A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dirty="0">
                <a:latin typeface="+mn-lt"/>
                <a:ea typeface="+mn-ea"/>
                <a:cs typeface="+mn-cs"/>
              </a:rPr>
              <a:t>CHOOSING SELF-CARE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3937581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Family health history: </a:t>
            </a:r>
            <a:r>
              <a:rPr lang="en-US" sz="2600" dirty="0"/>
              <a:t>Detailed record of health issues in one</a:t>
            </a:r>
            <a:r>
              <a:rPr lang="fr-FR" sz="2600" dirty="0"/>
              <a:t>’</a:t>
            </a:r>
            <a:r>
              <a:rPr lang="en-US" sz="2600" dirty="0"/>
              <a:t>s</a:t>
            </a:r>
            <a:r>
              <a:rPr lang="en-US" altLang="ja-JP" sz="2600" dirty="0"/>
              <a:t> family, highlighting shared health risks.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Single-gene testing: </a:t>
            </a:r>
            <a:r>
              <a:rPr lang="en-US" sz="2600" dirty="0"/>
              <a:t>Used to identify the risk for a particular genetic illness.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Whole genome sequencing: </a:t>
            </a:r>
            <a:r>
              <a:rPr lang="en-US" sz="2600" dirty="0"/>
              <a:t>A form of genetic testing that analyzes a person’s exome, or the sections of their genome that carry the codes for making proteins.</a:t>
            </a:r>
          </a:p>
        </p:txBody>
      </p:sp>
      <p:sp>
        <p:nvSpPr>
          <p:cNvPr id="5017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Uses of Genomic Information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383231" y="1150466"/>
            <a:ext cx="8229600" cy="2887379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Personal choices: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Practice prevention.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Make informed choices.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Find the right care before you need it.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Know when you need help.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Know how you</a:t>
            </a:r>
            <a:r>
              <a:rPr lang="fr-FR" sz="2400" dirty="0"/>
              <a:t>’</a:t>
            </a:r>
            <a:r>
              <a:rPr lang="en-US" sz="2400" dirty="0" err="1"/>
              <a:t>ll</a:t>
            </a:r>
            <a:r>
              <a:rPr lang="en-US" sz="2400" dirty="0"/>
              <a:t> pay.</a:t>
            </a:r>
          </a:p>
        </p:txBody>
      </p:sp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Yourself, Change Your World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Eat nutritiously.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Exercise.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Refrain from unhealthful behaviors such as smoking and excessive drinking.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Brush and floss your teeth regularly.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Make sure you get enough sleep.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Keep your stress level under control.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Maintain good relationships.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Engage in common-sense behaviors (e.g., wear a seat belt, wear a helmet, practice safe sex).</a:t>
            </a:r>
          </a:p>
        </p:txBody>
      </p:sp>
      <p:sp>
        <p:nvSpPr>
          <p:cNvPr id="819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Practicing Prevention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113100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The Internet as a health resource is very common.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Nicknamed “Dr. Google.”</a:t>
            </a:r>
          </a:p>
        </p:txBody>
      </p:sp>
      <p:sp>
        <p:nvSpPr>
          <p:cNvPr id="921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Accurate Health Information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7"/>
          <p:cNvSpPr>
            <a:spLocks noGrp="1" noChangeArrowheads="1"/>
          </p:cNvSpPr>
          <p:nvPr>
            <p:ph idx="1"/>
          </p:nvPr>
        </p:nvSpPr>
        <p:spPr>
          <a:xfrm>
            <a:off x="383231" y="1150466"/>
            <a:ext cx="8229600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What is the source?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What does the source have at stake? Is the information provider relatively unbiased?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Is the information or tool supported by facts?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Does the information or tool come with a “time stamp”?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Is the information presented in a balanced manner? Does it include and discuss other options or points of view?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Does the information or tool offer something that sounds too good to be true?</a:t>
            </a:r>
          </a:p>
        </p:txBody>
      </p:sp>
      <p:sp>
        <p:nvSpPr>
          <p:cNvPr id="1024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Health Information and Tools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383231" y="1150466"/>
            <a:ext cx="8534432" cy="510698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Evidence-based medicine: Health-care policies and practices based on systematic, scientific study.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Is the study valid and reliable?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Is the description of the research specific and detailed?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Who published the research?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Who were the study participants?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How many people participated?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What were the profiles of the participants?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Is the study the first of its kind?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Do the people behind the study have any conflicts of interest? </a:t>
            </a:r>
          </a:p>
        </p:txBody>
      </p:sp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Research Studies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gtk_01:Applications (Mac OS 9):Microsoft Office 2001:Templates:My Templates:HA5Lect_template.pot</Template>
  <TotalTime>1545</TotalTime>
  <Words>2829</Words>
  <Application>Microsoft Macintosh PowerPoint</Application>
  <PresentationFormat>On-screen Show (4:3)</PresentationFormat>
  <Paragraphs>221</Paragraphs>
  <Slides>51</Slides>
  <Notes>45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54" baseType="lpstr">
      <vt:lpstr>Arial</vt:lpstr>
      <vt:lpstr>1_HA5Lect_template</vt:lpstr>
      <vt:lpstr>2_HA5Lect_template</vt:lpstr>
      <vt:lpstr>Chapter 14: Consumer Health</vt:lpstr>
      <vt:lpstr>Did You Know?</vt:lpstr>
      <vt:lpstr>Learning Outcomes</vt:lpstr>
      <vt:lpstr>Consumer Health </vt:lpstr>
      <vt:lpstr>PowerPoint Presentation</vt:lpstr>
      <vt:lpstr>Practicing Prevention</vt:lpstr>
      <vt:lpstr>Finding Accurate Health Information</vt:lpstr>
      <vt:lpstr>Evaluating Health Information and Tools</vt:lpstr>
      <vt:lpstr>Understanding Research Studies</vt:lpstr>
      <vt:lpstr>OPTIONS FOR SELF-CARE</vt:lpstr>
      <vt:lpstr>Evaluating Over-the-Counter (OTC) Medications</vt:lpstr>
      <vt:lpstr>Taking Home Health Tests</vt:lpstr>
      <vt:lpstr>Taking Home Health Tests (cont.)</vt:lpstr>
      <vt:lpstr>WHEN TO SEE A DOCTOR</vt:lpstr>
      <vt:lpstr>Checkups and Preventive Care</vt:lpstr>
      <vt:lpstr>Recommended Health Screenings</vt:lpstr>
      <vt:lpstr>Recommended Health Screenings (cont.)</vt:lpstr>
      <vt:lpstr>Recommended Health Screenings (cont.)</vt:lpstr>
      <vt:lpstr>Health Problems Beyond Self-Care</vt:lpstr>
      <vt:lpstr>When to See a Health-Care Provider</vt:lpstr>
      <vt:lpstr>When to See a Health-Care Provider (cont.)</vt:lpstr>
      <vt:lpstr>CONVENTIONAL MEDICINE</vt:lpstr>
      <vt:lpstr>Conventional Medicine</vt:lpstr>
      <vt:lpstr>Types of Providers</vt:lpstr>
      <vt:lpstr>Types of Providers (cont.)</vt:lpstr>
      <vt:lpstr>Where to Find Conventional Health Care</vt:lpstr>
      <vt:lpstr>Choosing a Provider</vt:lpstr>
      <vt:lpstr>Being a Smart Patient</vt:lpstr>
      <vt:lpstr>Handling Prescription Medications Properly </vt:lpstr>
      <vt:lpstr>COMPLEMENTARY AND  ALTERNATIVE MEDICINE (CAM)</vt:lpstr>
      <vt:lpstr>Complementary and Alternative Medicine (CAM)</vt:lpstr>
      <vt:lpstr>PowerPoint Presentation</vt:lpstr>
      <vt:lpstr>Five Major Domains of CAM</vt:lpstr>
      <vt:lpstr>Evaluating Complementary and Alternative Therapies</vt:lpstr>
      <vt:lpstr>Common Types of Complementary and Alternative Medicine</vt:lpstr>
      <vt:lpstr>Common Types of Complementary and Alternative Medicine (cont.)</vt:lpstr>
      <vt:lpstr>Video: Acupuncture Wonders</vt:lpstr>
      <vt:lpstr>Video: Acupuncture Wonders</vt:lpstr>
      <vt:lpstr>PAYING FOR HEALTH CARE</vt:lpstr>
      <vt:lpstr>Discount Programs</vt:lpstr>
      <vt:lpstr>Health Insurance</vt:lpstr>
      <vt:lpstr>Health Insurance: Managed-Care Plans</vt:lpstr>
      <vt:lpstr>Public Programs</vt:lpstr>
      <vt:lpstr>Fee-for-Service Programs</vt:lpstr>
      <vt:lpstr>Health Insurance and the Affordable Care Act</vt:lpstr>
      <vt:lpstr>Students and Health Insurance</vt:lpstr>
      <vt:lpstr>What Happens When I Graduate?</vt:lpstr>
      <vt:lpstr>PERSONALIZED MEDICINE AND THE FUTURE OF CONSUMER HEALTH</vt:lpstr>
      <vt:lpstr>A Short Course in Genetics and Genomics</vt:lpstr>
      <vt:lpstr>Uses of Genomic Information</vt:lpstr>
      <vt:lpstr>Change Yourself, Change Your World</vt:lpstr>
    </vt:vector>
  </TitlesOfParts>
  <Company>뿿ˤʤ㏘뿿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 U</dc:creator>
  <cp:lastModifiedBy>Place, Jean Marie</cp:lastModifiedBy>
  <cp:revision>254</cp:revision>
  <dcterms:created xsi:type="dcterms:W3CDTF">2007-09-26T05:29:17Z</dcterms:created>
  <dcterms:modified xsi:type="dcterms:W3CDTF">2020-01-12T19:16:15Z</dcterms:modified>
</cp:coreProperties>
</file>