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66" r:id="rId2"/>
  </p:sldMasterIdLst>
  <p:notesMasterIdLst>
    <p:notesMasterId r:id="rId58"/>
  </p:notesMasterIdLst>
  <p:handoutMasterIdLst>
    <p:handoutMasterId r:id="rId59"/>
  </p:handoutMasterIdLst>
  <p:sldIdLst>
    <p:sldId id="256" r:id="rId3"/>
    <p:sldId id="259" r:id="rId4"/>
    <p:sldId id="32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318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316" r:id="rId41"/>
    <p:sldId id="322" r:id="rId42"/>
    <p:sldId id="325" r:id="rId43"/>
    <p:sldId id="297" r:id="rId44"/>
    <p:sldId id="298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23" r:id="rId55"/>
    <p:sldId id="326" r:id="rId56"/>
    <p:sldId id="311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33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17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8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Two Types of Diabetes.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In type 1 diabetes, the beta cells of the pancreas stop producing insulin entirely or produce an amount insufficient for normal body functioning. In type 2 diabetes, the body is unable to use insulin properly. In advanced cases, the pancreas becomes exhausted and, as with type 1 diabetes, stops producing insulin. In either case, the body’s cells are unable to take in glucose from the bloodstream.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01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11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87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13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13.3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Controlling Diabetes.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Insulin pumps allow many people to control their blood glucose levels throughout the day without painful injections.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93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21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3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60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0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13.6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Deaths from Cardiovascular Disease in the United States.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majority of deaths result from coronary heart disease.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21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02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13.4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Cardiovascular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16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09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62507-70BA-2A49-95B2-2D8107E0DE17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38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13.5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Atherosclerosis.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These light micrographs show a cross section of (a) a normal artery allowing adequate blood flow and (b) an artery that is partially blocked with plaque, which can lead to heart attack or stroke.</a:t>
            </a:r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62507-70BA-2A49-95B2-2D8107E0DE17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8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46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07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5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80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13.7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Warning Signs of a Heart Attack Differ Somewhat in Men and Women.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These warning signs can occur individually, or several can occur simultaneously.</a:t>
            </a:r>
            <a:endParaRPr lang="en-US" dirty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B82354-CAB4-A348-B891-E4E7FB8384D8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228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34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38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13.8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Two Types of Stroke.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(a) In an ischemic stroke, a blocked artery damages brain tissue by depriving it of blood. (b) In a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hemorrhagic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stroke, a weakened artery leaks or ruptures, releasing blood into and damaging the brain tissue as well as depriving brain cells beyond the rupture.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005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253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96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13.9 </a:t>
            </a:r>
            <a:r>
              <a:rPr lang="en-IN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Cardiometabolic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Risk.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These nine factors dramatically increase your risk of developing type 2 diabetes and cardiovascular disease.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16663-B372-3E48-9F73-B21AA219DBD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15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78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80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95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946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13.10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Progression of Cancer.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From Thompson, J.,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Manore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M. &amp; Vaughan, L. (2017).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science of nutrition,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4th ed., p. 405. © 2017. Reprinted and electronically reproduced by permission of Pearson Education, Inc., Upper Saddle River, NJ.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86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98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17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757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71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13.11 </a:t>
            </a:r>
            <a:r>
              <a:rPr lang="fr-FR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Malignant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fr-FR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Melanoma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br>
              <a:rPr lang="fr-FR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fr-F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This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lesion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shows the distinctive characteristics of malignant melanoma, the deadliest form of skin cancer.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39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5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11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3196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2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01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7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1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210398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11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183073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1575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26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39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026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943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74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628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9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682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10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102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49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54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87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18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16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40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6252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1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1699429"/>
            <a:ext cx="3238154" cy="2554545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13: </a:t>
            </a:r>
            <a:r>
              <a:rPr lang="en-IN" dirty="0">
                <a:solidFill>
                  <a:srgbClr val="284587"/>
                </a:solidFill>
              </a:rPr>
              <a:t>Diabetes,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Cardiovascular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Disease, and Cancer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561593" cy="314992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Diabetes mellitus: </a:t>
            </a:r>
            <a:r>
              <a:rPr lang="en-US" sz="2600" dirty="0"/>
              <a:t>A group of diseases in which the body does not make or use insulin properly, resulting in elevated blood glucose.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Insulin:</a:t>
            </a:r>
            <a:r>
              <a:rPr lang="en-US" sz="2600" dirty="0"/>
              <a:t> A hormone necessary for glucose transport into cells.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Pancreas: </a:t>
            </a:r>
            <a:r>
              <a:rPr lang="en-US" sz="2600" dirty="0"/>
              <a:t>An abdominal organ that produces insulin as well as certain compounds helpful in digestion.</a:t>
            </a:r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Terms</a:t>
            </a:r>
          </a:p>
        </p:txBody>
      </p:sp>
    </p:spTree>
    <p:extLst>
      <p:ext uri="{BB962C8B-B14F-4D97-AF65-F5344CB8AC3E}">
        <p14:creationId xmlns:p14="http://schemas.microsoft.com/office/powerpoint/2010/main" val="390389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78860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Type 1 diabetes: </a:t>
            </a:r>
            <a:r>
              <a:rPr lang="en-US" sz="2600" dirty="0"/>
              <a:t>A form of diabetes that usually begins early in life and arises when the pancreas produces insufficient insulin.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Blood sugar must be monitored and insulin injections are needed.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Type 2 diabetes: </a:t>
            </a:r>
            <a:r>
              <a:rPr lang="en-US" sz="2600" dirty="0"/>
              <a:t>A form of diabetes that begins as insulin resistance and increased demand for insulin; as it progresses, the ability of the pancreas to produce insulin declines.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Hyperglycemia:</a:t>
            </a:r>
            <a:r>
              <a:rPr lang="en-US" sz="2600" dirty="0"/>
              <a:t> A persistent state of elevated levels of blood glucose.</a:t>
            </a:r>
          </a:p>
        </p:txBody>
      </p:sp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Diabetes</a:t>
            </a:r>
          </a:p>
        </p:txBody>
      </p:sp>
    </p:spTree>
    <p:extLst>
      <p:ext uri="{BB962C8B-B14F-4D97-AF65-F5344CB8AC3E}">
        <p14:creationId xmlns:p14="http://schemas.microsoft.com/office/powerpoint/2010/main" val="4239594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Diabetes</a:t>
            </a:r>
          </a:p>
        </p:txBody>
      </p:sp>
      <p:pic>
        <p:nvPicPr>
          <p:cNvPr id="1026" name="Picture 2" descr="\\integrafs5\DeLS_Pondy\71_Pearson_US_IRDVD\03. For_Testing\Lynch_CH_3e\JPEGS\Pass_01\Chapter13\Figures\Jpegs_Labeled\CH_3e_Figure_13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"/>
          <a:stretch/>
        </p:blipFill>
        <p:spPr bwMode="auto">
          <a:xfrm>
            <a:off x="852488" y="922974"/>
            <a:ext cx="7437437" cy="52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6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462005" cy="319519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Gestational diabetes: </a:t>
            </a:r>
            <a:r>
              <a:rPr lang="en-US" sz="2600" dirty="0"/>
              <a:t>Develops in almost 6% of pregnant women, but usually disappears after childbirth but women at increased risk for type 2.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Type 1.5 diabetes: </a:t>
            </a:r>
            <a:r>
              <a:rPr lang="en-US" sz="2600" dirty="0"/>
              <a:t>Several varieties of diabetes blending aspects of type 1 and type 2.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Researchers estimate that perhaps 5% of all diagnoses of type 2 diabetes are actually due to type 1.5.</a:t>
            </a:r>
          </a:p>
        </p:txBody>
      </p:sp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Forms of Diabetes</a:t>
            </a:r>
          </a:p>
        </p:txBody>
      </p:sp>
    </p:spTree>
    <p:extLst>
      <p:ext uri="{BB962C8B-B14F-4D97-AF65-F5344CB8AC3E}">
        <p14:creationId xmlns:p14="http://schemas.microsoft.com/office/powerpoint/2010/main" val="4354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90630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Physical signs and symptoms of diabetes include: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Frequent urination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Excessive thirst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Hunger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Tendency to tire easily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Numbness or tingling in the hands and feet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 tendency to develop vaginal yeast infections</a:t>
            </a:r>
            <a:br>
              <a:rPr lang="en-US" sz="2400" dirty="0"/>
            </a:br>
            <a:r>
              <a:rPr lang="en-US" sz="2400" dirty="0"/>
              <a:t>(in women)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Prediabetes:</a:t>
            </a:r>
            <a:r>
              <a:rPr lang="en-US" sz="2600" dirty="0"/>
              <a:t> A persistent state of blood glucose level being higher than normal, but not high enough to qualify as diabetes. </a:t>
            </a: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Diabetes</a:t>
            </a:r>
          </a:p>
        </p:txBody>
      </p:sp>
    </p:spTree>
    <p:extLst>
      <p:ext uri="{BB962C8B-B14F-4D97-AF65-F5344CB8AC3E}">
        <p14:creationId xmlns:p14="http://schemas.microsoft.com/office/powerpoint/2010/main" val="2711392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5692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Persistent hyperglycemia can lead to: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Increased risk of heart attack or stroke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Kidney disease and failure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Loss of sensation and tissue breakdown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Poor wound healing that can lead to amputations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Vision loss and blindness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Sexual dysfunction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Gum disease</a:t>
            </a:r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Diabetes</a:t>
            </a:r>
          </a:p>
        </p:txBody>
      </p:sp>
    </p:spTree>
    <p:extLst>
      <p:ext uri="{BB962C8B-B14F-4D97-AF65-F5344CB8AC3E}">
        <p14:creationId xmlns:p14="http://schemas.microsoft.com/office/powerpoint/2010/main" val="3689862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59766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Overweight and obesity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Diet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Lack of exercise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Chronic stress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Genetic factors</a:t>
            </a: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Type 2 Diabetes</a:t>
            </a:r>
          </a:p>
        </p:txBody>
      </p:sp>
    </p:spTree>
    <p:extLst>
      <p:ext uri="{BB962C8B-B14F-4D97-AF65-F5344CB8AC3E}">
        <p14:creationId xmlns:p14="http://schemas.microsoft.com/office/powerpoint/2010/main" val="3564858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Diabetes</a:t>
            </a:r>
          </a:p>
        </p:txBody>
      </p:sp>
      <p:pic>
        <p:nvPicPr>
          <p:cNvPr id="2050" name="Picture 2" descr="\\integrafs5\DeLS_Pondy\71_Pearson_US_IRDVD\03. For_Testing\Lynch_CH_3e\JPEGS\Pass_01\Chapter13\Figures\Jpegs_Labeled\CH_3e_Figure_13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59" y="988557"/>
            <a:ext cx="27766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06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59766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Glucose monitoring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Weight loss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Exercise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Oral medications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Insulin therapy</a:t>
            </a: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Management of Diabetes</a:t>
            </a:r>
          </a:p>
        </p:txBody>
      </p:sp>
    </p:spTree>
    <p:extLst>
      <p:ext uri="{BB962C8B-B14F-4D97-AF65-F5344CB8AC3E}">
        <p14:creationId xmlns:p14="http://schemas.microsoft.com/office/powerpoint/2010/main" val="3971603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119737" y="3139281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CARDIOVASCULAR DISEASE</a:t>
            </a:r>
          </a:p>
        </p:txBody>
      </p:sp>
    </p:spTree>
    <p:extLst>
      <p:ext uri="{BB962C8B-B14F-4D97-AF65-F5344CB8AC3E}">
        <p14:creationId xmlns:p14="http://schemas.microsoft.com/office/powerpoint/2010/main" val="263924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37133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29 million Americans have diabetes.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Cardiovascular disease is the number-one cause of death in the United States.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five-year survival rate for Americans with cancer has now increased to 69%.</a:t>
            </a:r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2170361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large group of disorders affecting the heart of blood vessels.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CVD is the leading cause of adult mortality in the United States, responsible for more than 3 in every 10 deaths.</a:t>
            </a:r>
          </a:p>
        </p:txBody>
      </p:sp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Cardiovascular Disease (CVD)</a:t>
            </a:r>
          </a:p>
        </p:txBody>
      </p:sp>
    </p:spTree>
    <p:extLst>
      <p:ext uri="{BB962C8B-B14F-4D97-AF65-F5344CB8AC3E}">
        <p14:creationId xmlns:p14="http://schemas.microsoft.com/office/powerpoint/2010/main" val="322334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Deaths from Cardiovascular Disease in the United States</a:t>
            </a:r>
          </a:p>
        </p:txBody>
      </p:sp>
      <p:pic>
        <p:nvPicPr>
          <p:cNvPr id="3074" name="Picture 2" descr="\\integrafs5\DeLS_Pondy\71_Pearson_US_IRDVD\03. For_Testing\Lynch_CH_3e\JPEGS\Pass_01\Chapter13\Figures\Jpegs_Labeled\CH_3e_Figure_13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"/>
          <a:stretch/>
        </p:blipFill>
        <p:spPr bwMode="auto">
          <a:xfrm>
            <a:off x="2190750" y="1304394"/>
            <a:ext cx="4760913" cy="49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49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Arteries:</a:t>
            </a:r>
            <a:r>
              <a:rPr lang="en-US" sz="2600" dirty="0"/>
              <a:t> Vessels that transport blood away from the heart, delivering oxygen-rich blood to the body periphery and oxygen-poor blood to the lungs.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Veins: </a:t>
            </a:r>
            <a:r>
              <a:rPr lang="en-US" sz="2600" dirty="0"/>
              <a:t>Vessels that transport blood toward the heart, delivering oxygen-poor blood from the body periphery or oxygen-rich blood from the lungs.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Myocardium:</a:t>
            </a:r>
            <a:r>
              <a:rPr lang="en-US" sz="2600" dirty="0"/>
              <a:t> The heart</a:t>
            </a:r>
            <a:r>
              <a:rPr lang="fr-FR" sz="2600" dirty="0"/>
              <a:t>’</a:t>
            </a:r>
            <a:r>
              <a:rPr lang="en-US" altLang="ja-JP" sz="2600" dirty="0"/>
              <a:t>s muscle tissue.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Atria:</a:t>
            </a:r>
            <a:r>
              <a:rPr lang="en-US" sz="2600" dirty="0"/>
              <a:t> The two upper chambers of the heart, which receive blood from the body periphery and lungs.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Ventricles:</a:t>
            </a:r>
            <a:r>
              <a:rPr lang="en-US" sz="2600" dirty="0"/>
              <a:t> The two lower chambers of the heart, which pump blood to the body and lungs.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Cardiovascular Terms</a:t>
            </a:r>
          </a:p>
        </p:txBody>
      </p:sp>
    </p:spTree>
    <p:extLst>
      <p:ext uri="{BB962C8B-B14F-4D97-AF65-F5344CB8AC3E}">
        <p14:creationId xmlns:p14="http://schemas.microsoft.com/office/powerpoint/2010/main" val="1275145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Cardiovascular System</a:t>
            </a:r>
          </a:p>
        </p:txBody>
      </p:sp>
      <p:pic>
        <p:nvPicPr>
          <p:cNvPr id="4098" name="Picture 2" descr="\\integrafs5\DeLS_Pondy\71_Pearson_US_IRDVD\03. For_Testing\Lynch_CH_3e\JPEGS\Pass_01\Chapter13\Figures\Jpegs_Labeled\CH_3e_Figure_13_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"/>
          <a:stretch/>
        </p:blipFill>
        <p:spPr bwMode="auto">
          <a:xfrm>
            <a:off x="548640" y="789396"/>
            <a:ext cx="8046720" cy="550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1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Capillaries:</a:t>
            </a:r>
            <a:r>
              <a:rPr lang="en-US" sz="2600" dirty="0"/>
              <a:t> The smallest blood vessels, which deliver blood and nutrients to individual cells and pick up wastes from the same cells.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Blood pressure: </a:t>
            </a:r>
            <a:r>
              <a:rPr lang="en-US" sz="2600" dirty="0"/>
              <a:t>Force of the blood moving against the arterial walls.</a:t>
            </a:r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Healthy Cardiovascular System</a:t>
            </a:r>
          </a:p>
        </p:txBody>
      </p:sp>
    </p:spTree>
    <p:extLst>
      <p:ext uri="{BB962C8B-B14F-4D97-AF65-F5344CB8AC3E}">
        <p14:creationId xmlns:p14="http://schemas.microsoft.com/office/powerpoint/2010/main" val="36578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Atherosclerosis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742" y="1152307"/>
            <a:ext cx="84916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4D92BC"/>
              </a:buClr>
              <a:buFont typeface="Arial"/>
              <a:buChar char="•"/>
            </a:pPr>
            <a:r>
              <a:rPr lang="en-US" sz="2600" dirty="0">
                <a:latin typeface="+mn-lt"/>
                <a:ea typeface="+mn-ea"/>
              </a:rPr>
              <a:t>A condition characterized by narrowing of the arteries because of inflammation, scarring, and the buildup of fatty deposits.</a:t>
            </a:r>
          </a:p>
        </p:txBody>
      </p:sp>
    </p:spTree>
    <p:extLst>
      <p:ext uri="{BB962C8B-B14F-4D97-AF65-F5344CB8AC3E}">
        <p14:creationId xmlns:p14="http://schemas.microsoft.com/office/powerpoint/2010/main" val="124089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Atherosclerosis (cont.)</a:t>
            </a:r>
          </a:p>
        </p:txBody>
      </p:sp>
      <p:pic>
        <p:nvPicPr>
          <p:cNvPr id="5122" name="Picture 2" descr="\\integrafs5\DeLS_Pondy\71_Pearson_US_IRDVD\03. For_Testing\Lynch_CH_3e\JPEGS\Pass_01\Chapter13\Figures\Jpegs_Labeled\CH_3e_Figure_13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"/>
          <a:stretch/>
        </p:blipFill>
        <p:spPr bwMode="auto">
          <a:xfrm>
            <a:off x="665132" y="1505859"/>
            <a:ext cx="7813736" cy="39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0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534431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Hypertension</a:t>
            </a:r>
            <a:r>
              <a:rPr lang="en-US" sz="2600" dirty="0"/>
              <a:t>: A persistent state of elevated blood pressure.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Signs and symptoms of hypertension: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None in most people—hence the name “silent killer.”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Long-term effects of hypertension: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Other forms of CVD, vision loss, kidney disease, lowered capacity to think clearly and learn.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Hypertension is generally a result of many contributing </a:t>
            </a:r>
            <a:br>
              <a:rPr lang="en-US" sz="2400" dirty="0"/>
            </a:br>
            <a:r>
              <a:rPr lang="en-US" sz="2400" dirty="0"/>
              <a:t>factors, possibly including age, weight, ethnic background, and diet.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Clinical management: low-sodium diet, exercise, don</a:t>
            </a:r>
            <a:r>
              <a:rPr lang="fr-FR" sz="2400" dirty="0"/>
              <a:t>’</a:t>
            </a:r>
            <a:r>
              <a:rPr lang="en-US" sz="2400" dirty="0"/>
              <a:t>t smoke, drink in moderation, medication management.</a:t>
            </a:r>
          </a:p>
        </p:txBody>
      </p:sp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Hypertension (High Blood Pressure)</a:t>
            </a:r>
          </a:p>
        </p:txBody>
      </p:sp>
    </p:spTree>
    <p:extLst>
      <p:ext uri="{BB962C8B-B14F-4D97-AF65-F5344CB8AC3E}">
        <p14:creationId xmlns:p14="http://schemas.microsoft.com/office/powerpoint/2010/main" val="2049174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462005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Also called coronary artery disease.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Plaque in the coronary arteries builds up to the point that it impairs the heart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ability to function.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single leading cause of death in the United States.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Angina pectoris: </a:t>
            </a:r>
            <a:r>
              <a:rPr lang="en-US" sz="2600" dirty="0"/>
              <a:t>Chest pain due to coronary heart disease.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Angina is not life-threatening, but it does signal a greater risk of a life-threatening cardiac event.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Myocardial infarction </a:t>
            </a:r>
            <a:r>
              <a:rPr lang="en-US" sz="2600" dirty="0"/>
              <a:t>(heart attack): Cardiac crisis in which a region of heart muscle is damaged or destroyed by reduced blood flow.</a:t>
            </a:r>
          </a:p>
        </p:txBody>
      </p:sp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Heart Disease </a:t>
            </a:r>
          </a:p>
        </p:txBody>
      </p:sp>
    </p:spTree>
    <p:extLst>
      <p:ext uri="{BB962C8B-B14F-4D97-AF65-F5344CB8AC3E}">
        <p14:creationId xmlns:p14="http://schemas.microsoft.com/office/powerpoint/2010/main" val="914672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64787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Arrhythmia: </a:t>
            </a:r>
            <a:r>
              <a:rPr lang="en-US" sz="2600" dirty="0"/>
              <a:t>Any irregularity in the heart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rhythm.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Bradycardia</a:t>
            </a:r>
            <a:r>
              <a:rPr lang="en-US" sz="2400" dirty="0"/>
              <a:t>: A slow arrhythmia.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Tachycardia</a:t>
            </a:r>
            <a:r>
              <a:rPr lang="en-US" sz="2400" dirty="0"/>
              <a:t>: A fast arrhythmia.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Sudden cardiac arrest: </a:t>
            </a:r>
            <a:r>
              <a:rPr lang="en-US" sz="2600" dirty="0"/>
              <a:t>A life-threatening cardiac crisis marked by loss of heartbeat and unconsciousness.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Electrocardiogram (ECG): </a:t>
            </a:r>
            <a:r>
              <a:rPr lang="en-US" sz="2600" dirty="0"/>
              <a:t>A test that measures the heart</a:t>
            </a:r>
            <a:r>
              <a:rPr lang="fr-FR" sz="2600" dirty="0"/>
              <a:t>’</a:t>
            </a:r>
            <a:r>
              <a:rPr lang="en-US" sz="2600" dirty="0"/>
              <a:t>s electrical activity.</a:t>
            </a:r>
          </a:p>
        </p:txBody>
      </p:sp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Heart Disease </a:t>
            </a:r>
            <a:r>
              <a:rPr lang="en-US"/>
              <a:t>(cont.)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0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393406" y="1186976"/>
            <a:ext cx="8229600" cy="33125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4D92BC"/>
                </a:solidFill>
              </a:rPr>
              <a:t>LO 13.1 </a:t>
            </a:r>
            <a:r>
              <a:rPr lang="en-US" sz="2400" dirty="0"/>
              <a:t>Discuss the burden of chronic disease in terms of personal health and costs to society.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13.2 </a:t>
            </a:r>
            <a:r>
              <a:rPr lang="en-US" sz="2400" dirty="0"/>
              <a:t>Identify the types, symptoms, complications, and risk factors associated with diabetes and explain how the disease is managed.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13.3 </a:t>
            </a:r>
            <a:r>
              <a:rPr lang="en-US" sz="2400" dirty="0"/>
              <a:t>Describe the cardiovascular system, the process of atherosclerosis, the four major types of cardiovascular disease, and the risk factors they share.</a:t>
            </a: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824829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 of a Heart Attack Differ Somewhat in Men and Women</a:t>
            </a:r>
          </a:p>
        </p:txBody>
      </p:sp>
      <p:pic>
        <p:nvPicPr>
          <p:cNvPr id="6146" name="Picture 2" descr="\\integrafs5\DeLS_Pondy\71_Pearson_US_IRDVD\03. For_Testing\Lynch_CH_3e\JPEGS\Pass_01\Chapter13\Figures\Jpegs_Labeled\CH_3e_Figure_13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 bwMode="auto">
          <a:xfrm>
            <a:off x="443944" y="1486419"/>
            <a:ext cx="8254524" cy="46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14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150219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cardiac crisis in which a region of heart muscle is damaged or destroyed by reduced blood flow.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Also known as heart attack.</a:t>
            </a:r>
          </a:p>
        </p:txBody>
      </p:sp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Myocardial Infarction (Heart Attack)</a:t>
            </a:r>
          </a:p>
        </p:txBody>
      </p:sp>
    </p:spTree>
    <p:extLst>
      <p:ext uri="{BB962C8B-B14F-4D97-AF65-F5344CB8AC3E}">
        <p14:creationId xmlns:p14="http://schemas.microsoft.com/office/powerpoint/2010/main" val="3433302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6474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medical emergency in which blood flow to or in the brain is impaired.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Ischemic stroke: </a:t>
            </a:r>
            <a:r>
              <a:rPr lang="en-US" sz="2600" dirty="0"/>
              <a:t>A stroke caused by a blocked blood vessel.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Hemorrhagic stroke: </a:t>
            </a:r>
            <a:r>
              <a:rPr lang="en-US" sz="2600" dirty="0"/>
              <a:t>A stroke caused by a ruptured blood vessel.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Transient ischemic attack </a:t>
            </a:r>
            <a:r>
              <a:rPr lang="en-US" sz="2600" dirty="0"/>
              <a:t>(TIA): A temporary episode of stroke-like symptoms, indicative of high stroke risk.</a:t>
            </a:r>
          </a:p>
        </p:txBody>
      </p:sp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val="1316018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Stroke</a:t>
            </a:r>
          </a:p>
        </p:txBody>
      </p:sp>
      <p:pic>
        <p:nvPicPr>
          <p:cNvPr id="7170" name="Picture 2" descr="\\integrafs5\DeLS_Pondy\71_Pearson_US_IRDVD\03. For_Testing\Lynch_CH_3e\JPEGS\Pass_01\Chapter13\Figures\Jpegs_Labeled\CH_3e_Figure_13_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4"/>
          <a:stretch/>
        </p:blipFill>
        <p:spPr bwMode="auto">
          <a:xfrm>
            <a:off x="618073" y="1399151"/>
            <a:ext cx="7960587" cy="42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45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83979" y="1584581"/>
            <a:ext cx="8229600" cy="42206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person may feel weak, numb, or paralysis in the arm, leg, or face—especially on one side of the body.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Blurred vision.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Slurred speech.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Sudden and severe headache, sometimes accompanied by dizziness or vomiting.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Confusion or delusions.</a:t>
            </a:r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of an Impending Stroke</a:t>
            </a:r>
          </a:p>
        </p:txBody>
      </p:sp>
    </p:spTree>
    <p:extLst>
      <p:ext uri="{BB962C8B-B14F-4D97-AF65-F5344CB8AC3E}">
        <p14:creationId xmlns:p14="http://schemas.microsoft.com/office/powerpoint/2010/main" val="336678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409149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Paralysis, especially on one side of the body.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Impaired speaking, swallowing, and chewing.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Aphasia: a difficulty in understanding and expressing ideas in spoken or written words.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Loss of memory, impaired decision making, and personality changes.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Pain, cold, and other uncomfortable sensations.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Clinical management: medication, neurologist, speech, and physical therapists.</a:t>
            </a: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Effects of a Stroke</a:t>
            </a:r>
          </a:p>
        </p:txBody>
      </p:sp>
    </p:spTree>
    <p:extLst>
      <p:ext uri="{BB962C8B-B14F-4D97-AF65-F5344CB8AC3E}">
        <p14:creationId xmlns:p14="http://schemas.microsoft.com/office/powerpoint/2010/main" val="2092438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09972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Congenital heart disease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Heart valve disorders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Hypertrophic cardiomyopathy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Rheumatic heart disease</a:t>
            </a:r>
          </a:p>
        </p:txBody>
      </p:sp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Forms of CVD</a:t>
            </a:r>
          </a:p>
        </p:txBody>
      </p:sp>
    </p:spTree>
    <p:extLst>
      <p:ext uri="{BB962C8B-B14F-4D97-AF65-F5344CB8AC3E}">
        <p14:creationId xmlns:p14="http://schemas.microsoft.com/office/powerpoint/2010/main" val="3242052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7"/>
          <p:cNvSpPr>
            <a:spLocks noGrp="1" noChangeArrowheads="1"/>
          </p:cNvSpPr>
          <p:nvPr>
            <p:ph idx="1"/>
          </p:nvPr>
        </p:nvSpPr>
        <p:spPr>
          <a:xfrm>
            <a:off x="374926" y="1150840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Blood pressure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Blood lipids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LDL: Bad cholesterol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HDL: Good cholesterol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Blood glucose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Inflammatory markers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Homocysteine</a:t>
            </a:r>
          </a:p>
        </p:txBody>
      </p:sp>
      <p:sp>
        <p:nvSpPr>
          <p:cNvPr id="3994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Cardiovascular Disease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5105400" y="1128697"/>
            <a:ext cx="4038600" cy="510698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Weight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Diet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Physical activity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Smoking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Alcohol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Drug abuse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Stress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Sleep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Income</a:t>
            </a: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77501" y="5538140"/>
            <a:ext cx="875588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4D92BC"/>
              </a:buClr>
              <a:buChar char="•"/>
            </a:pPr>
            <a:r>
              <a:rPr lang="en-US" sz="2600" dirty="0">
                <a:latin typeface="+mn-lt"/>
                <a:ea typeface="+mn-ea"/>
                <a:cs typeface="+mn-cs"/>
              </a:rPr>
              <a:t>Age, sex, and genetics cannot </a:t>
            </a:r>
            <a:r>
              <a:rPr lang="en-US" altLang="ja-JP" sz="2600" dirty="0">
                <a:latin typeface="+mn-lt"/>
                <a:ea typeface="+mn-ea"/>
                <a:cs typeface="+mn-cs"/>
              </a:rPr>
              <a:t>be controlled, but do contribute to risk.</a:t>
            </a:r>
            <a:endParaRPr lang="en-US" sz="26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54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314993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Metabolic syndrome: </a:t>
            </a:r>
            <a:r>
              <a:rPr lang="en-US" sz="2600" dirty="0"/>
              <a:t>A set of five unhealthy physical and metabolic conditions together linked to an increased risk for type 2 diabetes and other metabolic disease.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Cardiometabolic risk (CMR)</a:t>
            </a:r>
            <a:r>
              <a:rPr lang="en-US" sz="2600" dirty="0"/>
              <a:t>: A cluster of nine modifiable factors that identify individuals at risk for type 2 diabetes and cardiovascular disease.</a:t>
            </a:r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Cardiometabolic Risk</a:t>
            </a:r>
          </a:p>
        </p:txBody>
      </p:sp>
    </p:spTree>
    <p:extLst>
      <p:ext uri="{BB962C8B-B14F-4D97-AF65-F5344CB8AC3E}">
        <p14:creationId xmlns:p14="http://schemas.microsoft.com/office/powerpoint/2010/main" val="3946670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integrafs5\DeLS_Pondy\71_Pearson_US_IRDVD\03. For_Testing\Lynch_CH_3e\JPEGS\Pass_01\Chapter13\Figures\Jpegs_Labeled\CH_3e_Figure_13_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"/>
          <a:stretch/>
        </p:blipFill>
        <p:spPr bwMode="auto">
          <a:xfrm>
            <a:off x="1940401" y="942406"/>
            <a:ext cx="5263198" cy="51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 err="1"/>
              <a:t>Cardiometabolic</a:t>
            </a:r>
            <a:r>
              <a:rPr lang="en-US" dirty="0"/>
              <a:t> Risk </a:t>
            </a:r>
            <a:r>
              <a:rPr lang="en-US"/>
              <a:t>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3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393406" y="1186975"/>
            <a:ext cx="8229600" cy="29232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rgbClr val="4D92BC"/>
                </a:solidFill>
              </a:rPr>
              <a:t>LO 13.4 </a:t>
            </a:r>
            <a:r>
              <a:rPr lang="en-US" sz="2400" dirty="0"/>
              <a:t>List the nine factors associated with cardiometabolic risk.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13.5 </a:t>
            </a:r>
            <a:r>
              <a:rPr lang="en-US" sz="2400" dirty="0"/>
              <a:t>Describe the initiation and progression of cancer and the most common types of cancer.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13.6 </a:t>
            </a:r>
            <a:r>
              <a:rPr lang="en-US" sz="2400" dirty="0"/>
              <a:t>Identify the personal choices you can take to reduce your risk for chronic disease and its burden within your community.</a:t>
            </a: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 (cont.)</a:t>
            </a:r>
          </a:p>
        </p:txBody>
      </p:sp>
    </p:spTree>
    <p:extLst>
      <p:ext uri="{BB962C8B-B14F-4D97-AF65-F5344CB8AC3E}">
        <p14:creationId xmlns:p14="http://schemas.microsoft.com/office/powerpoint/2010/main" val="58798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Importance of Heart Health in Your Youth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W120128_WNT_Importance_of_Heart_Health_in_Yout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1091" y="1604302"/>
            <a:ext cx="5541818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Importance of Heart Health in Your Youth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8"/>
            <a:ext cx="8229600" cy="394118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the benefits and drawbacks of Americans only sticking to the checklist presented in the video to determine heart health and risk factors?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other risk factors might the checklist ignore with respect to determinants of heart health?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other factors would you add to the risk factors? Discuss the impact of healthy lifestyle, weight management, and age on heart health.</a:t>
            </a:r>
          </a:p>
        </p:txBody>
      </p:sp>
    </p:spTree>
    <p:extLst>
      <p:ext uri="{BB962C8B-B14F-4D97-AF65-F5344CB8AC3E}">
        <p14:creationId xmlns:p14="http://schemas.microsoft.com/office/powerpoint/2010/main" val="2206511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3097968" y="3139281"/>
            <a:ext cx="291356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1188635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7782995" cy="115816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Cancer</a:t>
            </a:r>
            <a:r>
              <a:rPr lang="en-US" sz="2600" dirty="0"/>
              <a:t> is a group of diseases marked by the uncontrolled multiplication of abnormal cells.</a:t>
            </a:r>
          </a:p>
        </p:txBody>
      </p:sp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Cancer?</a:t>
            </a:r>
          </a:p>
        </p:txBody>
      </p:sp>
    </p:spTree>
    <p:extLst>
      <p:ext uri="{BB962C8B-B14F-4D97-AF65-F5344CB8AC3E}">
        <p14:creationId xmlns:p14="http://schemas.microsoft.com/office/powerpoint/2010/main" val="3777713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69992"/>
            <a:ext cx="8271883" cy="487259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200" b="1" dirty="0"/>
              <a:t>Carcinogen: </a:t>
            </a:r>
            <a:r>
              <a:rPr lang="en-US" sz="2200" dirty="0"/>
              <a:t>A substance known to trigger DNA mutations that can lead to cancer.</a:t>
            </a:r>
          </a:p>
          <a:p>
            <a:pPr>
              <a:buClr>
                <a:srgbClr val="4D92BC"/>
              </a:buClr>
            </a:pPr>
            <a:r>
              <a:rPr lang="en-US" sz="2200" b="1" dirty="0"/>
              <a:t>Oncogene:</a:t>
            </a:r>
            <a:r>
              <a:rPr lang="en-US" sz="2200" dirty="0"/>
              <a:t> A mutated gene that encourages the uncontrolled cell division that results in cancer.</a:t>
            </a:r>
          </a:p>
          <a:p>
            <a:pPr>
              <a:buClr>
                <a:srgbClr val="4D92BC"/>
              </a:buClr>
            </a:pPr>
            <a:r>
              <a:rPr lang="en-US" sz="2200" b="1" dirty="0"/>
              <a:t>Tumor:</a:t>
            </a:r>
            <a:r>
              <a:rPr lang="en-US" sz="2200" dirty="0"/>
              <a:t> An abnormal growth of tissue with no physiological function.</a:t>
            </a:r>
          </a:p>
          <a:p>
            <a:pPr>
              <a:buClr>
                <a:srgbClr val="4D92BC"/>
              </a:buClr>
            </a:pPr>
            <a:r>
              <a:rPr lang="en-US" sz="2200" b="1" dirty="0"/>
              <a:t>Benign tumor: </a:t>
            </a:r>
            <a:r>
              <a:rPr lang="en-US" sz="2200" dirty="0"/>
              <a:t>A tumor that grows slowly, does not spread, and is not cancerous.</a:t>
            </a:r>
          </a:p>
          <a:p>
            <a:pPr>
              <a:buClr>
                <a:srgbClr val="4D92BC"/>
              </a:buClr>
            </a:pPr>
            <a:r>
              <a:rPr lang="en-US" sz="2200" b="1" dirty="0"/>
              <a:t>Malignant tumor: </a:t>
            </a:r>
            <a:r>
              <a:rPr lang="en-US" sz="2200" dirty="0"/>
              <a:t>A tumor that grows aggressively, invades surrounding tissue, and can spread to other parts of the body; all cancers are malignant.</a:t>
            </a:r>
          </a:p>
          <a:p>
            <a:pPr>
              <a:buClr>
                <a:srgbClr val="4D92BC"/>
              </a:buClr>
            </a:pPr>
            <a:r>
              <a:rPr lang="en-US" sz="2200" b="1" dirty="0"/>
              <a:t>Metastasis:</a:t>
            </a:r>
            <a:r>
              <a:rPr lang="en-US" sz="2200" dirty="0"/>
              <a:t> The process by which a malignant tumor spreads to other body sites.</a:t>
            </a:r>
          </a:p>
        </p:txBody>
      </p:sp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Cancer Terms</a:t>
            </a:r>
          </a:p>
        </p:txBody>
      </p:sp>
    </p:spTree>
    <p:extLst>
      <p:ext uri="{BB962C8B-B14F-4D97-AF65-F5344CB8AC3E}">
        <p14:creationId xmlns:p14="http://schemas.microsoft.com/office/powerpoint/2010/main" val="3643412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Progression of Cancer</a:t>
            </a:r>
          </a:p>
        </p:txBody>
      </p:sp>
      <p:pic>
        <p:nvPicPr>
          <p:cNvPr id="9218" name="Picture 2" descr="\\integrafs5\DeLS_Pondy\71_Pearson_US_IRDVD\03. For_Testing\Lynch_CH_3e\JPEGS\Pass_01\Chapter13\Figures\Jpegs_Labeled\CH_3e_Figure_13_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 bwMode="auto">
          <a:xfrm>
            <a:off x="809625" y="1859183"/>
            <a:ext cx="7523163" cy="32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65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58943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Genetic and biological factors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Lifestyle factors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Environmental exposures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Job with exposure to radiation or chemicals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Residence in an area characterized by high pollution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Exposure to infectious agents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Helicobacter pylori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Hepatitis B and C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HIV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HPV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Cancer</a:t>
            </a:r>
          </a:p>
        </p:txBody>
      </p:sp>
    </p:spTree>
    <p:extLst>
      <p:ext uri="{BB962C8B-B14F-4D97-AF65-F5344CB8AC3E}">
        <p14:creationId xmlns:p14="http://schemas.microsoft.com/office/powerpoint/2010/main" val="3086967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615913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No single test can detect all cancers.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Screening tests such as a mammogram and a colonoscopy can detect cancers at specific sites.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</a:t>
            </a:r>
            <a:r>
              <a:rPr lang="en-US" sz="2600" b="1" dirty="0"/>
              <a:t>biopsy</a:t>
            </a:r>
            <a:r>
              <a:rPr lang="en-US" sz="2600" dirty="0"/>
              <a:t> is a test for cancer in which a small sample of the abnormal growth is removed and studied.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Lab tests of blood and other body fluids can detect the presence of tumor markers that suggest cancer.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Imaging technologies can be used to detect cancers.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Ultrasound, magnetic resonance imaging (MRI), computed tomography (CT), positron emission tomography (PET).</a:t>
            </a:r>
          </a:p>
        </p:txBody>
      </p:sp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Cancer</a:t>
            </a:r>
          </a:p>
        </p:txBody>
      </p:sp>
    </p:spTree>
    <p:extLst>
      <p:ext uri="{BB962C8B-B14F-4D97-AF65-F5344CB8AC3E}">
        <p14:creationId xmlns:p14="http://schemas.microsoft.com/office/powerpoint/2010/main" val="4189391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6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40342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Unexplained weight loss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Fever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Fatigue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Pain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Skin changes, including darkened skin, yellowed skin and eyes (jaundice), reddened skin, itching, and excessive hair growth</a:t>
            </a:r>
          </a:p>
        </p:txBody>
      </p:sp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Symptoms of Cancer</a:t>
            </a:r>
          </a:p>
        </p:txBody>
      </p:sp>
    </p:spTree>
    <p:extLst>
      <p:ext uri="{BB962C8B-B14F-4D97-AF65-F5344CB8AC3E}">
        <p14:creationId xmlns:p14="http://schemas.microsoft.com/office/powerpoint/2010/main" val="2638938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Carcinoma: </a:t>
            </a:r>
            <a:r>
              <a:rPr lang="en-US" sz="2600" dirty="0"/>
              <a:t>Cancer of the tissues that line or cover the body.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Sarcoma:</a:t>
            </a:r>
            <a:r>
              <a:rPr lang="en-US" sz="2600" dirty="0"/>
              <a:t> Cancer of muscle or connective tissues.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Central nervous system cancer: </a:t>
            </a:r>
            <a:r>
              <a:rPr lang="en-US" sz="2600" dirty="0"/>
              <a:t>Cancer of the brain or spinal cord. 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Lymphoma: </a:t>
            </a:r>
            <a:r>
              <a:rPr lang="en-US" sz="2600" dirty="0"/>
              <a:t>Cancer of the lymph system.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Myeloma:</a:t>
            </a:r>
            <a:r>
              <a:rPr lang="en-US" sz="2600" dirty="0"/>
              <a:t> Cancer arising in plasma cells, which are a type of immune cells, and invading the bone marrow.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Leukemia: </a:t>
            </a:r>
            <a:r>
              <a:rPr lang="en-US" sz="2600" dirty="0"/>
              <a:t>Cancer of blood-forming tissue.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Malignant melanoma: </a:t>
            </a:r>
            <a:r>
              <a:rPr lang="en-US" sz="2600" dirty="0"/>
              <a:t>An especially aggressive form of skin cancer.</a:t>
            </a:r>
          </a:p>
        </p:txBody>
      </p:sp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Cancer</a:t>
            </a:r>
          </a:p>
        </p:txBody>
      </p:sp>
    </p:spTree>
    <p:extLst>
      <p:ext uri="{BB962C8B-B14F-4D97-AF65-F5344CB8AC3E}">
        <p14:creationId xmlns:p14="http://schemas.microsoft.com/office/powerpoint/2010/main" val="425609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398385" y="3135434"/>
            <a:ext cx="8312727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OVERVIEW OF CHRONIC DISEASES</a:t>
            </a:r>
          </a:p>
        </p:txBody>
      </p:sp>
    </p:spTree>
    <p:extLst>
      <p:ext uri="{BB962C8B-B14F-4D97-AF65-F5344CB8AC3E}">
        <p14:creationId xmlns:p14="http://schemas.microsoft.com/office/powerpoint/2010/main" val="2479109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Melanoma </a:t>
            </a:r>
          </a:p>
        </p:txBody>
      </p:sp>
      <p:pic>
        <p:nvPicPr>
          <p:cNvPr id="10242" name="Picture 2" descr="\\integrafs5\DeLS_Pondy\71_Pearson_US_IRDVD\03. For_Testing\Lynch_CH_3e\JPEGS\Pass_01\Chapter13\Figures\Jpegs_Labeled\CH_3e_Figure_13_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"/>
          <a:stretch/>
        </p:blipFill>
        <p:spPr bwMode="auto">
          <a:xfrm>
            <a:off x="1498767" y="890585"/>
            <a:ext cx="6144879" cy="52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82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Cancers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383231" y="1146185"/>
            <a:ext cx="4038600" cy="244805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Skin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Lung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Colorectal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Oral</a:t>
            </a:r>
            <a:endParaRPr lang="en-US" altLang="en-US" sz="2600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4556125" y="1146185"/>
            <a:ext cx="4038600" cy="45122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600" b="1" kern="0" dirty="0"/>
              <a:t>Men</a:t>
            </a:r>
          </a:p>
          <a:p>
            <a:pPr>
              <a:buClr>
                <a:srgbClr val="4D92BC"/>
              </a:buClr>
            </a:pPr>
            <a:r>
              <a:rPr lang="en-US" altLang="en-US" sz="2600" dirty="0"/>
              <a:t>Prostate</a:t>
            </a:r>
          </a:p>
          <a:p>
            <a:pPr>
              <a:buClr>
                <a:srgbClr val="4D92BC"/>
              </a:buClr>
            </a:pPr>
            <a:r>
              <a:rPr lang="en-US" altLang="en-US" sz="2600" dirty="0"/>
              <a:t>Testicular</a:t>
            </a:r>
          </a:p>
          <a:p>
            <a:endParaRPr lang="en-US" altLang="en-US" sz="2600" kern="0" dirty="0"/>
          </a:p>
          <a:p>
            <a:pPr marL="0" indent="0">
              <a:buFontTx/>
              <a:buNone/>
            </a:pPr>
            <a:r>
              <a:rPr lang="en-US" altLang="en-US" sz="2600" b="1" kern="0" dirty="0"/>
              <a:t>Women</a:t>
            </a:r>
          </a:p>
          <a:p>
            <a:pPr>
              <a:buClr>
                <a:srgbClr val="4D92BC"/>
              </a:buClr>
            </a:pPr>
            <a:r>
              <a:rPr lang="en-US" altLang="en-US" sz="2600" dirty="0"/>
              <a:t>Breast</a:t>
            </a:r>
          </a:p>
          <a:p>
            <a:pPr>
              <a:buClr>
                <a:srgbClr val="4D92BC"/>
              </a:buClr>
            </a:pPr>
            <a:r>
              <a:rPr lang="en-US" altLang="en-US" sz="2600" dirty="0"/>
              <a:t>Ovarian</a:t>
            </a:r>
          </a:p>
          <a:p>
            <a:pPr>
              <a:buClr>
                <a:srgbClr val="4D92BC"/>
              </a:buClr>
            </a:pPr>
            <a:r>
              <a:rPr lang="en-US" altLang="en-US" sz="2600" dirty="0"/>
              <a:t>Cervical and uterine</a:t>
            </a:r>
          </a:p>
        </p:txBody>
      </p:sp>
    </p:spTree>
    <p:extLst>
      <p:ext uri="{BB962C8B-B14F-4D97-AF65-F5344CB8AC3E}">
        <p14:creationId xmlns:p14="http://schemas.microsoft.com/office/powerpoint/2010/main" val="1027130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Surgery offers the greatest chance for cure, especially if performed before the cancer has metastasized.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Chemotherapy: Drugs to kill cancer cells.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Radiation therapy uses high-energy subatomic particles to kill cancer cells or damage their DNA so that they can no longer reproduce.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Targeted therapy uses drugs or other substances to precisely locate cancer cells.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Immunotherapy stimulates the patient</a:t>
            </a:r>
            <a:r>
              <a:rPr lang="fr-FR" sz="2600" dirty="0"/>
              <a:t>’</a:t>
            </a:r>
            <a:r>
              <a:rPr lang="en-US" sz="2600" dirty="0"/>
              <a:t>s immune system.</a:t>
            </a:r>
          </a:p>
        </p:txBody>
      </p:sp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Treating Cancer</a:t>
            </a:r>
          </a:p>
        </p:txBody>
      </p:sp>
    </p:spTree>
    <p:extLst>
      <p:ext uri="{BB962C8B-B14F-4D97-AF65-F5344CB8AC3E}">
        <p14:creationId xmlns:p14="http://schemas.microsoft.com/office/powerpoint/2010/main" val="1494638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How Effective Is Breast Cancer Early Detection?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This_Week_10-26-14_How_Effective_is_Breast_Cancer_Early_Dete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562761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How Effective Is Breast Cancer Early Detection?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9"/>
            <a:ext cx="8229600" cy="335271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According to the research, did increased frequency of mammograms correlate to fewer cases of breast cancer?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percent of biopsies turn out to be non-cancerous?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the new recommendations for mammograms?</a:t>
            </a:r>
          </a:p>
        </p:txBody>
      </p:sp>
    </p:spTree>
    <p:extLst>
      <p:ext uri="{BB962C8B-B14F-4D97-AF65-F5344CB8AC3E}">
        <p14:creationId xmlns:p14="http://schemas.microsoft.com/office/powerpoint/2010/main" val="1930334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383231" y="1215257"/>
            <a:ext cx="6859542" cy="488389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Don</a:t>
            </a:r>
            <a:r>
              <a:rPr lang="fr-FR" sz="2200" dirty="0"/>
              <a:t>’</a:t>
            </a:r>
            <a:r>
              <a:rPr lang="en-US" sz="2200" dirty="0"/>
              <a:t>t smoke.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If you chose to drink alcohol, go easy. 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Shed any extra pounds.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Pile your plate with plants.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Decrease your sodium intake.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Eat yogurt.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Limit your exposure to pesticides.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Exercise. 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Sleep.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Manage your emotions.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Reduce environmental risks.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Know your history. 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200" dirty="0"/>
              <a:t>Get screened.</a:t>
            </a:r>
          </a:p>
        </p:txBody>
      </p:sp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  <p:extLst>
      <p:ext uri="{BB962C8B-B14F-4D97-AF65-F5344CB8AC3E}">
        <p14:creationId xmlns:p14="http://schemas.microsoft.com/office/powerpoint/2010/main" val="246978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49396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disease that comes on gradually and lasts a long time; many chronic diseases can be managed but resist a complete cure.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Chronic diseases cause 7 out of 10 deaths in the United States each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About 1/2 of all adults in the United States have at least one chronic disease, and about 1/4 have two or more.</a:t>
            </a:r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</a:t>
            </a:r>
          </a:p>
        </p:txBody>
      </p:sp>
    </p:spTree>
    <p:extLst>
      <p:ext uri="{BB962C8B-B14F-4D97-AF65-F5344CB8AC3E}">
        <p14:creationId xmlns:p14="http://schemas.microsoft.com/office/powerpoint/2010/main" val="230808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Some 86% of the $700 billion in annual health-care expenditures in the United States goes toward the treatment of chronic diseases.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Chronic diseases generally reduce health-related quality of life.</a:t>
            </a:r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 (cont.)</a:t>
            </a:r>
          </a:p>
        </p:txBody>
      </p:sp>
    </p:spTree>
    <p:extLst>
      <p:ext uri="{BB962C8B-B14F-4D97-AF65-F5344CB8AC3E}">
        <p14:creationId xmlns:p14="http://schemas.microsoft.com/office/powerpoint/2010/main" val="261344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Diabetes, cardiovascular disease, and cancer share underlying physiological mechanisms and risk factors.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Four high-risk behaviors increase the likelihood of chronic inflammation and developing chronic disease: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Poor nutrition, especially a diet high in saturated and </a:t>
            </a:r>
            <a:r>
              <a:rPr lang="en-US" sz="2400" i="1" dirty="0"/>
              <a:t>trans</a:t>
            </a:r>
            <a:r>
              <a:rPr lang="en-US" sz="2400" dirty="0"/>
              <a:t> fats and low in fruits and vegetables.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Lack of physical activity.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Tobacco use—the single most avoidable cause of disease, disability, and death in the United States.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Excessive alcohol consumption.</a:t>
            </a:r>
          </a:p>
        </p:txBody>
      </p:sp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 of Four Key Behaviors</a:t>
            </a:r>
          </a:p>
        </p:txBody>
      </p:sp>
    </p:spTree>
    <p:extLst>
      <p:ext uri="{BB962C8B-B14F-4D97-AF65-F5344CB8AC3E}">
        <p14:creationId xmlns:p14="http://schemas.microsoft.com/office/powerpoint/2010/main" val="33350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3230403" y="3139281"/>
            <a:ext cx="2648691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3408796315"/>
      </p:ext>
    </p:extLst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1638</TotalTime>
  <Words>2612</Words>
  <Application>Microsoft Macintosh PowerPoint</Application>
  <PresentationFormat>On-screen Show (4:3)</PresentationFormat>
  <Paragraphs>271</Paragraphs>
  <Slides>55</Slides>
  <Notes>51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1_HA5Lect_template</vt:lpstr>
      <vt:lpstr>2_HA5Lect_template</vt:lpstr>
      <vt:lpstr>Chapter 13: Diabetes, Cardiovascular Disease, and Cancer</vt:lpstr>
      <vt:lpstr>Did You Know?</vt:lpstr>
      <vt:lpstr>Learning Outcomes</vt:lpstr>
      <vt:lpstr>Learning Outcomes (cont.)</vt:lpstr>
      <vt:lpstr>OVERVIEW OF CHRONIC DISEASES</vt:lpstr>
      <vt:lpstr>Chronic Disease</vt:lpstr>
      <vt:lpstr>Chronic Disease (cont.)</vt:lpstr>
      <vt:lpstr>Influence of Four Key Behaviors</vt:lpstr>
      <vt:lpstr>DIABETES</vt:lpstr>
      <vt:lpstr>Diabetes Terms</vt:lpstr>
      <vt:lpstr>Types of Diabetes</vt:lpstr>
      <vt:lpstr>Two Types of Diabetes</vt:lpstr>
      <vt:lpstr>Other Forms of Diabetes</vt:lpstr>
      <vt:lpstr>Detecting Diabetes</vt:lpstr>
      <vt:lpstr>Complications of Diabetes</vt:lpstr>
      <vt:lpstr>Risk Factors for Type 2 Diabetes</vt:lpstr>
      <vt:lpstr>Controlling Diabetes</vt:lpstr>
      <vt:lpstr>Clinical Management of Diabetes</vt:lpstr>
      <vt:lpstr>CARDIOVASCULAR DISEASE</vt:lpstr>
      <vt:lpstr>Cardiovascular Disease (CVD)</vt:lpstr>
      <vt:lpstr>Deaths from Cardiovascular Disease in the United States</vt:lpstr>
      <vt:lpstr>Cardiovascular Terms</vt:lpstr>
      <vt:lpstr>The Cardiovascular System</vt:lpstr>
      <vt:lpstr>The Healthy Cardiovascular System</vt:lpstr>
      <vt:lpstr>Atherosclerosis</vt:lpstr>
      <vt:lpstr>Atherosclerosis (cont.)</vt:lpstr>
      <vt:lpstr>Hypertension (High Blood Pressure)</vt:lpstr>
      <vt:lpstr>Coronary Heart Disease </vt:lpstr>
      <vt:lpstr>Coronary Heart Disease (cont.) </vt:lpstr>
      <vt:lpstr>Warning Signs of a Heart Attack Differ Somewhat in Men and Women</vt:lpstr>
      <vt:lpstr>Myocardial Infarction (Heart Attack)</vt:lpstr>
      <vt:lpstr>Stroke</vt:lpstr>
      <vt:lpstr>Two Types of Stroke</vt:lpstr>
      <vt:lpstr>Signs and Symptoms of an Impending Stroke</vt:lpstr>
      <vt:lpstr>Long-Term Effects of a Stroke</vt:lpstr>
      <vt:lpstr>Other Forms of CVD</vt:lpstr>
      <vt:lpstr>Risk Factors for Cardiovascular Disease</vt:lpstr>
      <vt:lpstr>Cardiometabolic Risk</vt:lpstr>
      <vt:lpstr>Cardiometabolic Risk (cont.)</vt:lpstr>
      <vt:lpstr>Video: Importance of Heart Health in Your Youth</vt:lpstr>
      <vt:lpstr>Video: Importance of Heart Health in Your Youth</vt:lpstr>
      <vt:lpstr>CANCER</vt:lpstr>
      <vt:lpstr>What Is Cancer?</vt:lpstr>
      <vt:lpstr>Cancer Terms</vt:lpstr>
      <vt:lpstr>Progression of Cancer</vt:lpstr>
      <vt:lpstr>Risk Factors for Cancer</vt:lpstr>
      <vt:lpstr>Detecting Cancer</vt:lpstr>
      <vt:lpstr>General Symptoms of Cancer</vt:lpstr>
      <vt:lpstr>Types of Cancer</vt:lpstr>
      <vt:lpstr>Malignant Melanoma </vt:lpstr>
      <vt:lpstr>Common Cancers</vt:lpstr>
      <vt:lpstr>Treating Cancer</vt:lpstr>
      <vt:lpstr>Video: How Effective Is Breast Cancer Early Detection?</vt:lpstr>
      <vt:lpstr>Video: How Effective Is Breast Cancer Early Detection?</vt:lpstr>
      <vt:lpstr>Change Yourself, Change Your World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257</cp:revision>
  <dcterms:created xsi:type="dcterms:W3CDTF">2007-09-26T05:29:17Z</dcterms:created>
  <dcterms:modified xsi:type="dcterms:W3CDTF">2020-01-12T19:15:21Z</dcterms:modified>
</cp:coreProperties>
</file>