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66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9" r:id="rId11"/>
    <p:sldId id="270" r:id="rId12"/>
    <p:sldId id="271" r:id="rId13"/>
    <p:sldId id="322" r:id="rId14"/>
    <p:sldId id="272" r:id="rId15"/>
    <p:sldId id="273" r:id="rId16"/>
    <p:sldId id="320" r:id="rId17"/>
    <p:sldId id="274" r:id="rId18"/>
    <p:sldId id="277" r:id="rId19"/>
    <p:sldId id="278" r:id="rId20"/>
    <p:sldId id="281" r:id="rId21"/>
    <p:sldId id="279" r:id="rId22"/>
    <p:sldId id="323" r:id="rId23"/>
    <p:sldId id="308" r:id="rId24"/>
    <p:sldId id="325" r:id="rId25"/>
    <p:sldId id="327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6" r:id="rId50"/>
    <p:sldId id="311" r:id="rId51"/>
    <p:sldId id="326" r:id="rId52"/>
    <p:sldId id="314" r:id="rId53"/>
    <p:sldId id="315" r:id="rId54"/>
    <p:sldId id="316" r:id="rId55"/>
    <p:sldId id="317" r:id="rId56"/>
    <p:sldId id="318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36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81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87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38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30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67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42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4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5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09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85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00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8.1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Long-Term Effects of Marijuana Use.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Smoking marijuana can cause health problems throughout the body.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31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26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1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08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84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8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2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08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278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8.2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Methamphetamine. 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Methamphetamine use can take a dramatic physical toll.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58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08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85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65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03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707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28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40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39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37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377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272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85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33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4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Substance Abuse and Mental Health Services Administration. (2015).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Behavioral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health trends in the United States: Results from the 2014 National Survey on Drug Use and Health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(HHS Publication No. SMA 15-4927, NSDUH Series H-50). www.samhsa.gov.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5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3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7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8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105414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16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2314984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043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794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3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97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62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487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683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9586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32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71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82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08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5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9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80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36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53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488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3238154" cy="1569660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8: </a:t>
            </a:r>
            <a:r>
              <a:rPr lang="en-IN" dirty="0">
                <a:solidFill>
                  <a:srgbClr val="284587"/>
                </a:solidFill>
              </a:rPr>
              <a:t>Addictions 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and Drug Use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3139281"/>
            <a:ext cx="914400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HOW THE BODY RESPONDS TO DRUGS</a:t>
            </a:r>
          </a:p>
        </p:txBody>
      </p:sp>
    </p:spTree>
    <p:extLst>
      <p:ext uri="{BB962C8B-B14F-4D97-AF65-F5344CB8AC3E}">
        <p14:creationId xmlns:p14="http://schemas.microsoft.com/office/powerpoint/2010/main" val="140272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71536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Drug misuse: </a:t>
            </a:r>
            <a:r>
              <a:rPr lang="en-US" sz="2600" dirty="0"/>
              <a:t>The inappropriate use of a legal drug, either for a reason for which it was not medically intended or by a person without a prescription.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Drug abuse: </a:t>
            </a:r>
            <a:r>
              <a:rPr lang="en-US" sz="2600" dirty="0"/>
              <a:t>The use (most often the excessive use) of any legal or illegal drug in a way that is detrimental to your health.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Misuse and Abuse</a:t>
            </a:r>
          </a:p>
        </p:txBody>
      </p:sp>
    </p:spTree>
    <p:extLst>
      <p:ext uri="{BB962C8B-B14F-4D97-AF65-F5344CB8AC3E}">
        <p14:creationId xmlns:p14="http://schemas.microsoft.com/office/powerpoint/2010/main" val="197794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Misuse and Abuse (cont.)</a:t>
            </a:r>
          </a:p>
        </p:txBody>
      </p:sp>
      <p:pic>
        <p:nvPicPr>
          <p:cNvPr id="2050" name="Picture 2" descr="D:\01.IRDVD\Lynch\cpy\Chapter08\Figures\Jpegs_Labeled\CH_3e_Table_08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 bwMode="auto">
          <a:xfrm>
            <a:off x="1966595" y="827045"/>
            <a:ext cx="5210810" cy="551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7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Psychological dependence: </a:t>
            </a:r>
            <a:r>
              <a:rPr lang="en-US" sz="2600" dirty="0"/>
              <a:t>A mental attachment to a drug; the belief that the drug is needed to relieve stress, anxiety, or another mental discomfort.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Physical dependence: </a:t>
            </a:r>
            <a:r>
              <a:rPr lang="en-US" sz="2600" dirty="0"/>
              <a:t>The regular use of a substance to function.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withdrawal symptoms develop when a person stops using a drug.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Tolerance: </a:t>
            </a:r>
            <a:r>
              <a:rPr lang="en-US" sz="2600" dirty="0"/>
              <a:t>Reduced sensitivity to a drug so that increased amounts are needed to achieve the usual effect. 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Toxicity: </a:t>
            </a:r>
            <a:r>
              <a:rPr lang="en-US" sz="2600" dirty="0"/>
              <a:t>The dosage level at which a drug becomes poisonous to the body.</a:t>
            </a: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Chronic Use</a:t>
            </a:r>
          </a:p>
        </p:txBody>
      </p:sp>
    </p:spTree>
    <p:extLst>
      <p:ext uri="{BB962C8B-B14F-4D97-AF65-F5344CB8AC3E}">
        <p14:creationId xmlns:p14="http://schemas.microsoft.com/office/powerpoint/2010/main" val="43692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pattern of substance use that ranges from mild to severe and that is characterized by 2-3 of the following within a one-year period: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Developing tolerance to the substance.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Using the substance in larger quantities or over a longer period than intended.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Becoming unable to cut down or control one</a:t>
            </a:r>
            <a:r>
              <a:rPr lang="fr-FR" sz="2400" dirty="0"/>
              <a:t>’</a:t>
            </a:r>
            <a:r>
              <a:rPr lang="en-US" sz="2400" dirty="0"/>
              <a:t>s use of the substance.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Spending an inordinate amount of time on activities aimed at obtaining the substance, using it, or recovering from its effects.</a:t>
            </a: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Use Disorder </a:t>
            </a:r>
          </a:p>
        </p:txBody>
      </p:sp>
    </p:spTree>
    <p:extLst>
      <p:ext uri="{BB962C8B-B14F-4D97-AF65-F5344CB8AC3E}">
        <p14:creationId xmlns:p14="http://schemas.microsoft.com/office/powerpoint/2010/main" val="309941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365125" y="1141414"/>
            <a:ext cx="8229600" cy="2597668"/>
          </a:xfrm>
        </p:spPr>
        <p:txBody>
          <a:bodyPr/>
          <a:lstStyle/>
          <a:p>
            <a:pPr lvl="1">
              <a:buClr>
                <a:srgbClr val="4D92BC"/>
              </a:buClr>
            </a:pPr>
            <a:r>
              <a:rPr lang="en-US" sz="2400" dirty="0"/>
              <a:t>Sacrificing important social, occupational, or recreational activities due to the substance use.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Continuing to use the substance despite knowledge that the substance has either caused or is exacerbating a physical or psychological problem.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Experiencing withdrawal symptoms.</a:t>
            </a: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Use Disorder (Cont.)</a:t>
            </a:r>
          </a:p>
        </p:txBody>
      </p:sp>
    </p:spTree>
    <p:extLst>
      <p:ext uri="{BB962C8B-B14F-4D97-AF65-F5344CB8AC3E}">
        <p14:creationId xmlns:p14="http://schemas.microsoft.com/office/powerpoint/2010/main" val="272997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01906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Metabolism of drugs varies depending on the person</a:t>
            </a:r>
            <a:r>
              <a:rPr lang="fr-FR" sz="2600" dirty="0"/>
              <a:t>’</a:t>
            </a:r>
            <a:r>
              <a:rPr lang="en-US" sz="2600" dirty="0"/>
              <a:t>s weight and ethnicity (generally takes longer for Asian individuals).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organs that metabolize drugs are the same organs that break down and eliminate nutritional wastes (liver and kidneys).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Some drugs leave the body through other means.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Eliminated through exhaled breath, sweat, saliva, or breast milk.</a:t>
            </a: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Drugs Leave the Body</a:t>
            </a:r>
          </a:p>
        </p:txBody>
      </p:sp>
    </p:spTree>
    <p:extLst>
      <p:ext uri="{BB962C8B-B14F-4D97-AF65-F5344CB8AC3E}">
        <p14:creationId xmlns:p14="http://schemas.microsoft.com/office/powerpoint/2010/main" val="33081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119737" y="3139281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COMMONLY ABUSED DRUGS</a:t>
            </a:r>
          </a:p>
        </p:txBody>
      </p:sp>
    </p:spTree>
    <p:extLst>
      <p:ext uri="{BB962C8B-B14F-4D97-AF65-F5344CB8AC3E}">
        <p14:creationId xmlns:p14="http://schemas.microsoft.com/office/powerpoint/2010/main" val="367822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idx="1"/>
          </p:nvPr>
        </p:nvSpPr>
        <p:spPr>
          <a:xfrm>
            <a:off x="383979" y="1584483"/>
            <a:ext cx="8229600" cy="311950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Almost 14% of college students report using prescription drugs (Ritalin, Adderall, and others) that were not prescribed to them.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There are now more than 700 OTC products available that contain ingredients that were available only by prescription three decades ago some at greater dosage strength.</a:t>
            </a:r>
          </a:p>
        </p:txBody>
      </p:sp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Prescription and Over-the-Counter Medications</a:t>
            </a:r>
          </a:p>
        </p:txBody>
      </p:sp>
    </p:spTree>
    <p:extLst>
      <p:ext uri="{BB962C8B-B14F-4D97-AF65-F5344CB8AC3E}">
        <p14:creationId xmlns:p14="http://schemas.microsoft.com/office/powerpoint/2010/main" val="3536107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Over-the-counter (OTC) drugs are available for purchase without a prescription.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include aspirin, allergy pills, and cough and cold medicines.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OTC drugs pose many of the same challenges as prescription drugs.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are not meant to be taken in higher doses or for longer periods than directed on the label.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Improper use can result in liver and kidney damage.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If you are pregnant, consult your health care provider before taking an OTC drug.</a:t>
            </a: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Over-the-Counter Drugs</a:t>
            </a:r>
          </a:p>
        </p:txBody>
      </p:sp>
    </p:spTree>
    <p:extLst>
      <p:ext uri="{BB962C8B-B14F-4D97-AF65-F5344CB8AC3E}">
        <p14:creationId xmlns:p14="http://schemas.microsoft.com/office/powerpoint/2010/main" val="42259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58449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27 million Americans aged 12 and older currently use illicit drugs.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Drug overdose deaths, escalating for the past decade, have reached “epidemic” levels, claiming more than 125 American lives every day.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Despite the dangers of “drugged driving,” driving after marijuana use is more common among college students than driving after drinking.</a:t>
            </a: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34534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99108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4.3 million Americans report abusing prescription pain medications in the past year.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Examples of these opioids include Vicodin, Percodan, and OxyContin.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Abuse</a:t>
            </a:r>
          </a:p>
        </p:txBody>
      </p:sp>
    </p:spTree>
    <p:extLst>
      <p:ext uri="{BB962C8B-B14F-4D97-AF65-F5344CB8AC3E}">
        <p14:creationId xmlns:p14="http://schemas.microsoft.com/office/powerpoint/2010/main" val="36737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85116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 illicit, highly addictive opioid.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 a 2014 study, about 435,000 people in the United States reported heroin use in the past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Heroin is particularly addictive because it crosses into the brain quickly, producing an intense “rush” of pleasure accompanied by a sensation of heaviness.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Heroin</a:t>
            </a:r>
          </a:p>
        </p:txBody>
      </p:sp>
    </p:spTree>
    <p:extLst>
      <p:ext uri="{BB962C8B-B14F-4D97-AF65-F5344CB8AC3E}">
        <p14:creationId xmlns:p14="http://schemas.microsoft.com/office/powerpoint/2010/main" val="2689056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26350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most widely abused nonprescription opiate.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Fast acting and highly addictive.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Can be injected or smoked.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Typically sold as a white or brown powder or as a sticky black substance known as “</a:t>
            </a:r>
            <a:r>
              <a:rPr lang="en-US" altLang="ja-JP" sz="2600" dirty="0"/>
              <a:t>black tar heroin,” “smack,” “H,” or “junk.”</a:t>
            </a:r>
          </a:p>
          <a:p>
            <a:pPr>
              <a:buClr>
                <a:srgbClr val="4D92BC"/>
              </a:buClr>
            </a:pPr>
            <a:r>
              <a:rPr lang="en-US" altLang="ja-JP" sz="2600" dirty="0"/>
              <a:t>Withdrawal includes drug craving, restlessness, muscle and bone pain, diarrhea, and vomiting. </a:t>
            </a:r>
          </a:p>
          <a:p>
            <a:pPr>
              <a:buClr>
                <a:srgbClr val="4D92BC"/>
              </a:buClr>
            </a:pPr>
            <a:r>
              <a:rPr lang="en-US" altLang="ja-JP" sz="2600" dirty="0"/>
              <a:t>One fourth of users become dependent.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Heroin (cont.)</a:t>
            </a:r>
          </a:p>
        </p:txBody>
      </p:sp>
    </p:spTree>
    <p:extLst>
      <p:ext uri="{BB962C8B-B14F-4D97-AF65-F5344CB8AC3E}">
        <p14:creationId xmlns:p14="http://schemas.microsoft.com/office/powerpoint/2010/main" val="550996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New Report Shows Surge in Heroin Deaths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ABC_News_Digital_3-4-15_New_Report_Shows_Surge_in_Heroin_Death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481284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New Report Shows Surge in Heroin Deaths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9"/>
            <a:ext cx="8229600" cy="249030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Why is heroin use on the rise? Who is likely to turn to using heroin?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How much did deaths from heroin overdose increase between 2010 and 2013?</a:t>
            </a:r>
          </a:p>
        </p:txBody>
      </p:sp>
    </p:spTree>
    <p:extLst>
      <p:ext uri="{BB962C8B-B14F-4D97-AF65-F5344CB8AC3E}">
        <p14:creationId xmlns:p14="http://schemas.microsoft.com/office/powerpoint/2010/main" val="141856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83231" y="1153339"/>
            <a:ext cx="8229600" cy="91853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lethal combination of drugs caused the death of actor Philip Seymour Hoffman.</a:t>
            </a:r>
          </a:p>
        </p:txBody>
      </p:sp>
      <p:pic>
        <p:nvPicPr>
          <p:cNvPr id="3074" name="Picture 2" descr="D:\01.IRDVD\Lynch\cpy\Chapter08\Figures\Jpegs_Labeled\CH_3e_UnFigure_Pg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2176826"/>
            <a:ext cx="62547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7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15486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Marijuana is the most commonly used illicit drug in the United States.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grows wild and is farmed in many parts of the world.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How is marijuana (“pot”) used?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Rolled in a “joint” and smoked.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Smoked in a “bong” (water pipe).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Sometimes mixed in food such as brownies.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Brewed in tea.</a:t>
            </a: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</a:t>
            </a:r>
          </a:p>
        </p:txBody>
      </p:sp>
    </p:spTree>
    <p:extLst>
      <p:ext uri="{BB962C8B-B14F-4D97-AF65-F5344CB8AC3E}">
        <p14:creationId xmlns:p14="http://schemas.microsoft.com/office/powerpoint/2010/main" val="2666521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Inhaled THC takes minutes to move from the lungs to the bloodstream to the brain.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Ingested THC takes longer for the body to process.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Cellular reactions in the brain cause the “high,” ultimately through the release of the chemical dopamine, which boosts the sensation of pleasure.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heart beats faster; bronchi in the lungs become enlarged; blood vessels in the eyes expand (reddening the whites of the eyes); and dry mouth, hunger, and sleepiness may result.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Mental effects vary among users—some are relaxed, others euphoric. 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Marijuana: Short-Term Effects</a:t>
            </a:r>
          </a:p>
        </p:txBody>
      </p:sp>
    </p:spTree>
    <p:extLst>
      <p:ext uri="{BB962C8B-B14F-4D97-AF65-F5344CB8AC3E}">
        <p14:creationId xmlns:p14="http://schemas.microsoft.com/office/powerpoint/2010/main" val="1846550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5754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Chronic use: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Can lead to addiction.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Increases the risk for chronic cough and bronchitis.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Increases the risk for schizophrenia among already at-risk persons.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Increases the risk of anxiety, depression, psychosis, and personality disturbances.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Impairs attention, memory, and learning.</a:t>
            </a:r>
          </a:p>
        </p:txBody>
      </p:sp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Marijuana: Long-Term Effects</a:t>
            </a:r>
          </a:p>
        </p:txBody>
      </p:sp>
    </p:spTree>
    <p:extLst>
      <p:ext uri="{BB962C8B-B14F-4D97-AF65-F5344CB8AC3E}">
        <p14:creationId xmlns:p14="http://schemas.microsoft.com/office/powerpoint/2010/main" val="221429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Marijuana: Long-Term Effects (cont.)</a:t>
            </a:r>
          </a:p>
        </p:txBody>
      </p:sp>
      <p:pic>
        <p:nvPicPr>
          <p:cNvPr id="4098" name="Picture 2" descr="D:\01.IRDVD\Lynch\cpy\Chapter08\Figures\Jpegs_Labeled\CH_3e_Figure_08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"/>
          <a:stretch/>
        </p:blipFill>
        <p:spPr bwMode="auto">
          <a:xfrm>
            <a:off x="1813081" y="868549"/>
            <a:ext cx="5517838" cy="548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6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77625"/>
            <a:ext cx="8229600" cy="5322763"/>
          </a:xfrm>
        </p:spPr>
        <p:txBody>
          <a:bodyPr/>
          <a:lstStyle/>
          <a:p>
            <a:r>
              <a:rPr lang="en-US" sz="2200" b="1" dirty="0">
                <a:solidFill>
                  <a:srgbClr val="4D92BC"/>
                </a:solidFill>
              </a:rPr>
              <a:t>LO 8.1 </a:t>
            </a:r>
            <a:r>
              <a:rPr lang="en-US" sz="2200" dirty="0"/>
              <a:t>Describe the characteristics of addiction.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8.2 </a:t>
            </a:r>
            <a:r>
              <a:rPr lang="en-US" sz="2200" dirty="0"/>
              <a:t>Identify four common behavioral addictions.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8.3 </a:t>
            </a:r>
            <a:r>
              <a:rPr lang="en-US" sz="2200" dirty="0"/>
              <a:t>Compare the prevalence of drug use among college students and in the general population.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8.4 </a:t>
            </a:r>
            <a:r>
              <a:rPr lang="en-US" sz="2200" dirty="0"/>
              <a:t>Discuss the physical and psychological effects of initial and chronic drug use. 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8.5 </a:t>
            </a:r>
            <a:r>
              <a:rPr lang="en-US" sz="2200" dirty="0"/>
              <a:t>Identify commonly abused drugs and describe their mechanisms, effects, and health risks.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8.6 </a:t>
            </a:r>
            <a:r>
              <a:rPr lang="en-US" sz="2200" dirty="0"/>
              <a:t>Discuss common drug-prevention strategies used throughout the United States.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8.7 </a:t>
            </a:r>
            <a:r>
              <a:rPr lang="en-US" sz="2200" dirty="0"/>
              <a:t>List community, campus-based, and clinical options for treatment of drug abuse.</a:t>
            </a:r>
            <a:endParaRPr lang="en-US" sz="2200" b="1" dirty="0">
              <a:solidFill>
                <a:srgbClr val="0070C0"/>
              </a:solidFill>
            </a:endParaRPr>
          </a:p>
          <a:p>
            <a:r>
              <a:rPr lang="en-US" sz="2200" b="1" dirty="0">
                <a:solidFill>
                  <a:srgbClr val="4D92BC"/>
                </a:solidFill>
              </a:rPr>
              <a:t>LO 8.8 </a:t>
            </a:r>
            <a:r>
              <a:rPr lang="en-US" sz="2200" dirty="0"/>
              <a:t>Outline personal strategies for overcoming addictions and preventing drug abuse.</a:t>
            </a:r>
          </a:p>
          <a:p>
            <a:endParaRPr lang="en-US" sz="2200" dirty="0"/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1825987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952290" y="3139281"/>
            <a:ext cx="320491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IN" kern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STIMULANTS</a:t>
            </a:r>
          </a:p>
        </p:txBody>
      </p:sp>
    </p:spTree>
    <p:extLst>
      <p:ext uri="{BB962C8B-B14F-4D97-AF65-F5344CB8AC3E}">
        <p14:creationId xmlns:p14="http://schemas.microsoft.com/office/powerpoint/2010/main" val="274886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42071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class of drugs that stimulate the central nervous system, causing acceleration of mental and physical processes in the body.</a:t>
            </a: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Stimulants</a:t>
            </a:r>
          </a:p>
        </p:txBody>
      </p:sp>
    </p:spTree>
    <p:extLst>
      <p:ext uri="{BB962C8B-B14F-4D97-AF65-F5344CB8AC3E}">
        <p14:creationId xmlns:p14="http://schemas.microsoft.com/office/powerpoint/2010/main" val="3051765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507272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Caffeine is a widely used stimulant found in coffee, tea, soft drinks, chocolate, and some medicines.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is the most popular psychoactive drug in the world.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Some people enjoy the effects of caffeine.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Feel more alert and energetic.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improved concentration and athletic performance.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Excessive consumption can cause restlessness, anxiety, dehydration, and irritability.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Caffeine can trigger headaches and insomnia and raise blood pressure.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Regular users can suffer withdrawal symptoms for </a:t>
            </a:r>
            <a:br>
              <a:rPr lang="en-US" sz="2400" dirty="0"/>
            </a:br>
            <a:r>
              <a:rPr lang="en-US" sz="2400" dirty="0"/>
              <a:t>2–9 days.</a:t>
            </a:r>
          </a:p>
        </p:txBody>
      </p:sp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Caffeine</a:t>
            </a:r>
          </a:p>
        </p:txBody>
      </p:sp>
    </p:spTree>
    <p:extLst>
      <p:ext uri="{BB962C8B-B14F-4D97-AF65-F5344CB8AC3E}">
        <p14:creationId xmlns:p14="http://schemas.microsoft.com/office/powerpoint/2010/main" val="1702743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1.IRDVD\Lynch\cpy\Chapter08\Figures\Jpegs_Labeled\CH_3e_Table_08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"/>
          <a:stretch/>
        </p:blipFill>
        <p:spPr bwMode="auto">
          <a:xfrm>
            <a:off x="2146258" y="697113"/>
            <a:ext cx="4849889" cy="57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99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61182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potent and addictive stimulant that triggers the release of dopamine, causing a rush of euphoria.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Effects typically disappear within a few minutes or hours.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Users must continue use to retain the feelings of euphoria.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Cocaine (“coke”) can be snorted, injected, or smoked/inhaled (“crack”), depending on the preparation of the drug.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Users feel energetic and mentally alert.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Side effects include increased heart rate and blood pressure, respiration, temporary reduced appetite, confusion, paranoia, chest pain, seizures, coma, and death.</a:t>
            </a:r>
          </a:p>
        </p:txBody>
      </p:sp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Cocaine</a:t>
            </a:r>
          </a:p>
        </p:txBody>
      </p:sp>
    </p:spTree>
    <p:extLst>
      <p:ext uri="{BB962C8B-B14F-4D97-AF65-F5344CB8AC3E}">
        <p14:creationId xmlns:p14="http://schemas.microsoft.com/office/powerpoint/2010/main" val="2869730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661182" cy="100827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IN" sz="2600" dirty="0"/>
              <a:t>Cocaine use can result in heart damage, stroke, and sudden death</a:t>
            </a:r>
            <a:endParaRPr lang="en-US" sz="2600" dirty="0"/>
          </a:p>
        </p:txBody>
      </p:sp>
      <p:pic>
        <p:nvPicPr>
          <p:cNvPr id="6146" name="Picture 2" descr="D:\01.IRDVD\Lynch\cpy\Chapter08\Figures\Jpegs_Labeled\CH_3e_UnFigure_Pg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14" y="2168158"/>
            <a:ext cx="5996972" cy="40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Cocaine (cont.)</a:t>
            </a:r>
          </a:p>
        </p:txBody>
      </p:sp>
    </p:spTree>
    <p:extLst>
      <p:ext uri="{BB962C8B-B14F-4D97-AF65-F5344CB8AC3E}">
        <p14:creationId xmlns:p14="http://schemas.microsoft.com/office/powerpoint/2010/main" val="1931157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2976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Central Nervous System stimulants that are chemically similar to the natural stimulants adrenaline and noradrenalin.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 the sense of alertness.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Decrease appetite and the need for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Enhance physical performance.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Induce feelings of well-being and euphoria.</a:t>
            </a:r>
          </a:p>
        </p:txBody>
      </p:sp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Amphetamines</a:t>
            </a:r>
          </a:p>
        </p:txBody>
      </p:sp>
    </p:spTree>
    <p:extLst>
      <p:ext uri="{BB962C8B-B14F-4D97-AF65-F5344CB8AC3E}">
        <p14:creationId xmlns:p14="http://schemas.microsoft.com/office/powerpoint/2010/main" val="1897107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58449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highly addictive and dangerous stimulant that is chemically similar to amphetamine, but more potent and harmful.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Most methamphetamine sold on the street is made in illegal labs from household materials.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can be smoked, snorted, and injected.</a:t>
            </a:r>
          </a:p>
          <a:p>
            <a:pPr>
              <a:buClr>
                <a:srgbClr val="4D92BC"/>
              </a:buClr>
            </a:pPr>
            <a:r>
              <a:rPr lang="en-US" altLang="ja-JP" sz="2600" dirty="0"/>
              <a:t>“Crystal meth” is methamphetamine in its clear, chunky, crystal form.</a:t>
            </a:r>
            <a:endParaRPr lang="en-US" sz="2600" dirty="0"/>
          </a:p>
        </p:txBody>
      </p:sp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Methamphetamine</a:t>
            </a:r>
          </a:p>
        </p:txBody>
      </p:sp>
    </p:spTree>
    <p:extLst>
      <p:ext uri="{BB962C8B-B14F-4D97-AF65-F5344CB8AC3E}">
        <p14:creationId xmlns:p14="http://schemas.microsoft.com/office/powerpoint/2010/main" val="3647563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87008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Short-term effects: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From smaller doses: Rapid or irregular heartbeat, increased blood pressure, and reduced appetite, irritability, anxiety, insomnia, confusion, and tremors.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From larger doses: Elevated body temperature, convulsions, cardiovascular collapse, and death.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Long-term effects: Aggressiveness, anorexia, memory loss, hallucinations, paranoia, of hallucination of feelings of bugs crawling all over the body.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changes: “</a:t>
            </a:r>
            <a:r>
              <a:rPr lang="en-US" altLang="ja-JP" sz="2400" dirty="0"/>
              <a:t>Meth mouth,” acne, open sores.</a:t>
            </a:r>
            <a:endParaRPr lang="en-US" sz="2400" dirty="0"/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Methamphetamine </a:t>
            </a:r>
            <a:r>
              <a:rPr lang="en-US"/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89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01.IRDVD\Lynch\cpy\Chapter08\Figures\Jpegs_Labeled\CH_3e_Figure_08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7"/>
          <a:stretch/>
        </p:blipFill>
        <p:spPr bwMode="auto">
          <a:xfrm>
            <a:off x="964364" y="1114600"/>
            <a:ext cx="7213685" cy="45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Methamphetamine </a:t>
            </a:r>
            <a:r>
              <a:rPr lang="en-US"/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4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6803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Addiction: </a:t>
            </a:r>
            <a:r>
              <a:rPr lang="en-US" sz="2600" dirty="0"/>
              <a:t>A chronic, progressive disease of brain reward, motivation, memory, and related circuitry characterized by uncontrollable craving for a substance or behavior despite both negative consequences and diminished or loss of pleasure associated with the activity.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Without treatment, addiction is progressive.</a:t>
            </a:r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Addiction</a:t>
            </a:r>
          </a:p>
        </p:txBody>
      </p:sp>
    </p:spTree>
    <p:extLst>
      <p:ext uri="{BB962C8B-B14F-4D97-AF65-F5344CB8AC3E}">
        <p14:creationId xmlns:p14="http://schemas.microsoft.com/office/powerpoint/2010/main" val="3869841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37474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Drugs containing a synthetic compound similar to cathinone, an amphetamine-like stimulant.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Users ingest, inhale, or inject them.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May be 10 times more potent than cocaine.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 include hallucinations, extreme agitation, panic attacks, paranoia, delirium, suicidal thoughts, heart attack, stroke, seizures, and kidney failure.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Responsible for many emergency room visits.</a:t>
            </a:r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 Salts</a:t>
            </a:r>
          </a:p>
        </p:txBody>
      </p:sp>
    </p:spTree>
    <p:extLst>
      <p:ext uri="{BB962C8B-B14F-4D97-AF65-F5344CB8AC3E}">
        <p14:creationId xmlns:p14="http://schemas.microsoft.com/office/powerpoint/2010/main" val="1418724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1876" y="3139281"/>
            <a:ext cx="4265744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HALLUCINOGENS</a:t>
            </a:r>
          </a:p>
        </p:txBody>
      </p:sp>
    </p:spTree>
    <p:extLst>
      <p:ext uri="{BB962C8B-B14F-4D97-AF65-F5344CB8AC3E}">
        <p14:creationId xmlns:p14="http://schemas.microsoft.com/office/powerpoint/2010/main" val="3064194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70235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Alter perception and are capable of causing auditory and visual hallucinations.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LSD (lysergic acid diethylamide): A powerful hallucinogen manufactured from lysergic acid, a substance found in a fungus that grows on rye and other grains.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PCP (phencyclidine): A dangerous synthetic hallucinogen that reduces and distorts sensory input and can unpredictably cause both euphoria and dysphoria.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Psilocybin (magic mushrooms): A hallucinogenic substance obtained from certain types of mushrooms that are indigenous to tropical regions of South America.</a:t>
            </a:r>
          </a:p>
        </p:txBody>
      </p:sp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Hallucinogens</a:t>
            </a:r>
          </a:p>
        </p:txBody>
      </p:sp>
    </p:spTree>
    <p:extLst>
      <p:ext uri="{BB962C8B-B14F-4D97-AF65-F5344CB8AC3E}">
        <p14:creationId xmlns:p14="http://schemas.microsoft.com/office/powerpoint/2010/main" val="2977321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01.IRDVD\Lynch\cpy\Chapter08\Figures\Jpegs_Labeled\CH_3e_UnFigure_Pg1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2166279"/>
            <a:ext cx="5583237" cy="40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70235" cy="92343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IN" sz="2600" dirty="0"/>
              <a:t>Psilocybin, also called “magic mushrooms,” induces hallucinations and can cause psychosis in some users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Hallucinogens (cont.)</a:t>
            </a:r>
          </a:p>
        </p:txBody>
      </p:sp>
    </p:spTree>
    <p:extLst>
      <p:ext uri="{BB962C8B-B14F-4D97-AF65-F5344CB8AC3E}">
        <p14:creationId xmlns:p14="http://schemas.microsoft.com/office/powerpoint/2010/main" val="3968826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03635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Tend to be used at bars, nightclubs, and parties.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MDMA: Ecstasy, “E,” “X,” “XTC.”</a:t>
            </a:r>
            <a:endParaRPr lang="en-US" altLang="ja-JP" sz="2400" dirty="0"/>
          </a:p>
          <a:p>
            <a:pPr lvl="1">
              <a:buClr>
                <a:srgbClr val="4D92BC"/>
              </a:buClr>
            </a:pPr>
            <a:r>
              <a:rPr lang="en-US" sz="2400" dirty="0"/>
              <a:t>GHB: The “date rape drug.”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Rohypnol: Roofies; also a “date rape drug.”</a:t>
            </a:r>
          </a:p>
        </p:txBody>
      </p:sp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Drugs</a:t>
            </a:r>
          </a:p>
        </p:txBody>
      </p:sp>
    </p:spTree>
    <p:extLst>
      <p:ext uri="{BB962C8B-B14F-4D97-AF65-F5344CB8AC3E}">
        <p14:creationId xmlns:p14="http://schemas.microsoft.com/office/powerpoint/2010/main" val="2237966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2579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MDMA (methylenedioxymethamphetamine): A synthetic drug, commonly called “</a:t>
            </a:r>
            <a:r>
              <a:rPr lang="en-US" altLang="ja-JP" sz="2600" dirty="0"/>
              <a:t>ecstasy,” that works as both a stimulant and a hallucinogen.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Negative effects are similar to those of amphetamines and cocaine.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Used by 0.8% of young adults in 2014.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GHB (gamma-hydroxybutyric acid): A central nervous system depressant.</a:t>
            </a:r>
            <a:endParaRPr lang="en-US" altLang="ja-JP" sz="2600" dirty="0"/>
          </a:p>
          <a:p>
            <a:pPr>
              <a:buClr>
                <a:srgbClr val="4D92BC"/>
              </a:buClr>
            </a:pPr>
            <a:r>
              <a:rPr lang="en-US" altLang="ja-JP" sz="2600" dirty="0"/>
              <a:t>Rohypnol: A powerful sedative known as a “date rape drug” because of its use to impair potential victims of sexual assault. </a:t>
            </a:r>
          </a:p>
        </p:txBody>
      </p:sp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Drugs (cont.)</a:t>
            </a:r>
          </a:p>
        </p:txBody>
      </p:sp>
    </p:spTree>
    <p:extLst>
      <p:ext uri="{BB962C8B-B14F-4D97-AF65-F5344CB8AC3E}">
        <p14:creationId xmlns:p14="http://schemas.microsoft.com/office/powerpoint/2010/main" val="3216988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01.IRDVD\Lynch\cpy\Chapter08\Figures\Jpegs_Labeled\CH_3e_UnFigure_Pg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94" y="2256112"/>
            <a:ext cx="5134625" cy="39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8951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/>
              <a:t>Tend to be used at bars, nightclubs, and parties</a:t>
            </a:r>
            <a:endParaRPr lang="en-US" sz="240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Club Drugs (cont.)</a:t>
            </a:r>
          </a:p>
        </p:txBody>
      </p:sp>
    </p:spTree>
    <p:extLst>
      <p:ext uri="{BB962C8B-B14F-4D97-AF65-F5344CB8AC3E}">
        <p14:creationId xmlns:p14="http://schemas.microsoft.com/office/powerpoint/2010/main" val="3428011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38120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Chemical vapors that, when inhaled, produce</a:t>
            </a:r>
            <a:br>
              <a:rPr lang="en-US" sz="2600" dirty="0"/>
            </a:br>
            <a:r>
              <a:rPr lang="en-US" sz="2600" dirty="0"/>
              <a:t>mind-altering effects.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Common inhalants include paint, glue, felt-tip markers.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Effects: Feeling of intoxication similar to alcohol, but lasts for only a few minutes; must inhale repeatedly to sustain it.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Some users cover their heads with a paper or plastic bag to inhale a higher concentration of chemical. This can cause suffocation.</a:t>
            </a:r>
          </a:p>
        </p:txBody>
      </p:sp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Inhalants</a:t>
            </a:r>
          </a:p>
        </p:txBody>
      </p:sp>
    </p:spTree>
    <p:extLst>
      <p:ext uri="{BB962C8B-B14F-4D97-AF65-F5344CB8AC3E}">
        <p14:creationId xmlns:p14="http://schemas.microsoft.com/office/powerpoint/2010/main" val="2080951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Substances that depress the activity of the central nervous system and slow brain activity.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Alcohol.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Barbiturates: Often prescribed to induce sleep.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Sedation can range from mild and short term to severe and long term (including coma).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Benzodiazepines: Often prescribed to treat anxiety and panic attacks.</a:t>
            </a:r>
          </a:p>
          <a:p>
            <a:pPr lvl="2">
              <a:buClr>
                <a:srgbClr val="4D92BC"/>
              </a:buClr>
            </a:pPr>
            <a:r>
              <a:rPr lang="en-US" dirty="0"/>
              <a:t>Include Ativan, Xanax, and Valium.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Effects: Calmness, muscle relaxation, slurred speech, loss of motor coordination, coma, and death.</a:t>
            </a:r>
          </a:p>
        </p:txBody>
      </p:sp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Depressants</a:t>
            </a:r>
          </a:p>
        </p:txBody>
      </p:sp>
    </p:spTree>
    <p:extLst>
      <p:ext uri="{BB962C8B-B14F-4D97-AF65-F5344CB8AC3E}">
        <p14:creationId xmlns:p14="http://schemas.microsoft.com/office/powerpoint/2010/main" val="1251795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4360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1" y="703146"/>
            <a:ext cx="7963478" cy="569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8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425790" cy="190055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form of addiction involving a compulsion to engage in an activity such as gambling, sex, or shopping, rather than a compulsion to use a substance.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Behavioral Addictions?</a:t>
            </a:r>
          </a:p>
        </p:txBody>
      </p:sp>
    </p:spTree>
    <p:extLst>
      <p:ext uri="{BB962C8B-B14F-4D97-AF65-F5344CB8AC3E}">
        <p14:creationId xmlns:p14="http://schemas.microsoft.com/office/powerpoint/2010/main" val="4164300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4516\Desktop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695385"/>
            <a:ext cx="7229475" cy="57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51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1432011" y="3139281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PREVENTING DRUG ABUSE</a:t>
            </a:r>
          </a:p>
        </p:txBody>
      </p:sp>
    </p:spTree>
    <p:extLst>
      <p:ext uri="{BB962C8B-B14F-4D97-AF65-F5344CB8AC3E}">
        <p14:creationId xmlns:p14="http://schemas.microsoft.com/office/powerpoint/2010/main" val="1936214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Prevention strategies are in use throughout the United States: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Public awareness campaigns.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Drug testing (random and other).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Federal policies </a:t>
            </a:r>
          </a:p>
        </p:txBody>
      </p:sp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1996413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9190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Campus and community-based options: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12-step programs: </a:t>
            </a:r>
            <a:r>
              <a:rPr lang="en-US" sz="2400" dirty="0"/>
              <a:t>Addiction recovery self-help programs based on the principles of Alcoholics Anonymous.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Clinical options: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Residential programs/detoxification.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Outpatient programs.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complex for a </a:t>
            </a:r>
            <a:r>
              <a:rPr lang="en-US" sz="2600" b="1" dirty="0"/>
              <a:t>polyabuser</a:t>
            </a:r>
            <a:r>
              <a:rPr lang="en-US" sz="2600" dirty="0"/>
              <a:t>—a person who abuses multiple drugs, often.</a:t>
            </a:r>
          </a:p>
        </p:txBody>
      </p:sp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 for a Drug Problem</a:t>
            </a:r>
          </a:p>
        </p:txBody>
      </p:sp>
    </p:spTree>
    <p:extLst>
      <p:ext uri="{BB962C8B-B14F-4D97-AF65-F5344CB8AC3E}">
        <p14:creationId xmlns:p14="http://schemas.microsoft.com/office/powerpoint/2010/main" val="2441754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31782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Consider your personal choices.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Value your values.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Make some trade-offs.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Build a healthier lifestyle.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Nutrition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Exercise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Ask for help.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Deal with relapse (more than half of drug abusers experience it).</a:t>
            </a:r>
          </a:p>
        </p:txBody>
      </p:sp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609112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142977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Intervention:</a:t>
            </a:r>
            <a:r>
              <a:rPr lang="en-US" sz="2600" dirty="0"/>
              <a:t> A technique used by family and friends of an addict to encourage the addict to seek help for a drug problem.</a:t>
            </a:r>
          </a:p>
        </p:txBody>
      </p:sp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a Friend</a:t>
            </a:r>
          </a:p>
        </p:txBody>
      </p:sp>
    </p:spTree>
    <p:extLst>
      <p:ext uri="{BB962C8B-B14F-4D97-AF65-F5344CB8AC3E}">
        <p14:creationId xmlns:p14="http://schemas.microsoft.com/office/powerpoint/2010/main" val="75811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212688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Pathological gambling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Hypersexual disorder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Compulsive spending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Technology addiction</a:t>
            </a: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Behavioral Addictions?</a:t>
            </a:r>
          </a:p>
        </p:txBody>
      </p:sp>
    </p:spTree>
    <p:extLst>
      <p:ext uri="{BB962C8B-B14F-4D97-AF65-F5344CB8AC3E}">
        <p14:creationId xmlns:p14="http://schemas.microsoft.com/office/powerpoint/2010/main" val="418433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5896" y="3139281"/>
            <a:ext cx="567770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PATTERNS OF DRUG USE</a:t>
            </a:r>
          </a:p>
        </p:txBody>
      </p:sp>
    </p:spTree>
    <p:extLst>
      <p:ext uri="{BB962C8B-B14F-4D97-AF65-F5344CB8AC3E}">
        <p14:creationId xmlns:p14="http://schemas.microsoft.com/office/powerpoint/2010/main" val="122173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37474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Drug: </a:t>
            </a:r>
            <a:r>
              <a:rPr lang="en-US" sz="2600" dirty="0"/>
              <a:t>A chemical substance that alters the body physically or mentally for a non-nutritional purpose.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Includes caffeine, pain relievers, and sleeping and allergy medications.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Psychoactive: </a:t>
            </a:r>
            <a:r>
              <a:rPr lang="en-US" sz="2600" dirty="0"/>
              <a:t>Capable of altering feelings, mood, perceptions, or psychological functioning.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Illicit drugs: </a:t>
            </a:r>
            <a:r>
              <a:rPr lang="en-US" sz="2600" dirty="0"/>
              <a:t>Drugs regulated by the U.S. Drug Enforcement Agency (DEA) as unlawful substances, including prescription medications used unlawfully.</a:t>
            </a:r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1380770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.IRDVD\Lynch\cpy\Chapter08\Figures\Jpegs_Labeled\CH_3e_UnFigure_Pg1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"/>
          <a:stretch/>
        </p:blipFill>
        <p:spPr bwMode="auto">
          <a:xfrm>
            <a:off x="2324071" y="670116"/>
            <a:ext cx="4494271" cy="58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58147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2499</TotalTime>
  <Words>2482</Words>
  <Application>Microsoft Macintosh PowerPoint</Application>
  <PresentationFormat>On-screen Show (4:3)</PresentationFormat>
  <Paragraphs>221</Paragraphs>
  <Slides>55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1_HA5Lect_template</vt:lpstr>
      <vt:lpstr>2_HA5Lect_template</vt:lpstr>
      <vt:lpstr>Chapter 8: Addictions  and Drug Use</vt:lpstr>
      <vt:lpstr>Did You Know?</vt:lpstr>
      <vt:lpstr>Learning Outcomes</vt:lpstr>
      <vt:lpstr>An Overview of Addiction</vt:lpstr>
      <vt:lpstr>What Are Behavioral Addictions?</vt:lpstr>
      <vt:lpstr>What Are Some Behavioral Addictions?</vt:lpstr>
      <vt:lpstr>PATTERNS OF DRUG USE</vt:lpstr>
      <vt:lpstr>Terms</vt:lpstr>
      <vt:lpstr>PowerPoint Presentation</vt:lpstr>
      <vt:lpstr>HOW THE BODY RESPONDS TO DRUGS</vt:lpstr>
      <vt:lpstr>Drug Misuse and Abuse</vt:lpstr>
      <vt:lpstr>Drug Misuse and Abuse (cont.)</vt:lpstr>
      <vt:lpstr>Effects of Chronic Use</vt:lpstr>
      <vt:lpstr>Substance Use Disorder </vt:lpstr>
      <vt:lpstr>Substance Use Disorder (Cont.)</vt:lpstr>
      <vt:lpstr>How Drugs Leave the Body</vt:lpstr>
      <vt:lpstr>COMMONLY ABUSED DRUGS</vt:lpstr>
      <vt:lpstr>Prescription and Over-the-Counter Medications</vt:lpstr>
      <vt:lpstr>Over-the-Counter Drugs</vt:lpstr>
      <vt:lpstr>Opioid Abuse</vt:lpstr>
      <vt:lpstr>Heroin</vt:lpstr>
      <vt:lpstr>Heroin (cont.)</vt:lpstr>
      <vt:lpstr>Video: New Report Shows Surge in Heroin Deaths</vt:lpstr>
      <vt:lpstr>Video: New Report Shows Surge in Heroin Deaths</vt:lpstr>
      <vt:lpstr>PowerPoint Presentation</vt:lpstr>
      <vt:lpstr>Marijuana</vt:lpstr>
      <vt:lpstr>Marijuana: Short-Term Effects</vt:lpstr>
      <vt:lpstr>Marijuana: Long-Term Effects</vt:lpstr>
      <vt:lpstr>Marijuana: Long-Term Effects (cont.)</vt:lpstr>
      <vt:lpstr>PowerPoint Presentation</vt:lpstr>
      <vt:lpstr>Stimulants</vt:lpstr>
      <vt:lpstr>Caffeine</vt:lpstr>
      <vt:lpstr>PowerPoint Presentation</vt:lpstr>
      <vt:lpstr>Cocaine</vt:lpstr>
      <vt:lpstr>Cocaine (cont.)</vt:lpstr>
      <vt:lpstr>Amphetamines</vt:lpstr>
      <vt:lpstr>Methamphetamine</vt:lpstr>
      <vt:lpstr>Methamphetamine (cont.)</vt:lpstr>
      <vt:lpstr>Methamphetamine (cont.)</vt:lpstr>
      <vt:lpstr>Bath Salts</vt:lpstr>
      <vt:lpstr>HALLUCINOGENS</vt:lpstr>
      <vt:lpstr>Hallucinogens</vt:lpstr>
      <vt:lpstr>Hallucinogens (cont.)</vt:lpstr>
      <vt:lpstr>Club Drugs</vt:lpstr>
      <vt:lpstr>Club Drugs (cont.)</vt:lpstr>
      <vt:lpstr>Club Drugs (cont.)</vt:lpstr>
      <vt:lpstr>Inhalants</vt:lpstr>
      <vt:lpstr>Depressants</vt:lpstr>
      <vt:lpstr>PowerPoint Presentation</vt:lpstr>
      <vt:lpstr>PowerPoint Presentation</vt:lpstr>
      <vt:lpstr>PREVENTING DRUG ABUSE</vt:lpstr>
      <vt:lpstr>Prevention Strategies</vt:lpstr>
      <vt:lpstr>Getting Help for a Drug Problem</vt:lpstr>
      <vt:lpstr>Change Yourself, Change Your World</vt:lpstr>
      <vt:lpstr>Helping a Friend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249</cp:revision>
  <dcterms:created xsi:type="dcterms:W3CDTF">2007-09-26T05:29:17Z</dcterms:created>
  <dcterms:modified xsi:type="dcterms:W3CDTF">2020-01-12T19:09:39Z</dcterms:modified>
</cp:coreProperties>
</file>