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mpg" ContentType="vide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6" r:id="rId1"/>
    <p:sldMasterId id="2147483671" r:id="rId2"/>
  </p:sldMasterIdLst>
  <p:notesMasterIdLst>
    <p:notesMasterId r:id="rId44"/>
  </p:notesMasterIdLst>
  <p:handoutMasterIdLst>
    <p:handoutMasterId r:id="rId45"/>
  </p:handoutMasterIdLst>
  <p:sldIdLst>
    <p:sldId id="256" r:id="rId3"/>
    <p:sldId id="260" r:id="rId4"/>
    <p:sldId id="32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306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9" r:id="rId21"/>
    <p:sldId id="280" r:id="rId22"/>
    <p:sldId id="281" r:id="rId23"/>
    <p:sldId id="282" r:id="rId24"/>
    <p:sldId id="283" r:id="rId25"/>
    <p:sldId id="305" r:id="rId26"/>
    <p:sldId id="278" r:id="rId27"/>
    <p:sldId id="319" r:id="rId28"/>
    <p:sldId id="322" r:id="rId29"/>
    <p:sldId id="284" r:id="rId30"/>
    <p:sldId id="285" r:id="rId31"/>
    <p:sldId id="289" r:id="rId32"/>
    <p:sldId id="320" r:id="rId33"/>
    <p:sldId id="323" r:id="rId34"/>
    <p:sldId id="290" r:id="rId35"/>
    <p:sldId id="295" r:id="rId36"/>
    <p:sldId id="297" r:id="rId37"/>
    <p:sldId id="298" r:id="rId38"/>
    <p:sldId id="310" r:id="rId39"/>
    <p:sldId id="318" r:id="rId40"/>
    <p:sldId id="301" r:id="rId41"/>
    <p:sldId id="302" r:id="rId42"/>
    <p:sldId id="303" r:id="rId43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4032">
          <p15:clr>
            <a:srgbClr val="A4A3A4"/>
          </p15:clr>
        </p15:guide>
        <p15:guide id="3" pos="288">
          <p15:clr>
            <a:srgbClr val="A4A3A4"/>
          </p15:clr>
        </p15:guide>
        <p15:guide id="4" pos="2880">
          <p15:clr>
            <a:srgbClr val="A4A3A4"/>
          </p15:clr>
        </p15:guide>
        <p15:guide id="5" orient="horz" pos="954">
          <p15:clr>
            <a:srgbClr val="A4A3A4"/>
          </p15:clr>
        </p15:guide>
        <p15:guide id="6" orient="horz" pos="1236">
          <p15:clr>
            <a:srgbClr val="A4A3A4"/>
          </p15:clr>
        </p15:guide>
        <p15:guide id="7" orient="horz" pos="296">
          <p15:clr>
            <a:srgbClr val="A4A3A4"/>
          </p15:clr>
        </p15:guide>
        <p15:guide id="8" pos="293">
          <p15:clr>
            <a:srgbClr val="A4A3A4"/>
          </p15:clr>
        </p15:guide>
        <p15:guide id="9" pos="141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Editorial Integra" initials="Q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84587"/>
    <a:srgbClr val="4D92BC"/>
    <a:srgbClr val="0066CC"/>
    <a:srgbClr val="0066FF"/>
    <a:srgbClr val="0033CC"/>
    <a:srgbClr val="37368A"/>
    <a:srgbClr val="000000"/>
    <a:srgbClr val="E5B73D"/>
    <a:srgbClr val="CD0044"/>
    <a:srgbClr val="6A733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28" autoAdjust="0"/>
    <p:restoredTop sz="90204" autoAdjust="0"/>
  </p:normalViewPr>
  <p:slideViewPr>
    <p:cSldViewPr snapToGrid="0">
      <p:cViewPr varScale="1">
        <p:scale>
          <a:sx n="115" d="100"/>
          <a:sy n="115" d="100"/>
        </p:scale>
        <p:origin x="2152" y="192"/>
      </p:cViewPr>
      <p:guideLst>
        <p:guide orient="horz" pos="2160"/>
        <p:guide orient="horz" pos="4032"/>
        <p:guide pos="288"/>
        <p:guide pos="2880"/>
        <p:guide orient="horz" pos="954"/>
        <p:guide orient="horz" pos="1236"/>
        <p:guide orient="horz" pos="296"/>
        <p:guide pos="293"/>
        <p:guide pos="141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07" d="100"/>
          <a:sy n="107" d="100"/>
        </p:scale>
        <p:origin x="-5200" y="-120"/>
      </p:cViewPr>
      <p:guideLst>
        <p:guide orient="horz" pos="2880"/>
        <p:guide pos="2160"/>
      </p:guideLst>
    </p:cSldViewPr>
  </p:notesViewPr>
  <p:gridSpacing cx="75969" cy="75969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commentAuthors" Target="commentAuthor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FCAE23-4D2E-2F4E-8AF9-A93C6DBEAC74}" type="datetimeFigureOut">
              <a:rPr lang="en-US" smtClean="0"/>
              <a:t>1/12/20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E44CFC-8BF9-2C4E-9289-81FEC5A72F2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37508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dirty="0"/>
          </a:p>
        </p:txBody>
      </p:sp>
      <p:sp>
        <p:nvSpPr>
          <p:cNvPr id="61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69116663-B372-3E48-9F73-B21AA219DBD6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649774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6FE69F1-2C49-8541-A1A5-EFBA37142D8A}" type="slidenum">
              <a:rPr lang="en-US"/>
              <a:pPr/>
              <a:t>1</a:t>
            </a:fld>
            <a:endParaRPr lang="en-US" dirty="0"/>
          </a:p>
        </p:txBody>
      </p:sp>
      <p:sp>
        <p:nvSpPr>
          <p:cNvPr id="142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42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72060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62467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85948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62467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13065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63491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IN" sz="1200" b="0" i="0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FIGURE 3.2 </a:t>
            </a:r>
            <a:r>
              <a:rPr lang="en-IN" sz="1200" b="1" i="0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The Fight-or-Flight Response.</a:t>
            </a:r>
          </a:p>
          <a:p>
            <a:r>
              <a:rPr lang="en-IN" sz="1200" b="0" i="0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The fight-or-flight response is a set of physical reactions that prepares you to deal with a perceived threat.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94364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645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645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EC0E7F3-3E72-8A44-816E-2D53E4B73268}" type="slidenum">
              <a:rPr lang="en-US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48481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65539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432456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66563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731926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67587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369052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68611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IN" sz="1200" b="0" i="0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FIGURE 3.1 </a:t>
            </a:r>
            <a:r>
              <a:rPr lang="en-IN" sz="1200" b="1" i="0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The General Adaptation Syndrome.</a:t>
            </a:r>
          </a:p>
          <a:p>
            <a:r>
              <a:rPr lang="en-IN" sz="1200" b="0" i="0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The general adaptation syndrome, developed by Hans </a:t>
            </a:r>
            <a:r>
              <a:rPr lang="en-IN" sz="1200" b="0" i="0" u="none" strike="noStrike" kern="1200" baseline="0" dirty="0" err="1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Selye</a:t>
            </a:r>
            <a:r>
              <a:rPr lang="en-IN" sz="1200" b="0" i="0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, is a theory that attempts to explain the biology of stress.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948286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69635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919832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73731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59797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4275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485106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74755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989593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75779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264906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76803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185421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77827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679702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77827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956112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72707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IN" sz="1200" b="0" i="0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FIGURE 3.3 </a:t>
            </a:r>
            <a:r>
              <a:rPr lang="en-IN" sz="1200" b="1" i="0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Health Effects of Severe, Long-Term Stress.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662842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86019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43650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6019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43650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78851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153640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79875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49359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3251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642536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116663-B372-3E48-9F73-B21AA219DBD6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878752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86019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43650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6019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43650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116663-B372-3E48-9F73-B21AA219DBD6}" type="slidenum">
              <a:rPr lang="en-US" smtClean="0"/>
              <a:pPr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705429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84995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448118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87043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753315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88067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666297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90115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244501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90115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244501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91139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08976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6323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19686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92163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490253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93187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46907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7347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58140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8371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47388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9395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45507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60419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42903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1026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61443" name="Rectangle 1027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71222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8536" y="607675"/>
            <a:ext cx="5533167" cy="6247431"/>
          </a:xfrm>
          <a:prstGeom prst="rect">
            <a:avLst/>
          </a:prstGeom>
        </p:spPr>
      </p:pic>
      <p:sp>
        <p:nvSpPr>
          <p:cNvPr id="4098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365126" y="3124200"/>
            <a:ext cx="3392503" cy="1077218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lIns="91440"/>
          <a:lstStyle>
            <a:lvl1pPr>
              <a:defRPr>
                <a:solidFill>
                  <a:srgbClr val="CD0044"/>
                </a:solidFill>
              </a:defRPr>
            </a:lvl1pPr>
          </a:lstStyle>
          <a:p>
            <a:pPr lvl="0"/>
            <a:r>
              <a:rPr lang="en-US" noProof="0" dirty="0"/>
              <a:t>Click to edit</a:t>
            </a:r>
            <a:br>
              <a:rPr lang="en-US" noProof="0" dirty="0"/>
            </a:br>
            <a:r>
              <a:rPr lang="en-US" noProof="0" dirty="0"/>
              <a:t>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65125" y="4860925"/>
            <a:ext cx="6569075" cy="400110"/>
          </a:xfrm>
        </p:spPr>
        <p:txBody>
          <a:bodyPr>
            <a:spAutoFit/>
          </a:bodyPr>
          <a:lstStyle>
            <a:lvl1pPr marL="0" indent="0">
              <a:buFontTx/>
              <a:buNone/>
              <a:defRPr sz="2000" baseline="0">
                <a:solidFill>
                  <a:srgbClr val="CD0044"/>
                </a:solidFill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4101" name="Rectangle 5"/>
          <p:cNvSpPr>
            <a:spLocks noChangeArrowheads="1"/>
          </p:cNvSpPr>
          <p:nvPr/>
        </p:nvSpPr>
        <p:spPr bwMode="auto">
          <a:xfrm>
            <a:off x="-6350" y="0"/>
            <a:ext cx="9162288" cy="609600"/>
          </a:xfrm>
          <a:prstGeom prst="rect">
            <a:avLst/>
          </a:prstGeom>
          <a:solidFill>
            <a:srgbClr val="4D92BC"/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365125" y="44450"/>
            <a:ext cx="8001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800" dirty="0">
                <a:solidFill>
                  <a:schemeClr val="bg1"/>
                </a:solidFill>
              </a:rPr>
              <a:t>Lecture Outline</a:t>
            </a:r>
          </a:p>
        </p:txBody>
      </p:sp>
    </p:spTree>
    <p:extLst>
      <p:ext uri="{BB962C8B-B14F-4D97-AF65-F5344CB8AC3E}">
        <p14:creationId xmlns:p14="http://schemas.microsoft.com/office/powerpoint/2010/main" val="23480578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3276600"/>
            <a:ext cx="4038600" cy="289560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3276600"/>
            <a:ext cx="4038600" cy="289560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382013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8536" y="607675"/>
            <a:ext cx="5533167" cy="6247431"/>
          </a:xfrm>
          <a:prstGeom prst="rect">
            <a:avLst/>
          </a:prstGeom>
        </p:spPr>
      </p:pic>
      <p:sp>
        <p:nvSpPr>
          <p:cNvPr id="4098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365126" y="3124200"/>
            <a:ext cx="3392503" cy="1077218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lIns="91440"/>
          <a:lstStyle>
            <a:lvl1pPr>
              <a:defRPr>
                <a:solidFill>
                  <a:srgbClr val="CD0044"/>
                </a:solidFill>
              </a:defRPr>
            </a:lvl1pPr>
          </a:lstStyle>
          <a:p>
            <a:pPr lvl="0"/>
            <a:r>
              <a:rPr lang="en-US" noProof="0" dirty="0"/>
              <a:t>Click to edit</a:t>
            </a:r>
            <a:br>
              <a:rPr lang="en-US" noProof="0" dirty="0"/>
            </a:br>
            <a:r>
              <a:rPr lang="en-US" noProof="0" dirty="0"/>
              <a:t>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65125" y="4860925"/>
            <a:ext cx="6569075" cy="400110"/>
          </a:xfrm>
        </p:spPr>
        <p:txBody>
          <a:bodyPr>
            <a:spAutoFit/>
          </a:bodyPr>
          <a:lstStyle>
            <a:lvl1pPr marL="0" indent="0">
              <a:buFontTx/>
              <a:buNone/>
              <a:defRPr sz="2000" baseline="0">
                <a:solidFill>
                  <a:srgbClr val="CD0044"/>
                </a:solidFill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4101" name="Rectangle 5"/>
          <p:cNvSpPr>
            <a:spLocks noChangeArrowheads="1"/>
          </p:cNvSpPr>
          <p:nvPr/>
        </p:nvSpPr>
        <p:spPr bwMode="auto">
          <a:xfrm>
            <a:off x="-6350" y="0"/>
            <a:ext cx="9162288" cy="609600"/>
          </a:xfrm>
          <a:prstGeom prst="rect">
            <a:avLst/>
          </a:prstGeom>
          <a:solidFill>
            <a:srgbClr val="4D92BC"/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365125" y="44450"/>
            <a:ext cx="8001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800" dirty="0">
                <a:solidFill>
                  <a:schemeClr val="bg1"/>
                </a:solidFill>
              </a:rPr>
              <a:t>Lecture 3 Outline</a:t>
            </a:r>
          </a:p>
        </p:txBody>
      </p:sp>
    </p:spTree>
    <p:extLst>
      <p:ext uri="{BB962C8B-B14F-4D97-AF65-F5344CB8AC3E}">
        <p14:creationId xmlns:p14="http://schemas.microsoft.com/office/powerpoint/2010/main" val="4974979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-17252" y="8626"/>
            <a:ext cx="9144000" cy="579438"/>
          </a:xfrm>
        </p:spPr>
        <p:txBody>
          <a:bodyPr/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lang="en-US" sz="3200" b="1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80157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5125" y="1463040"/>
            <a:ext cx="4038600" cy="51069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56125" y="1463040"/>
            <a:ext cx="4038600" cy="51069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597388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ChangeArrowheads="1"/>
          </p:cNvSpPr>
          <p:nvPr userDrawn="1"/>
        </p:nvSpPr>
        <p:spPr bwMode="auto">
          <a:xfrm>
            <a:off x="0" y="0"/>
            <a:ext cx="9144000" cy="609600"/>
          </a:xfrm>
          <a:prstGeom prst="rect">
            <a:avLst/>
          </a:prstGeom>
          <a:solidFill>
            <a:srgbClr val="1E39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2377" y="1150039"/>
            <a:ext cx="8229600" cy="5106987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7252" y="8626"/>
            <a:ext cx="9144000" cy="579438"/>
          </a:xfrm>
        </p:spPr>
        <p:txBody>
          <a:bodyPr/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lang="en-US" sz="3200" b="1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461853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6200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694582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293135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872199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248400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248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221423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9"/>
          <p:cNvSpPr>
            <a:spLocks noGrp="1" noChangeArrowheads="1"/>
          </p:cNvSpPr>
          <p:nvPr>
            <p:ph type="ftr" sz="quarter" idx="10"/>
          </p:nvPr>
        </p:nvSpPr>
        <p:spPr>
          <a:xfrm>
            <a:off x="87313" y="6553200"/>
            <a:ext cx="5399087" cy="179388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GB"/>
              <a:t>© 20##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31180910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-17252" y="8626"/>
            <a:ext cx="9144000" cy="579438"/>
          </a:xfrm>
        </p:spPr>
        <p:txBody>
          <a:bodyPr/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lang="en-US" sz="3200" b="1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496934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3276600"/>
            <a:ext cx="4038600" cy="289560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3276600"/>
            <a:ext cx="4038600" cy="289560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634306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5125" y="1463040"/>
            <a:ext cx="4038600" cy="51069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56125" y="1463040"/>
            <a:ext cx="4038600" cy="51069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944299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ChangeArrowheads="1"/>
          </p:cNvSpPr>
          <p:nvPr userDrawn="1"/>
        </p:nvSpPr>
        <p:spPr bwMode="auto">
          <a:xfrm>
            <a:off x="0" y="0"/>
            <a:ext cx="9144000" cy="609600"/>
          </a:xfrm>
          <a:prstGeom prst="rect">
            <a:avLst/>
          </a:prstGeom>
          <a:solidFill>
            <a:srgbClr val="1E39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2377" y="1150039"/>
            <a:ext cx="8229600" cy="5106987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7252" y="8626"/>
            <a:ext cx="9144000" cy="579438"/>
          </a:xfrm>
        </p:spPr>
        <p:txBody>
          <a:bodyPr/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lang="en-US" sz="3200" b="1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776178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6200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295217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70848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910350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248400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248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17489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9"/>
          <p:cNvSpPr>
            <a:spLocks noGrp="1" noChangeArrowheads="1"/>
          </p:cNvSpPr>
          <p:nvPr>
            <p:ph type="ftr" sz="quarter" idx="10"/>
          </p:nvPr>
        </p:nvSpPr>
        <p:spPr>
          <a:xfrm>
            <a:off x="87313" y="6553200"/>
            <a:ext cx="5399087" cy="179388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GB"/>
              <a:t>© 20##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5148211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6350" y="0"/>
            <a:ext cx="9162288" cy="609600"/>
          </a:xfrm>
          <a:prstGeom prst="rect">
            <a:avLst/>
          </a:prstGeom>
          <a:solidFill>
            <a:srgbClr val="4D92BC"/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1938" y="15081"/>
            <a:ext cx="9144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365125" y="1141413"/>
            <a:ext cx="8229600" cy="510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6" name="Rectangle 15"/>
          <p:cNvSpPr txBox="1">
            <a:spLocks noChangeArrowheads="1"/>
          </p:cNvSpPr>
          <p:nvPr/>
        </p:nvSpPr>
        <p:spPr bwMode="gray">
          <a:xfrm>
            <a:off x="76200" y="6602413"/>
            <a:ext cx="5399088" cy="179387"/>
          </a:xfrm>
          <a:prstGeom prst="rect">
            <a:avLst/>
          </a:prstGeom>
          <a:noFill/>
          <a:ln>
            <a:noFill/>
          </a:ln>
          <a:effectLst/>
        </p:spPr>
        <p:txBody>
          <a:bodyPr lIns="0" tIns="0" rIns="0" bIns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>
                <a:solidFill>
                  <a:srgbClr val="000000"/>
                </a:solidFill>
              </a:rPr>
              <a:t>© 2018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3356180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58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</p:sldLayoutIdLst>
  <p:hf sldNum="0" hdr="0" dt="0"/>
  <p:txStyles>
    <p:titleStyle>
      <a:lvl1pPr algn="l" rtl="0" eaLnBrk="0" fontAlgn="base" hangingPunct="0">
        <a:spcBef>
          <a:spcPct val="50000"/>
        </a:spcBef>
        <a:spcAft>
          <a:spcPct val="0"/>
        </a:spcAft>
        <a:defRPr sz="32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50000"/>
        </a:spcBef>
        <a:spcAft>
          <a:spcPct val="0"/>
        </a:spcAft>
        <a:defRPr sz="3200" b="1">
          <a:solidFill>
            <a:schemeClr val="bg1"/>
          </a:solidFill>
          <a:latin typeface="Arial" pitchFamily="34" charset="0"/>
          <a:cs typeface="Arial" pitchFamily="34" charset="0"/>
        </a:defRPr>
      </a:lvl2pPr>
      <a:lvl3pPr algn="l" rtl="0" eaLnBrk="0" fontAlgn="base" hangingPunct="0">
        <a:spcBef>
          <a:spcPct val="50000"/>
        </a:spcBef>
        <a:spcAft>
          <a:spcPct val="0"/>
        </a:spcAft>
        <a:defRPr sz="3200" b="1">
          <a:solidFill>
            <a:schemeClr val="bg1"/>
          </a:solidFill>
          <a:latin typeface="Arial" pitchFamily="34" charset="0"/>
          <a:cs typeface="Arial" pitchFamily="34" charset="0"/>
        </a:defRPr>
      </a:lvl3pPr>
      <a:lvl4pPr algn="l" rtl="0" eaLnBrk="0" fontAlgn="base" hangingPunct="0">
        <a:spcBef>
          <a:spcPct val="50000"/>
        </a:spcBef>
        <a:spcAft>
          <a:spcPct val="0"/>
        </a:spcAft>
        <a:defRPr sz="3200" b="1">
          <a:solidFill>
            <a:schemeClr val="bg1"/>
          </a:solidFill>
          <a:latin typeface="Arial" pitchFamily="34" charset="0"/>
          <a:cs typeface="Arial" pitchFamily="34" charset="0"/>
        </a:defRPr>
      </a:lvl4pPr>
      <a:lvl5pPr algn="l" rtl="0" eaLnBrk="0" fontAlgn="base" hangingPunct="0">
        <a:spcBef>
          <a:spcPct val="50000"/>
        </a:spcBef>
        <a:spcAft>
          <a:spcPct val="0"/>
        </a:spcAft>
        <a:defRPr sz="3200" b="1">
          <a:solidFill>
            <a:schemeClr val="bg1"/>
          </a:solidFill>
          <a:latin typeface="Arial" pitchFamily="34" charset="0"/>
          <a:cs typeface="Arial" pitchFamily="34" charset="0"/>
        </a:defRPr>
      </a:lvl5pPr>
      <a:lvl6pPr marL="457200" algn="l" rtl="0" fontAlgn="base">
        <a:spcBef>
          <a:spcPct val="50000"/>
        </a:spcBef>
        <a:spcAft>
          <a:spcPct val="0"/>
        </a:spcAft>
        <a:defRPr sz="3200" b="1">
          <a:solidFill>
            <a:srgbClr val="ED6B06"/>
          </a:solidFill>
          <a:latin typeface="Arial" pitchFamily="34" charset="0"/>
          <a:cs typeface="Arial" pitchFamily="34" charset="0"/>
        </a:defRPr>
      </a:lvl6pPr>
      <a:lvl7pPr marL="914400" algn="l" rtl="0" fontAlgn="base">
        <a:spcBef>
          <a:spcPct val="50000"/>
        </a:spcBef>
        <a:spcAft>
          <a:spcPct val="0"/>
        </a:spcAft>
        <a:defRPr sz="3200" b="1">
          <a:solidFill>
            <a:srgbClr val="ED6B06"/>
          </a:solidFill>
          <a:latin typeface="Arial" pitchFamily="34" charset="0"/>
          <a:cs typeface="Arial" pitchFamily="34" charset="0"/>
        </a:defRPr>
      </a:lvl7pPr>
      <a:lvl8pPr marL="1371600" algn="l" rtl="0" fontAlgn="base">
        <a:spcBef>
          <a:spcPct val="50000"/>
        </a:spcBef>
        <a:spcAft>
          <a:spcPct val="0"/>
        </a:spcAft>
        <a:defRPr sz="3200" b="1">
          <a:solidFill>
            <a:srgbClr val="ED6B06"/>
          </a:solidFill>
          <a:latin typeface="Arial" pitchFamily="34" charset="0"/>
          <a:cs typeface="Arial" pitchFamily="34" charset="0"/>
        </a:defRPr>
      </a:lvl8pPr>
      <a:lvl9pPr marL="1828800" algn="l" rtl="0" fontAlgn="base">
        <a:spcBef>
          <a:spcPct val="50000"/>
        </a:spcBef>
        <a:spcAft>
          <a:spcPct val="0"/>
        </a:spcAft>
        <a:defRPr sz="3200" b="1">
          <a:solidFill>
            <a:srgbClr val="ED6B06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6350" y="0"/>
            <a:ext cx="9162288" cy="609600"/>
          </a:xfrm>
          <a:prstGeom prst="rect">
            <a:avLst/>
          </a:prstGeom>
          <a:solidFill>
            <a:srgbClr val="4D92BC"/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1938" y="15081"/>
            <a:ext cx="9144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365125" y="1141413"/>
            <a:ext cx="8229600" cy="510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6" name="Rectangle 15"/>
          <p:cNvSpPr txBox="1">
            <a:spLocks noChangeArrowheads="1"/>
          </p:cNvSpPr>
          <p:nvPr/>
        </p:nvSpPr>
        <p:spPr bwMode="gray">
          <a:xfrm>
            <a:off x="76200" y="6602413"/>
            <a:ext cx="5399088" cy="179387"/>
          </a:xfrm>
          <a:prstGeom prst="rect">
            <a:avLst/>
          </a:prstGeom>
          <a:noFill/>
          <a:ln>
            <a:noFill/>
          </a:ln>
          <a:effectLst/>
        </p:spPr>
        <p:txBody>
          <a:bodyPr lIns="0" tIns="0" rIns="0" bIns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>
                <a:solidFill>
                  <a:srgbClr val="000000"/>
                </a:solidFill>
              </a:rPr>
              <a:t>© 2018 Pearson Education, Inc.</a:t>
            </a: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7698" y="500356"/>
            <a:ext cx="9162288" cy="609600"/>
          </a:xfrm>
          <a:prstGeom prst="rect">
            <a:avLst/>
          </a:prstGeom>
          <a:solidFill>
            <a:srgbClr val="4D92BC"/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05188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</p:sldLayoutIdLst>
  <p:hf sldNum="0" hdr="0" dt="0"/>
  <p:txStyles>
    <p:titleStyle>
      <a:lvl1pPr algn="l" rtl="0" eaLnBrk="0" fontAlgn="base" hangingPunct="0">
        <a:spcBef>
          <a:spcPct val="50000"/>
        </a:spcBef>
        <a:spcAft>
          <a:spcPct val="0"/>
        </a:spcAft>
        <a:defRPr sz="32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50000"/>
        </a:spcBef>
        <a:spcAft>
          <a:spcPct val="0"/>
        </a:spcAft>
        <a:defRPr sz="3200" b="1">
          <a:solidFill>
            <a:schemeClr val="bg1"/>
          </a:solidFill>
          <a:latin typeface="Arial" pitchFamily="34" charset="0"/>
          <a:cs typeface="Arial" pitchFamily="34" charset="0"/>
        </a:defRPr>
      </a:lvl2pPr>
      <a:lvl3pPr algn="l" rtl="0" eaLnBrk="0" fontAlgn="base" hangingPunct="0">
        <a:spcBef>
          <a:spcPct val="50000"/>
        </a:spcBef>
        <a:spcAft>
          <a:spcPct val="0"/>
        </a:spcAft>
        <a:defRPr sz="3200" b="1">
          <a:solidFill>
            <a:schemeClr val="bg1"/>
          </a:solidFill>
          <a:latin typeface="Arial" pitchFamily="34" charset="0"/>
          <a:cs typeface="Arial" pitchFamily="34" charset="0"/>
        </a:defRPr>
      </a:lvl3pPr>
      <a:lvl4pPr algn="l" rtl="0" eaLnBrk="0" fontAlgn="base" hangingPunct="0">
        <a:spcBef>
          <a:spcPct val="50000"/>
        </a:spcBef>
        <a:spcAft>
          <a:spcPct val="0"/>
        </a:spcAft>
        <a:defRPr sz="3200" b="1">
          <a:solidFill>
            <a:schemeClr val="bg1"/>
          </a:solidFill>
          <a:latin typeface="Arial" pitchFamily="34" charset="0"/>
          <a:cs typeface="Arial" pitchFamily="34" charset="0"/>
        </a:defRPr>
      </a:lvl4pPr>
      <a:lvl5pPr algn="l" rtl="0" eaLnBrk="0" fontAlgn="base" hangingPunct="0">
        <a:spcBef>
          <a:spcPct val="50000"/>
        </a:spcBef>
        <a:spcAft>
          <a:spcPct val="0"/>
        </a:spcAft>
        <a:defRPr sz="3200" b="1">
          <a:solidFill>
            <a:schemeClr val="bg1"/>
          </a:solidFill>
          <a:latin typeface="Arial" pitchFamily="34" charset="0"/>
          <a:cs typeface="Arial" pitchFamily="34" charset="0"/>
        </a:defRPr>
      </a:lvl5pPr>
      <a:lvl6pPr marL="457200" algn="l" rtl="0" fontAlgn="base">
        <a:spcBef>
          <a:spcPct val="50000"/>
        </a:spcBef>
        <a:spcAft>
          <a:spcPct val="0"/>
        </a:spcAft>
        <a:defRPr sz="3200" b="1">
          <a:solidFill>
            <a:srgbClr val="ED6B06"/>
          </a:solidFill>
          <a:latin typeface="Arial" pitchFamily="34" charset="0"/>
          <a:cs typeface="Arial" pitchFamily="34" charset="0"/>
        </a:defRPr>
      </a:lvl6pPr>
      <a:lvl7pPr marL="914400" algn="l" rtl="0" fontAlgn="base">
        <a:spcBef>
          <a:spcPct val="50000"/>
        </a:spcBef>
        <a:spcAft>
          <a:spcPct val="0"/>
        </a:spcAft>
        <a:defRPr sz="3200" b="1">
          <a:solidFill>
            <a:srgbClr val="ED6B06"/>
          </a:solidFill>
          <a:latin typeface="Arial" pitchFamily="34" charset="0"/>
          <a:cs typeface="Arial" pitchFamily="34" charset="0"/>
        </a:defRPr>
      </a:lvl7pPr>
      <a:lvl8pPr marL="1371600" algn="l" rtl="0" fontAlgn="base">
        <a:spcBef>
          <a:spcPct val="50000"/>
        </a:spcBef>
        <a:spcAft>
          <a:spcPct val="0"/>
        </a:spcAft>
        <a:defRPr sz="3200" b="1">
          <a:solidFill>
            <a:srgbClr val="ED6B06"/>
          </a:solidFill>
          <a:latin typeface="Arial" pitchFamily="34" charset="0"/>
          <a:cs typeface="Arial" pitchFamily="34" charset="0"/>
        </a:defRPr>
      </a:lvl8pPr>
      <a:lvl9pPr marL="1828800" algn="l" rtl="0" fontAlgn="base">
        <a:spcBef>
          <a:spcPct val="50000"/>
        </a:spcBef>
        <a:spcAft>
          <a:spcPct val="0"/>
        </a:spcAft>
        <a:defRPr sz="3200" b="1">
          <a:solidFill>
            <a:srgbClr val="ED6B06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6.png"/><Relationship Id="rId2" Type="http://schemas.openxmlformats.org/officeDocument/2006/relationships/video" Target="../media/media1.mpg"/><Relationship Id="rId1" Type="http://schemas.microsoft.com/office/2007/relationships/media" Target="../media/media1.mpg"/><Relationship Id="rId6" Type="http://schemas.openxmlformats.org/officeDocument/2006/relationships/image" Target="../media/image5.jpeg"/><Relationship Id="rId5" Type="http://schemas.openxmlformats.org/officeDocument/2006/relationships/hyperlink" Target="../../../../../Other/02_PPTLecture_LEC/02_psychosocial_health.mov" TargetMode="External"/><Relationship Id="rId4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../../../../../Other/02_PPTLecture_LEC/02_psychosocial_health.mov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8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5.jpeg"/><Relationship Id="rId5" Type="http://schemas.openxmlformats.org/officeDocument/2006/relationships/hyperlink" Target="../../../../../Other/02_PPTLecture_LEC/02_psychosocial_health.mov" TargetMode="External"/><Relationship Id="rId4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../../../../../Other/02_PPTLecture_LEC/02_psychosocial_health.mov" TargetMode="Externa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1" name="Rectangle 43"/>
          <p:cNvSpPr>
            <a:spLocks noGrp="1" noChangeArrowheads="1"/>
          </p:cNvSpPr>
          <p:nvPr>
            <p:ph type="ctrTitle"/>
          </p:nvPr>
        </p:nvSpPr>
        <p:spPr>
          <a:xfrm>
            <a:off x="365125" y="2254891"/>
            <a:ext cx="2865011" cy="1569660"/>
          </a:xfrm>
        </p:spPr>
        <p:txBody>
          <a:bodyPr/>
          <a:lstStyle/>
          <a:p>
            <a:r>
              <a:rPr lang="en-US" dirty="0">
                <a:solidFill>
                  <a:srgbClr val="284587"/>
                </a:solidFill>
              </a:rPr>
              <a:t>Chapter 3: Stress Management</a:t>
            </a: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65126" y="4860925"/>
            <a:ext cx="3214711" cy="1311128"/>
          </a:xfrm>
        </p:spPr>
        <p:txBody>
          <a:bodyPr/>
          <a:lstStyle>
            <a:lvl1pPr marL="0" indent="0">
              <a:buFontTx/>
              <a:buNone/>
              <a:defRPr sz="2000"/>
            </a:lvl1pPr>
          </a:lstStyle>
          <a:p>
            <a:pPr lvl="0"/>
            <a:r>
              <a:rPr lang="en-US" sz="1800" dirty="0">
                <a:solidFill>
                  <a:srgbClr val="284587"/>
                </a:solidFill>
              </a:rPr>
              <a:t>Lecture Outlines by</a:t>
            </a:r>
          </a:p>
          <a:p>
            <a:pPr lvl="0"/>
            <a:r>
              <a:rPr lang="en-US" sz="1800" dirty="0">
                <a:solidFill>
                  <a:srgbClr val="284587"/>
                </a:solidFill>
              </a:rPr>
              <a:t>Sloane Burke Winkelman</a:t>
            </a:r>
          </a:p>
          <a:p>
            <a:pPr lvl="0"/>
            <a:r>
              <a:rPr lang="en-US" sz="1800" dirty="0">
                <a:solidFill>
                  <a:srgbClr val="284587"/>
                </a:solidFill>
              </a:rPr>
              <a:t>California State University, Northridge</a:t>
            </a:r>
          </a:p>
        </p:txBody>
      </p:sp>
      <p:sp>
        <p:nvSpPr>
          <p:cNvPr id="2061" name="Rectangle 13"/>
          <p:cNvSpPr>
            <a:spLocks noChangeArrowheads="1"/>
          </p:cNvSpPr>
          <p:nvPr/>
        </p:nvSpPr>
        <p:spPr bwMode="auto">
          <a:xfrm>
            <a:off x="5394325" y="873125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5"/>
          <p:cNvSpPr>
            <a:spLocks noGrp="1" noChangeArrowheads="1"/>
          </p:cNvSpPr>
          <p:nvPr>
            <p:ph idx="1"/>
          </p:nvPr>
        </p:nvSpPr>
        <p:spPr>
          <a:xfrm>
            <a:off x="382376" y="1183690"/>
            <a:ext cx="8235414" cy="5036042"/>
          </a:xfrm>
        </p:spPr>
        <p:txBody>
          <a:bodyPr/>
          <a:lstStyle/>
          <a:p>
            <a:pPr>
              <a:buClr>
                <a:srgbClr val="4D92BC"/>
              </a:buClr>
            </a:pPr>
            <a:r>
              <a:rPr lang="en-US" sz="2200" dirty="0"/>
              <a:t>Your lung passages widen and your breathing rate increases.</a:t>
            </a:r>
          </a:p>
          <a:p>
            <a:pPr>
              <a:buClr>
                <a:srgbClr val="4D92BC"/>
              </a:buClr>
            </a:pPr>
            <a:r>
              <a:rPr lang="en-US" sz="2200" dirty="0"/>
              <a:t>Your liver releases into your bloodstream its stores of a simple sugar called glucose.</a:t>
            </a:r>
          </a:p>
          <a:p>
            <a:pPr>
              <a:buClr>
                <a:srgbClr val="4D92BC"/>
              </a:buClr>
            </a:pPr>
            <a:r>
              <a:rPr lang="en-US" sz="2200" dirty="0"/>
              <a:t>Your heart rate and blood pressure rise to increase the flow of blood.</a:t>
            </a:r>
          </a:p>
          <a:p>
            <a:pPr>
              <a:buClr>
                <a:srgbClr val="4D92BC"/>
              </a:buClr>
            </a:pPr>
            <a:r>
              <a:rPr lang="en-US" sz="2200" dirty="0"/>
              <a:t>Your pulse quickens.</a:t>
            </a:r>
          </a:p>
          <a:p>
            <a:pPr>
              <a:buClr>
                <a:srgbClr val="4D92BC"/>
              </a:buClr>
            </a:pPr>
            <a:r>
              <a:rPr lang="en-US" sz="2200" dirty="0"/>
              <a:t>Blood vessels in your body core constrict, slowing your digestion, while blood vessels serving your muscles dilate, further boosting the delivery of oxygen and glucose.</a:t>
            </a:r>
          </a:p>
          <a:p>
            <a:pPr>
              <a:buClr>
                <a:srgbClr val="4D92BC"/>
              </a:buClr>
            </a:pPr>
            <a:r>
              <a:rPr lang="en-US" sz="2200" dirty="0"/>
              <a:t>Nerve stimulation to your muscles also increases. </a:t>
            </a:r>
          </a:p>
          <a:p>
            <a:pPr>
              <a:buClr>
                <a:srgbClr val="4D92BC"/>
              </a:buClr>
            </a:pPr>
            <a:r>
              <a:rPr lang="en-US" sz="2200" dirty="0"/>
              <a:t>Your pupils dilate to let in more light.</a:t>
            </a:r>
          </a:p>
          <a:p>
            <a:pPr>
              <a:buClr>
                <a:srgbClr val="4D92BC"/>
              </a:buClr>
            </a:pPr>
            <a:r>
              <a:rPr lang="en-US" sz="2200" dirty="0"/>
              <a:t>Your circulatory system, anticipating injury, starts producing blood-clotting proteins.</a:t>
            </a:r>
          </a:p>
        </p:txBody>
      </p:sp>
      <p:sp>
        <p:nvSpPr>
          <p:cNvPr id="1331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Nervous System Response</a:t>
            </a:r>
          </a:p>
        </p:txBody>
      </p:sp>
    </p:spTree>
    <p:extLst>
      <p:ext uri="{BB962C8B-B14F-4D97-AF65-F5344CB8AC3E}">
        <p14:creationId xmlns:p14="http://schemas.microsoft.com/office/powerpoint/2010/main" val="11945925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5"/>
          <p:cNvSpPr>
            <a:spLocks noGrp="1" noChangeArrowheads="1"/>
          </p:cNvSpPr>
          <p:nvPr>
            <p:ph idx="1"/>
          </p:nvPr>
        </p:nvSpPr>
        <p:spPr>
          <a:xfrm>
            <a:off x="382377" y="1150040"/>
            <a:ext cx="8229600" cy="4370866"/>
          </a:xfrm>
        </p:spPr>
        <p:txBody>
          <a:bodyPr/>
          <a:lstStyle/>
          <a:p>
            <a:pPr>
              <a:buClr>
                <a:srgbClr val="4D92BC"/>
              </a:buClr>
            </a:pPr>
            <a:r>
              <a:rPr lang="en-US" sz="2600" dirty="0"/>
              <a:t>Hormone is a chemical secreted by a gland and transported through the bloodstream to a distant target organ, the activity of which it then regulates.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The second wave of the alarm stage begins when a region of your brain called the hypothalamus signals the nearby pituitary gland to release into the bloodstream a hormone called ACTH (adrenocorticotropin hormone). </a:t>
            </a:r>
          </a:p>
        </p:txBody>
      </p:sp>
      <p:sp>
        <p:nvSpPr>
          <p:cNvPr id="1331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Hormonal Response</a:t>
            </a:r>
          </a:p>
        </p:txBody>
      </p:sp>
    </p:spTree>
    <p:extLst>
      <p:ext uri="{BB962C8B-B14F-4D97-AF65-F5344CB8AC3E}">
        <p14:creationId xmlns:p14="http://schemas.microsoft.com/office/powerpoint/2010/main" val="35359142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8617" y="785123"/>
            <a:ext cx="4628659" cy="5486400"/>
          </a:xfrm>
          <a:prstGeom prst="rect">
            <a:avLst/>
          </a:prstGeom>
        </p:spPr>
      </p:pic>
      <p:sp>
        <p:nvSpPr>
          <p:cNvPr id="14339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Fight-or-Flight Response</a:t>
            </a:r>
          </a:p>
        </p:txBody>
      </p:sp>
    </p:spTree>
    <p:extLst>
      <p:ext uri="{BB962C8B-B14F-4D97-AF65-F5344CB8AC3E}">
        <p14:creationId xmlns:p14="http://schemas.microsoft.com/office/powerpoint/2010/main" val="1258252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5"/>
          <p:cNvSpPr>
            <a:spLocks noGrp="1" noChangeArrowheads="1"/>
          </p:cNvSpPr>
          <p:nvPr>
            <p:ph idx="1"/>
          </p:nvPr>
        </p:nvSpPr>
        <p:spPr>
          <a:xfrm>
            <a:off x="382377" y="1150039"/>
            <a:ext cx="7907607" cy="3214927"/>
          </a:xfrm>
        </p:spPr>
        <p:txBody>
          <a:bodyPr/>
          <a:lstStyle/>
          <a:p>
            <a:pPr>
              <a:buClr>
                <a:srgbClr val="4D92BC"/>
              </a:buClr>
            </a:pPr>
            <a:r>
              <a:rPr lang="en-US" sz="2600" dirty="0"/>
              <a:t>Developed by Hans Selye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Commonly called “the stress response”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A homeostatic response to a stressor consisting of three stages: 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Alarm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Resistance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Exhaustion</a:t>
            </a:r>
          </a:p>
        </p:txBody>
      </p:sp>
      <p:sp>
        <p:nvSpPr>
          <p:cNvPr id="1536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Adaptation Syndrome (GAS)</a:t>
            </a:r>
          </a:p>
        </p:txBody>
      </p:sp>
    </p:spTree>
    <p:extLst>
      <p:ext uri="{BB962C8B-B14F-4D97-AF65-F5344CB8AC3E}">
        <p14:creationId xmlns:p14="http://schemas.microsoft.com/office/powerpoint/2010/main" val="16791892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5"/>
          <p:cNvSpPr>
            <a:spLocks noGrp="1" noChangeArrowheads="1"/>
          </p:cNvSpPr>
          <p:nvPr>
            <p:ph idx="1"/>
          </p:nvPr>
        </p:nvSpPr>
        <p:spPr>
          <a:xfrm>
            <a:off x="382377" y="1150040"/>
            <a:ext cx="8229600" cy="1920963"/>
          </a:xfrm>
        </p:spPr>
        <p:txBody>
          <a:bodyPr/>
          <a:lstStyle/>
          <a:p>
            <a:pPr>
              <a:buClr>
                <a:srgbClr val="4D92BC"/>
              </a:buClr>
            </a:pPr>
            <a:r>
              <a:rPr lang="en-US" sz="2600" dirty="0"/>
              <a:t>Alarm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When first confronted by a stressor, your body activates the fight-or-flight response, boosts levels of stress hormones, and increases heart rate. </a:t>
            </a:r>
          </a:p>
        </p:txBody>
      </p:sp>
      <p:sp>
        <p:nvSpPr>
          <p:cNvPr id="1638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Adaptation Syndrome: Stage 1 </a:t>
            </a:r>
          </a:p>
        </p:txBody>
      </p:sp>
    </p:spTree>
    <p:extLst>
      <p:ext uri="{BB962C8B-B14F-4D97-AF65-F5344CB8AC3E}">
        <p14:creationId xmlns:p14="http://schemas.microsoft.com/office/powerpoint/2010/main" val="21564872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5"/>
          <p:cNvSpPr>
            <a:spLocks noGrp="1" noChangeArrowheads="1"/>
          </p:cNvSpPr>
          <p:nvPr>
            <p:ph idx="1"/>
          </p:nvPr>
        </p:nvSpPr>
        <p:spPr>
          <a:xfrm>
            <a:off x="382377" y="1150039"/>
            <a:ext cx="8229600" cy="1692749"/>
          </a:xfrm>
        </p:spPr>
        <p:txBody>
          <a:bodyPr/>
          <a:lstStyle/>
          <a:p>
            <a:pPr>
              <a:buClr>
                <a:srgbClr val="4D92BC"/>
              </a:buClr>
            </a:pPr>
            <a:r>
              <a:rPr lang="en-US" sz="2600" dirty="0"/>
              <a:t>Resistance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As the stressor continues, your body mobilizes homeostatic mechanisms that make it more resistant to the stressor. </a:t>
            </a:r>
          </a:p>
        </p:txBody>
      </p:sp>
      <p:sp>
        <p:nvSpPr>
          <p:cNvPr id="1741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Adaptation Syndrome: Stage 2</a:t>
            </a:r>
          </a:p>
        </p:txBody>
      </p:sp>
    </p:spTree>
    <p:extLst>
      <p:ext uri="{BB962C8B-B14F-4D97-AF65-F5344CB8AC3E}">
        <p14:creationId xmlns:p14="http://schemas.microsoft.com/office/powerpoint/2010/main" val="24843555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5"/>
          <p:cNvSpPr>
            <a:spLocks noGrp="1" noChangeArrowheads="1"/>
          </p:cNvSpPr>
          <p:nvPr>
            <p:ph idx="1"/>
          </p:nvPr>
        </p:nvSpPr>
        <p:spPr>
          <a:xfrm>
            <a:off x="382376" y="1150040"/>
            <a:ext cx="8345165" cy="3412908"/>
          </a:xfrm>
        </p:spPr>
        <p:txBody>
          <a:bodyPr/>
          <a:lstStyle/>
          <a:p>
            <a:pPr>
              <a:buClr>
                <a:srgbClr val="4D92BC"/>
              </a:buClr>
            </a:pPr>
            <a:r>
              <a:rPr lang="en-US" sz="2600" dirty="0"/>
              <a:t>Exhaustion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When the degree of stress is not </a:t>
            </a:r>
            <a:br>
              <a:rPr lang="en-US" sz="2400" dirty="0"/>
            </a:br>
            <a:r>
              <a:rPr lang="en-US" sz="2400" dirty="0"/>
              <a:t>manageable—when stressors are severe or persistent—the homeostatic mechanisms that formerly helped you adapt become depleted. 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Allostatic overload 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A harmful state resulting from the cumulative burden of adapting, again and again, to stress.</a:t>
            </a:r>
          </a:p>
        </p:txBody>
      </p:sp>
      <p:sp>
        <p:nvSpPr>
          <p:cNvPr id="1843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Adaptation Syndrome: Stage 3 </a:t>
            </a:r>
          </a:p>
        </p:txBody>
      </p:sp>
    </p:spTree>
    <p:extLst>
      <p:ext uri="{BB962C8B-B14F-4D97-AF65-F5344CB8AC3E}">
        <p14:creationId xmlns:p14="http://schemas.microsoft.com/office/powerpoint/2010/main" val="34481078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248" y="1280874"/>
            <a:ext cx="7819505" cy="4482058"/>
          </a:xfrm>
          <a:prstGeom prst="rect">
            <a:avLst/>
          </a:prstGeom>
        </p:spPr>
      </p:pic>
      <p:sp>
        <p:nvSpPr>
          <p:cNvPr id="19459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General Adaptation Syndrome</a:t>
            </a:r>
          </a:p>
        </p:txBody>
      </p:sp>
    </p:spTree>
    <p:extLst>
      <p:ext uri="{BB962C8B-B14F-4D97-AF65-F5344CB8AC3E}">
        <p14:creationId xmlns:p14="http://schemas.microsoft.com/office/powerpoint/2010/main" val="22581983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>
            <a:spLocks noGrp="1"/>
          </p:cNvSpPr>
          <p:nvPr>
            <p:ph type="title"/>
          </p:nvPr>
        </p:nvSpPr>
        <p:spPr>
          <a:xfrm>
            <a:off x="507585" y="2890391"/>
            <a:ext cx="8128830" cy="1077218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4D92BC"/>
                </a:solidFill>
                <a:latin typeface="+mn-lt"/>
                <a:ea typeface="+mn-ea"/>
                <a:cs typeface="+mn-cs"/>
              </a:rPr>
              <a:t>HEALTH EFFECTS OF CHRONIC STRESS</a:t>
            </a:r>
          </a:p>
        </p:txBody>
      </p:sp>
    </p:spTree>
    <p:extLst>
      <p:ext uri="{BB962C8B-B14F-4D97-AF65-F5344CB8AC3E}">
        <p14:creationId xmlns:p14="http://schemas.microsoft.com/office/powerpoint/2010/main" val="31249541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Rectangle 5"/>
          <p:cNvSpPr>
            <a:spLocks noGrp="1" noChangeArrowheads="1"/>
          </p:cNvSpPr>
          <p:nvPr>
            <p:ph idx="1"/>
          </p:nvPr>
        </p:nvSpPr>
        <p:spPr>
          <a:xfrm>
            <a:off x="382377" y="1150040"/>
            <a:ext cx="8229600" cy="2733898"/>
          </a:xfrm>
        </p:spPr>
        <p:txBody>
          <a:bodyPr/>
          <a:lstStyle/>
          <a:p>
            <a:pPr>
              <a:buClr>
                <a:srgbClr val="4D92BC"/>
              </a:buClr>
            </a:pPr>
            <a:r>
              <a:rPr lang="en-US" sz="2600" dirty="0"/>
              <a:t>Increases one’s risk of heart disease.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Increases blood pressure and inflammation in one’s cardiovascular system. 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May cause one to overeat and exercise less in response to stress, thereby increasing one’s risk for heart disease and diabetes.</a:t>
            </a:r>
          </a:p>
        </p:txBody>
      </p:sp>
      <p:sp>
        <p:nvSpPr>
          <p:cNvPr id="2457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Effects on the Cardiovascular System</a:t>
            </a:r>
          </a:p>
        </p:txBody>
      </p:sp>
    </p:spTree>
    <p:extLst>
      <p:ext uri="{BB962C8B-B14F-4D97-AF65-F5344CB8AC3E}">
        <p14:creationId xmlns:p14="http://schemas.microsoft.com/office/powerpoint/2010/main" val="37392570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382377" y="1150039"/>
            <a:ext cx="8229600" cy="4250097"/>
          </a:xfrm>
        </p:spPr>
        <p:txBody>
          <a:bodyPr/>
          <a:lstStyle/>
          <a:p>
            <a:pPr>
              <a:buClr>
                <a:srgbClr val="4D92BC"/>
              </a:buClr>
            </a:pPr>
            <a:r>
              <a:rPr lang="en-US" sz="2600" dirty="0"/>
              <a:t>Year after year, college students report stress as the number-one obstacle to their academic achievement.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Money is the greatest source of stress among American adults in general, and the second greatest source of stress (after academics) among college students.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Millennials (those aged 18−35) report the highest levels of stress of any age group in the United States.</a:t>
            </a:r>
          </a:p>
        </p:txBody>
      </p:sp>
      <p:sp>
        <p:nvSpPr>
          <p:cNvPr id="51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Did You Know?</a:t>
            </a:r>
          </a:p>
        </p:txBody>
      </p:sp>
    </p:spTree>
    <p:extLst>
      <p:ext uri="{BB962C8B-B14F-4D97-AF65-F5344CB8AC3E}">
        <p14:creationId xmlns:p14="http://schemas.microsoft.com/office/powerpoint/2010/main" val="10617978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Rectangle 5"/>
          <p:cNvSpPr>
            <a:spLocks noGrp="1" noChangeArrowheads="1"/>
          </p:cNvSpPr>
          <p:nvPr>
            <p:ph idx="1"/>
          </p:nvPr>
        </p:nvSpPr>
        <p:spPr>
          <a:xfrm>
            <a:off x="382377" y="1584581"/>
            <a:ext cx="8229600" cy="1946270"/>
          </a:xfrm>
        </p:spPr>
        <p:txBody>
          <a:bodyPr/>
          <a:lstStyle/>
          <a:p>
            <a:pPr>
              <a:buClr>
                <a:srgbClr val="4D92BC"/>
              </a:buClr>
            </a:pPr>
            <a:r>
              <a:rPr lang="en-US" sz="2600" dirty="0"/>
              <a:t>Can result in digestive problems (stomachache, constipation, diarrhea).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Stress hormones affect the body’s ability to regulate sugar, placing one at risk for diabetes.</a:t>
            </a:r>
          </a:p>
        </p:txBody>
      </p:sp>
      <p:sp>
        <p:nvSpPr>
          <p:cNvPr id="2560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Effects on Digestion, Glucose Regulation, and Body Weight</a:t>
            </a:r>
          </a:p>
        </p:txBody>
      </p:sp>
    </p:spTree>
    <p:extLst>
      <p:ext uri="{BB962C8B-B14F-4D97-AF65-F5344CB8AC3E}">
        <p14:creationId xmlns:p14="http://schemas.microsoft.com/office/powerpoint/2010/main" val="26235509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5"/>
          <p:cNvSpPr>
            <a:spLocks noGrp="1" noChangeArrowheads="1"/>
          </p:cNvSpPr>
          <p:nvPr>
            <p:ph idx="1"/>
          </p:nvPr>
        </p:nvSpPr>
        <p:spPr>
          <a:xfrm>
            <a:off x="382377" y="1584581"/>
            <a:ext cx="8229600" cy="3530627"/>
          </a:xfrm>
        </p:spPr>
        <p:txBody>
          <a:bodyPr/>
          <a:lstStyle/>
          <a:p>
            <a:pPr>
              <a:buClr>
                <a:srgbClr val="4D92BC"/>
              </a:buClr>
            </a:pPr>
            <a:r>
              <a:rPr lang="en-US" sz="2600" dirty="0"/>
              <a:t>Can reduce one’s appetite or cause an upset stomach.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Stress can also contribute to overall weight gain by inducing a longing for sweets, chips, or other “comfort foods” high in calories.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Both children and adults who are overweight or obese report that they experience more stress compared with people of normal weight.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Effects on Digestion, Glucose Regulation, and Body Weight</a:t>
            </a:r>
          </a:p>
        </p:txBody>
      </p:sp>
    </p:spTree>
    <p:extLst>
      <p:ext uri="{BB962C8B-B14F-4D97-AF65-F5344CB8AC3E}">
        <p14:creationId xmlns:p14="http://schemas.microsoft.com/office/powerpoint/2010/main" val="33341998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5"/>
          <p:cNvSpPr>
            <a:spLocks noGrp="1" noChangeArrowheads="1"/>
          </p:cNvSpPr>
          <p:nvPr>
            <p:ph idx="1"/>
          </p:nvPr>
        </p:nvSpPr>
        <p:spPr>
          <a:xfrm>
            <a:off x="382377" y="1150040"/>
            <a:ext cx="8229600" cy="3741138"/>
          </a:xfrm>
        </p:spPr>
        <p:txBody>
          <a:bodyPr/>
          <a:lstStyle/>
          <a:p>
            <a:pPr>
              <a:buClr>
                <a:srgbClr val="4D92BC"/>
              </a:buClr>
            </a:pPr>
            <a:r>
              <a:rPr lang="en-US" sz="2600" dirty="0"/>
              <a:t>Psychoneuroimmunology is the study of the interactions among psychological processes, the nervous system, hormones, and the immune system.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Stress may increase white blood cell production.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It may leave you at risk for colds, cold sores, and asthma flare-ups, and place you at risk for developing more serious diseases.</a:t>
            </a:r>
          </a:p>
        </p:txBody>
      </p:sp>
      <p:sp>
        <p:nvSpPr>
          <p:cNvPr id="7" name="Rectangle 4"/>
          <p:cNvSpPr txBox="1">
            <a:spLocks noChangeArrowheads="1"/>
          </p:cNvSpPr>
          <p:nvPr/>
        </p:nvSpPr>
        <p:spPr bwMode="auto">
          <a:xfrm>
            <a:off x="-17252" y="5660"/>
            <a:ext cx="9144000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33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45720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rgbClr val="4D92BC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rgbClr val="BE58A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rgbClr val="BE58A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rgbClr val="BE58A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rgbClr val="BE58A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7200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rgbClr val="BE58A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914400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rgbClr val="BE58A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1371600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rgbClr val="BE58A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1828800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rgbClr val="BE58A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>Effects on the Immune System</a:t>
            </a:r>
          </a:p>
        </p:txBody>
      </p:sp>
    </p:spTree>
    <p:extLst>
      <p:ext uri="{BB962C8B-B14F-4D97-AF65-F5344CB8AC3E}">
        <p14:creationId xmlns:p14="http://schemas.microsoft.com/office/powerpoint/2010/main" val="28648371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Rectangle 5"/>
          <p:cNvSpPr>
            <a:spLocks noGrp="1" noChangeArrowheads="1"/>
          </p:cNvSpPr>
          <p:nvPr>
            <p:ph idx="1"/>
          </p:nvPr>
        </p:nvSpPr>
        <p:spPr>
          <a:xfrm>
            <a:off x="382377" y="1150040"/>
            <a:ext cx="8229600" cy="2136368"/>
          </a:xfrm>
        </p:spPr>
        <p:txBody>
          <a:bodyPr/>
          <a:lstStyle/>
          <a:p>
            <a:pPr>
              <a:buClr>
                <a:srgbClr val="4D92BC"/>
              </a:buClr>
            </a:pPr>
            <a:r>
              <a:rPr lang="en-US" sz="2600" dirty="0"/>
              <a:t>In two recent studies, one involving adults and one with teens, a high stress or anxiety score was significantly associated with an increased incidence of both recurrent tension headaches and chronic migraines.</a:t>
            </a:r>
          </a:p>
        </p:txBody>
      </p:sp>
      <p:sp>
        <p:nvSpPr>
          <p:cNvPr id="2867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Stress and Headaches</a:t>
            </a:r>
          </a:p>
        </p:txBody>
      </p:sp>
    </p:spTree>
    <p:extLst>
      <p:ext uri="{BB962C8B-B14F-4D97-AF65-F5344CB8AC3E}">
        <p14:creationId xmlns:p14="http://schemas.microsoft.com/office/powerpoint/2010/main" val="12457231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Rectangle 5"/>
          <p:cNvSpPr>
            <a:spLocks noGrp="1" noChangeArrowheads="1"/>
          </p:cNvSpPr>
          <p:nvPr>
            <p:ph idx="1"/>
          </p:nvPr>
        </p:nvSpPr>
        <p:spPr>
          <a:xfrm>
            <a:off x="382377" y="1150040"/>
            <a:ext cx="8229600" cy="2226903"/>
          </a:xfrm>
        </p:spPr>
        <p:txBody>
          <a:bodyPr/>
          <a:lstStyle/>
          <a:p>
            <a:pPr>
              <a:buClr>
                <a:srgbClr val="4D92BC"/>
              </a:buClr>
            </a:pPr>
            <a:r>
              <a:rPr lang="en-US" sz="2600" dirty="0"/>
              <a:t>Stress impacts sleep.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4.6% of college students were diagnosed with insomnia in the past year.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20% said that sleep problems affected their academic performance.</a:t>
            </a:r>
          </a:p>
        </p:txBody>
      </p:sp>
      <p:sp>
        <p:nvSpPr>
          <p:cNvPr id="2867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Effects on Sleep</a:t>
            </a:r>
          </a:p>
        </p:txBody>
      </p:sp>
    </p:spTree>
    <p:extLst>
      <p:ext uri="{BB962C8B-B14F-4D97-AF65-F5344CB8AC3E}">
        <p14:creationId xmlns:p14="http://schemas.microsoft.com/office/powerpoint/2010/main" val="32353619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5904" y="767659"/>
            <a:ext cx="5352192" cy="5486400"/>
          </a:xfrm>
          <a:prstGeom prst="rect">
            <a:avLst/>
          </a:prstGeom>
        </p:spPr>
      </p:pic>
      <p:sp>
        <p:nvSpPr>
          <p:cNvPr id="23555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Health Effects of Long-Term Stress</a:t>
            </a:r>
          </a:p>
        </p:txBody>
      </p:sp>
    </p:spTree>
    <p:extLst>
      <p:ext uri="{BB962C8B-B14F-4D97-AF65-F5344CB8AC3E}">
        <p14:creationId xmlns:p14="http://schemas.microsoft.com/office/powerpoint/2010/main" val="40060070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1777068" y="8625"/>
            <a:ext cx="7116766" cy="1077218"/>
          </a:xfrm>
        </p:spPr>
        <p:txBody>
          <a:bodyPr/>
          <a:lstStyle/>
          <a:p>
            <a:r>
              <a:rPr lang="en-US" dirty="0"/>
              <a:t>Video: Stress Can Damage Women’s Health</a:t>
            </a:r>
          </a:p>
        </p:txBody>
      </p:sp>
      <p:pic>
        <p:nvPicPr>
          <p:cNvPr id="9" name="Picture 5" descr="ABCNewswht72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107" y="84284"/>
            <a:ext cx="1247775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50" y="84266"/>
            <a:ext cx="451842" cy="451842"/>
          </a:xfrm>
          <a:prstGeom prst="rect">
            <a:avLst/>
          </a:prstGeom>
        </p:spPr>
      </p:pic>
      <p:pic>
        <p:nvPicPr>
          <p:cNvPr id="6" name="Stress_Can_Damage_Womens_Health.mpg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753431" y="1524199"/>
            <a:ext cx="5627097" cy="4220650"/>
          </a:xfrm>
        </p:spPr>
      </p:pic>
    </p:spTree>
    <p:extLst>
      <p:ext uri="{BB962C8B-B14F-4D97-AF65-F5344CB8AC3E}">
        <p14:creationId xmlns:p14="http://schemas.microsoft.com/office/powerpoint/2010/main" val="2237690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79566" y="1581429"/>
            <a:ext cx="8229600" cy="2490308"/>
          </a:xfrm>
        </p:spPr>
        <p:txBody>
          <a:bodyPr/>
          <a:lstStyle/>
          <a:p>
            <a:pPr>
              <a:buClr>
                <a:srgbClr val="4D92BC"/>
              </a:buClr>
            </a:pPr>
            <a:r>
              <a:rPr lang="en-US" sz="2600" b="1" dirty="0"/>
              <a:t>Discussion Questions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Discuss symptoms of increased cortisol production and the physiological process of the body’s production of cortisol.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Discuss the signs and symptoms of stress and ways to decrease stress.</a:t>
            </a:r>
          </a:p>
        </p:txBody>
      </p:sp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1777068" y="8625"/>
            <a:ext cx="7116766" cy="1077218"/>
          </a:xfrm>
        </p:spPr>
        <p:txBody>
          <a:bodyPr/>
          <a:lstStyle/>
          <a:p>
            <a:r>
              <a:rPr lang="en-US" dirty="0"/>
              <a:t>Video: Stress Can Damage Women’s Health</a:t>
            </a:r>
          </a:p>
        </p:txBody>
      </p:sp>
      <p:pic>
        <p:nvPicPr>
          <p:cNvPr id="9" name="Picture 5" descr="ABCNewswht72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107" y="84284"/>
            <a:ext cx="1247775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50" y="84266"/>
            <a:ext cx="451842" cy="451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44297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5"/>
          <p:cNvSpPr>
            <a:spLocks noGrp="1" noChangeArrowheads="1"/>
          </p:cNvSpPr>
          <p:nvPr>
            <p:ph idx="1"/>
          </p:nvPr>
        </p:nvSpPr>
        <p:spPr>
          <a:xfrm>
            <a:off x="383231" y="1585011"/>
            <a:ext cx="8229600" cy="3448694"/>
          </a:xfrm>
        </p:spPr>
        <p:txBody>
          <a:bodyPr/>
          <a:lstStyle/>
          <a:p>
            <a:pPr>
              <a:buClr>
                <a:srgbClr val="4D92BC"/>
              </a:buClr>
            </a:pPr>
            <a:r>
              <a:rPr lang="en-US" sz="2600" dirty="0"/>
              <a:t>Supportive relationships can help you cope with stress.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Chronic stress can damage relationships causing you to feel irritable, impatient, or too fatigued to accommodate a partner’s needs.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Chronic stress can also have a negative effect on sexual functioning, frequency, and satisfaction—for both men and women.</a:t>
            </a:r>
          </a:p>
        </p:txBody>
      </p:sp>
      <p:sp>
        <p:nvSpPr>
          <p:cNvPr id="2969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Effects on Relationships and Sexual Functioning</a:t>
            </a:r>
          </a:p>
        </p:txBody>
      </p:sp>
    </p:spTree>
    <p:extLst>
      <p:ext uri="{BB962C8B-B14F-4D97-AF65-F5344CB8AC3E}">
        <p14:creationId xmlns:p14="http://schemas.microsoft.com/office/powerpoint/2010/main" val="70969490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Rectangle 5"/>
          <p:cNvSpPr>
            <a:spLocks noGrp="1" noChangeArrowheads="1"/>
          </p:cNvSpPr>
          <p:nvPr>
            <p:ph idx="1"/>
          </p:nvPr>
        </p:nvSpPr>
        <p:spPr>
          <a:xfrm>
            <a:off x="382377" y="1150040"/>
            <a:ext cx="8229600" cy="1118707"/>
          </a:xfrm>
        </p:spPr>
        <p:txBody>
          <a:bodyPr/>
          <a:lstStyle/>
          <a:p>
            <a:pPr>
              <a:buClr>
                <a:srgbClr val="4D92BC"/>
              </a:buClr>
            </a:pPr>
            <a:r>
              <a:rPr lang="en-US" sz="2600" dirty="0"/>
              <a:t>Anxiety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Depression</a:t>
            </a:r>
          </a:p>
        </p:txBody>
      </p:sp>
      <p:sp>
        <p:nvSpPr>
          <p:cNvPr id="3072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Effects on Mind and Mental Health</a:t>
            </a:r>
          </a:p>
        </p:txBody>
      </p:sp>
    </p:spTree>
    <p:extLst>
      <p:ext uri="{BB962C8B-B14F-4D97-AF65-F5344CB8AC3E}">
        <p14:creationId xmlns:p14="http://schemas.microsoft.com/office/powerpoint/2010/main" val="18622106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5"/>
          <p:cNvSpPr>
            <a:spLocks noGrp="1" noChangeArrowheads="1"/>
          </p:cNvSpPr>
          <p:nvPr>
            <p:ph idx="1"/>
          </p:nvPr>
        </p:nvSpPr>
        <p:spPr>
          <a:xfrm>
            <a:off x="382376" y="1158238"/>
            <a:ext cx="8364808" cy="5328398"/>
          </a:xfrm>
        </p:spPr>
        <p:txBody>
          <a:bodyPr/>
          <a:lstStyle/>
          <a:p>
            <a:r>
              <a:rPr lang="en-US" sz="2400" b="1" dirty="0">
                <a:solidFill>
                  <a:srgbClr val="4D92BC"/>
                </a:solidFill>
              </a:rPr>
              <a:t>LO 3.1 </a:t>
            </a:r>
            <a:r>
              <a:rPr lang="en-US" sz="2400" dirty="0"/>
              <a:t>Distinguish between stress, stressor, eustress, and distress.</a:t>
            </a:r>
          </a:p>
          <a:p>
            <a:r>
              <a:rPr lang="en-US" sz="2400" b="1" dirty="0">
                <a:solidFill>
                  <a:srgbClr val="4D92BC"/>
                </a:solidFill>
              </a:rPr>
              <a:t>LO 3.2 </a:t>
            </a:r>
            <a:r>
              <a:rPr lang="en-US" sz="2400" dirty="0"/>
              <a:t>Describe the body’s stress response.</a:t>
            </a:r>
          </a:p>
          <a:p>
            <a:r>
              <a:rPr lang="en-US" sz="2400" b="1" dirty="0">
                <a:solidFill>
                  <a:srgbClr val="4D92BC"/>
                </a:solidFill>
              </a:rPr>
              <a:t>LO 3.3 </a:t>
            </a:r>
            <a:r>
              <a:rPr lang="en-US" sz="2400" dirty="0"/>
              <a:t>Explain why severe, longstanding stress is harmful.</a:t>
            </a:r>
          </a:p>
          <a:p>
            <a:r>
              <a:rPr lang="en-US" sz="2400" b="1" dirty="0">
                <a:solidFill>
                  <a:srgbClr val="4D92BC"/>
                </a:solidFill>
              </a:rPr>
              <a:t>LO 3.4 </a:t>
            </a:r>
            <a:r>
              <a:rPr lang="en-US" sz="2400" dirty="0"/>
              <a:t>Discuss the influence of personality and biology on the stress response. </a:t>
            </a:r>
          </a:p>
          <a:p>
            <a:r>
              <a:rPr lang="en-US" sz="2400" b="1" dirty="0">
                <a:solidFill>
                  <a:srgbClr val="4D92BC"/>
                </a:solidFill>
              </a:rPr>
              <a:t>LO 3.5 </a:t>
            </a:r>
            <a:r>
              <a:rPr lang="en-US" sz="2400" dirty="0"/>
              <a:t>Distinguish common sources of stress among college students.</a:t>
            </a:r>
          </a:p>
          <a:p>
            <a:r>
              <a:rPr lang="en-US" sz="2400" b="1" dirty="0">
                <a:solidFill>
                  <a:srgbClr val="4D92BC"/>
                </a:solidFill>
              </a:rPr>
              <a:t>LO 3.6 </a:t>
            </a:r>
            <a:r>
              <a:rPr lang="en-US" sz="2400" dirty="0"/>
              <a:t>Identify social, campus, and medical resources for managing stress.</a:t>
            </a:r>
          </a:p>
          <a:p>
            <a:r>
              <a:rPr lang="en-US" sz="2400" b="1" dirty="0">
                <a:solidFill>
                  <a:srgbClr val="4D92BC"/>
                </a:solidFill>
              </a:rPr>
              <a:t>LO 3.7 </a:t>
            </a:r>
            <a:r>
              <a:rPr lang="en-US" sz="2400" dirty="0"/>
              <a:t>Summarize strategies for effectively managing stress. </a:t>
            </a:r>
          </a:p>
        </p:txBody>
      </p:sp>
      <p:sp>
        <p:nvSpPr>
          <p:cNvPr id="409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Outcomes</a:t>
            </a:r>
          </a:p>
        </p:txBody>
      </p:sp>
    </p:spTree>
    <p:extLst>
      <p:ext uri="{BB962C8B-B14F-4D97-AF65-F5344CB8AC3E}">
        <p14:creationId xmlns:p14="http://schemas.microsoft.com/office/powerpoint/2010/main" val="363203627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Content Placeholder 2"/>
          <p:cNvSpPr>
            <a:spLocks noGrp="1"/>
          </p:cNvSpPr>
          <p:nvPr>
            <p:ph idx="1"/>
          </p:nvPr>
        </p:nvSpPr>
        <p:spPr>
          <a:xfrm>
            <a:off x="382377" y="1150039"/>
            <a:ext cx="8229600" cy="3309817"/>
          </a:xfrm>
        </p:spPr>
        <p:txBody>
          <a:bodyPr/>
          <a:lstStyle/>
          <a:p>
            <a:pPr>
              <a:buClr>
                <a:srgbClr val="4D92BC"/>
              </a:buClr>
            </a:pPr>
            <a:r>
              <a:rPr lang="en-US" sz="2600" b="1" dirty="0"/>
              <a:t>Optimism: </a:t>
            </a:r>
            <a:r>
              <a:rPr lang="en-US" sz="2600" dirty="0"/>
              <a:t>Stressors are transient.</a:t>
            </a:r>
          </a:p>
          <a:p>
            <a:pPr>
              <a:buClr>
                <a:srgbClr val="4D92BC"/>
              </a:buClr>
            </a:pPr>
            <a:r>
              <a:rPr lang="en-US" sz="2600" b="1" dirty="0"/>
              <a:t>Hardiness: </a:t>
            </a:r>
            <a:r>
              <a:rPr lang="en-US" sz="2600" dirty="0"/>
              <a:t>Commitment to relationships and ideals, self-efficacy, and internal locus of control.</a:t>
            </a:r>
          </a:p>
          <a:p>
            <a:pPr>
              <a:buClr>
                <a:srgbClr val="4D92BC"/>
              </a:buClr>
            </a:pPr>
            <a:r>
              <a:rPr lang="en-US" sz="2600" b="1" dirty="0"/>
              <a:t>Resiliency:</a:t>
            </a:r>
            <a:r>
              <a:rPr lang="en-US" sz="2600" dirty="0"/>
              <a:t> Ability to experience success and satisfaction following trauma or other stressors. Resilient people are optimistic, are hardy, and have a strong internal locus of control.</a:t>
            </a:r>
          </a:p>
        </p:txBody>
      </p:sp>
      <p:sp>
        <p:nvSpPr>
          <p:cNvPr id="348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Role of Personality Traits</a:t>
            </a:r>
          </a:p>
        </p:txBody>
      </p:sp>
    </p:spTree>
    <p:extLst>
      <p:ext uri="{BB962C8B-B14F-4D97-AF65-F5344CB8AC3E}">
        <p14:creationId xmlns:p14="http://schemas.microsoft.com/office/powerpoint/2010/main" val="273229913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1766432" y="8625"/>
            <a:ext cx="7274093" cy="1015663"/>
          </a:xfrm>
        </p:spPr>
        <p:txBody>
          <a:bodyPr/>
          <a:lstStyle/>
          <a:p>
            <a:r>
              <a:rPr lang="en-US" sz="3000" dirty="0"/>
              <a:t>Video: Generation Stress: Tips for </a:t>
            </a:r>
            <a:r>
              <a:rPr lang="en-US" sz="3000" dirty="0" err="1"/>
              <a:t>Millennials</a:t>
            </a:r>
            <a:r>
              <a:rPr lang="en-US" sz="3000" dirty="0"/>
              <a:t> to Reduce Stress</a:t>
            </a:r>
          </a:p>
        </p:txBody>
      </p:sp>
      <p:pic>
        <p:nvPicPr>
          <p:cNvPr id="9" name="Picture 5" descr="ABCNewswht72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107" y="84284"/>
            <a:ext cx="1247775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GMA_10-23-14_Generation_Stress_Tips_for_Millennials_to_Reduce_Stress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97628" y="1584581"/>
            <a:ext cx="6752779" cy="4220650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50" y="84266"/>
            <a:ext cx="451842" cy="451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080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82377" y="1584581"/>
            <a:ext cx="8229600" cy="2659615"/>
          </a:xfrm>
        </p:spPr>
        <p:txBody>
          <a:bodyPr/>
          <a:lstStyle/>
          <a:p>
            <a:pPr>
              <a:buClr>
                <a:srgbClr val="4D92BC"/>
              </a:buClr>
            </a:pPr>
            <a:r>
              <a:rPr lang="en-US" sz="2600" b="1" dirty="0"/>
              <a:t>Discussion Questions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Why might </a:t>
            </a:r>
            <a:r>
              <a:rPr lang="en-US" sz="2400" dirty="0" err="1"/>
              <a:t>Millennials</a:t>
            </a:r>
            <a:r>
              <a:rPr lang="en-US" sz="2400" dirty="0"/>
              <a:t> experience a great deal of stress?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Name four of the stress reduction techniques that were used on this college campus.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Which of these methods would you choose and why?</a:t>
            </a:r>
          </a:p>
        </p:txBody>
      </p:sp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1766432" y="8625"/>
            <a:ext cx="7274093" cy="1015663"/>
          </a:xfrm>
        </p:spPr>
        <p:txBody>
          <a:bodyPr/>
          <a:lstStyle/>
          <a:p>
            <a:r>
              <a:rPr lang="en-US" sz="3000" dirty="0"/>
              <a:t>Video: Generation Stress: Tips for </a:t>
            </a:r>
            <a:r>
              <a:rPr lang="en-US" sz="3000" dirty="0" err="1"/>
              <a:t>Millennials</a:t>
            </a:r>
            <a:r>
              <a:rPr lang="en-US" sz="3000" dirty="0"/>
              <a:t> to Reduce Stress</a:t>
            </a:r>
          </a:p>
        </p:txBody>
      </p:sp>
      <p:pic>
        <p:nvPicPr>
          <p:cNvPr id="9" name="Picture 5" descr="ABCNewswht72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107" y="84284"/>
            <a:ext cx="1247775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50" y="84266"/>
            <a:ext cx="451842" cy="451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52967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 bwMode="auto">
          <a:xfrm>
            <a:off x="534390" y="2890391"/>
            <a:ext cx="8075221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lang="en-US" sz="3200" b="1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  <a:lvl6pPr marL="457200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rgbClr val="ED6B06"/>
                </a:solidFill>
                <a:latin typeface="Arial" pitchFamily="34" charset="0"/>
                <a:cs typeface="Arial" pitchFamily="34" charset="0"/>
              </a:defRPr>
            </a:lvl6pPr>
            <a:lvl7pPr marL="914400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rgbClr val="ED6B06"/>
                </a:solidFill>
                <a:latin typeface="Arial" pitchFamily="34" charset="0"/>
                <a:cs typeface="Arial" pitchFamily="34" charset="0"/>
              </a:defRPr>
            </a:lvl7pPr>
            <a:lvl8pPr marL="1371600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rgbClr val="ED6B06"/>
                </a:solidFill>
                <a:latin typeface="Arial" pitchFamily="34" charset="0"/>
                <a:cs typeface="Arial" pitchFamily="34" charset="0"/>
              </a:defRPr>
            </a:lvl8pPr>
            <a:lvl9pPr marL="1828800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rgbClr val="ED6B06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/>
            <a:r>
              <a:rPr lang="en-IN" dirty="0">
                <a:solidFill>
                  <a:srgbClr val="4D92BC"/>
                </a:solidFill>
                <a:latin typeface="+mn-lt"/>
                <a:ea typeface="+mn-ea"/>
                <a:cs typeface="+mn-cs"/>
              </a:rPr>
              <a:t>WHAT ARE COLLEGE STUDENTS’ COMMON STRESSORS?</a:t>
            </a:r>
          </a:p>
        </p:txBody>
      </p:sp>
    </p:spTree>
    <p:extLst>
      <p:ext uri="{BB962C8B-B14F-4D97-AF65-F5344CB8AC3E}">
        <p14:creationId xmlns:p14="http://schemas.microsoft.com/office/powerpoint/2010/main" val="389440172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Rectangle 5"/>
          <p:cNvSpPr>
            <a:spLocks noGrp="1" noChangeArrowheads="1"/>
          </p:cNvSpPr>
          <p:nvPr>
            <p:ph idx="1"/>
          </p:nvPr>
        </p:nvSpPr>
        <p:spPr>
          <a:xfrm>
            <a:off x="382377" y="1150039"/>
            <a:ext cx="8229600" cy="4724549"/>
          </a:xfrm>
        </p:spPr>
        <p:txBody>
          <a:bodyPr/>
          <a:lstStyle/>
          <a:p>
            <a:pPr>
              <a:buClr>
                <a:srgbClr val="4D92BC"/>
              </a:buClr>
            </a:pPr>
            <a:r>
              <a:rPr lang="en-US" sz="2600" dirty="0"/>
              <a:t>Academic pressure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Financial stressors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Job-related stressors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Social stressors (friends, relationships)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Minor hassles and major life challenges (miss a class, bad break ups, death of family member, getting married, etc.)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Environmental stressors (pollution, noise)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Internal stressors (worries, critical thoughts, etc.)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Social support</a:t>
            </a:r>
          </a:p>
        </p:txBody>
      </p:sp>
      <p:sp>
        <p:nvSpPr>
          <p:cNvPr id="4096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Common Stressors for College Students</a:t>
            </a:r>
          </a:p>
        </p:txBody>
      </p:sp>
    </p:spTree>
    <p:extLst>
      <p:ext uri="{BB962C8B-B14F-4D97-AF65-F5344CB8AC3E}">
        <p14:creationId xmlns:p14="http://schemas.microsoft.com/office/powerpoint/2010/main" val="290398936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61" name="Rectangle 5"/>
          <p:cNvSpPr>
            <a:spLocks noGrp="1" noChangeArrowheads="1"/>
          </p:cNvSpPr>
          <p:nvPr>
            <p:ph idx="1"/>
          </p:nvPr>
        </p:nvSpPr>
        <p:spPr>
          <a:xfrm>
            <a:off x="382377" y="1150039"/>
            <a:ext cx="8229600" cy="2015855"/>
          </a:xfrm>
        </p:spPr>
        <p:txBody>
          <a:bodyPr/>
          <a:lstStyle/>
          <a:p>
            <a:pPr>
              <a:buClr>
                <a:srgbClr val="4D92BC"/>
              </a:buClr>
            </a:pPr>
            <a:r>
              <a:rPr lang="en-US" sz="2600" dirty="0"/>
              <a:t>Ask for help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Consider counseling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Campus may offer peer tutoring or peer counseling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Look into the program called, The Transition Year </a:t>
            </a:r>
          </a:p>
        </p:txBody>
      </p:sp>
      <p:sp>
        <p:nvSpPr>
          <p:cNvPr id="4301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Help on Campus</a:t>
            </a:r>
          </a:p>
        </p:txBody>
      </p:sp>
    </p:spTree>
    <p:extLst>
      <p:ext uri="{BB962C8B-B14F-4D97-AF65-F5344CB8AC3E}">
        <p14:creationId xmlns:p14="http://schemas.microsoft.com/office/powerpoint/2010/main" val="226451266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Rectangle 5"/>
          <p:cNvSpPr>
            <a:spLocks noGrp="1" noChangeArrowheads="1"/>
          </p:cNvSpPr>
          <p:nvPr>
            <p:ph idx="1"/>
          </p:nvPr>
        </p:nvSpPr>
        <p:spPr>
          <a:xfrm>
            <a:off x="382377" y="1150039"/>
            <a:ext cx="8229600" cy="4267349"/>
          </a:xfrm>
        </p:spPr>
        <p:txBody>
          <a:bodyPr/>
          <a:lstStyle/>
          <a:p>
            <a:pPr>
              <a:buClr>
                <a:srgbClr val="4D92BC"/>
              </a:buClr>
            </a:pPr>
            <a:r>
              <a:rPr lang="en-US" sz="2600" dirty="0"/>
              <a:t>Manage your time effectively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Improve your test-taking skills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Live a healthier lifestyle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Get adequate, restful sleep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Eat well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Exercise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Avoid alcohol, nicotine and other drugs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Take time for hobbies and leisure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Keep a journal</a:t>
            </a:r>
          </a:p>
        </p:txBody>
      </p:sp>
      <p:sp>
        <p:nvSpPr>
          <p:cNvPr id="4403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Change Yourself, Change Your World</a:t>
            </a:r>
          </a:p>
        </p:txBody>
      </p:sp>
    </p:spTree>
    <p:extLst>
      <p:ext uri="{BB962C8B-B14F-4D97-AF65-F5344CB8AC3E}">
        <p14:creationId xmlns:p14="http://schemas.microsoft.com/office/powerpoint/2010/main" val="304998234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integrafs5\DeLS_Pondy\71_Pearson_US_IRDVD\03. For_Testing\Lynch_CH_3e\JPEGS\Pass_02\Chapter03\Jpegs_Labeled\CH_3e_UnFigure_Pg68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28"/>
          <a:stretch/>
        </p:blipFill>
        <p:spPr bwMode="auto">
          <a:xfrm>
            <a:off x="786462" y="878639"/>
            <a:ext cx="7569488" cy="5510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458269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/>
          <p:cNvSpPr>
            <a:spLocks noGrp="1"/>
          </p:cNvSpPr>
          <p:nvPr>
            <p:ph type="title"/>
          </p:nvPr>
        </p:nvSpPr>
        <p:spPr>
          <a:xfrm>
            <a:off x="419611" y="2743749"/>
            <a:ext cx="8304778" cy="1569660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4D92BC"/>
                </a:solidFill>
                <a:latin typeface="+mn-lt"/>
                <a:ea typeface="+mn-ea"/>
                <a:cs typeface="+mn-cs"/>
              </a:rPr>
              <a:t>STRATEGIES FOR REDUCING STRESSORS AND MANAGING YOUR STRESS</a:t>
            </a:r>
          </a:p>
        </p:txBody>
      </p:sp>
    </p:spTree>
    <p:extLst>
      <p:ext uri="{BB962C8B-B14F-4D97-AF65-F5344CB8AC3E}">
        <p14:creationId xmlns:p14="http://schemas.microsoft.com/office/powerpoint/2010/main" val="87126647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7" name="Rectangle 5"/>
          <p:cNvSpPr>
            <a:spLocks noGrp="1" noChangeArrowheads="1"/>
          </p:cNvSpPr>
          <p:nvPr>
            <p:ph idx="1"/>
          </p:nvPr>
        </p:nvSpPr>
        <p:spPr>
          <a:xfrm>
            <a:off x="382377" y="1150039"/>
            <a:ext cx="8229600" cy="3007893"/>
          </a:xfrm>
        </p:spPr>
        <p:txBody>
          <a:bodyPr/>
          <a:lstStyle/>
          <a:p>
            <a:pPr>
              <a:buClr>
                <a:srgbClr val="4D92BC"/>
              </a:buClr>
            </a:pPr>
            <a:r>
              <a:rPr lang="en-US" sz="2600" dirty="0"/>
              <a:t>Progressive muscle relaxation (PMR)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Yoga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Massage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Deep Breathing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Meditation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Music</a:t>
            </a:r>
          </a:p>
        </p:txBody>
      </p:sp>
      <p:sp>
        <p:nvSpPr>
          <p:cNvPr id="4710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Relieve Your Tension</a:t>
            </a:r>
          </a:p>
        </p:txBody>
      </p:sp>
    </p:spTree>
    <p:extLst>
      <p:ext uri="{BB962C8B-B14F-4D97-AF65-F5344CB8AC3E}">
        <p14:creationId xmlns:p14="http://schemas.microsoft.com/office/powerpoint/2010/main" val="24886068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>
            <a:spLocks noGrp="1"/>
          </p:cNvSpPr>
          <p:nvPr>
            <p:ph type="title"/>
          </p:nvPr>
        </p:nvSpPr>
        <p:spPr>
          <a:xfrm>
            <a:off x="2225841" y="3136612"/>
            <a:ext cx="4692318" cy="584775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4D92BC"/>
                </a:solidFill>
                <a:latin typeface="+mn-lt"/>
                <a:ea typeface="+mn-ea"/>
                <a:cs typeface="+mn-cs"/>
              </a:rPr>
              <a:t>WHAT IS STRESS?</a:t>
            </a:r>
          </a:p>
        </p:txBody>
      </p:sp>
    </p:spTree>
    <p:extLst>
      <p:ext uri="{BB962C8B-B14F-4D97-AF65-F5344CB8AC3E}">
        <p14:creationId xmlns:p14="http://schemas.microsoft.com/office/powerpoint/2010/main" val="143257673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3" name="Rectangle 5"/>
          <p:cNvSpPr>
            <a:spLocks noGrp="1" noChangeArrowheads="1"/>
          </p:cNvSpPr>
          <p:nvPr>
            <p:ph idx="1"/>
          </p:nvPr>
        </p:nvSpPr>
        <p:spPr>
          <a:xfrm>
            <a:off x="382377" y="1150040"/>
            <a:ext cx="8229600" cy="3412908"/>
          </a:xfrm>
        </p:spPr>
        <p:txBody>
          <a:bodyPr/>
          <a:lstStyle/>
          <a:p>
            <a:pPr>
              <a:buClr>
                <a:srgbClr val="4D92BC"/>
              </a:buClr>
            </a:pPr>
            <a:r>
              <a:rPr lang="en-US" sz="2600" dirty="0"/>
              <a:t>Rewrite internal messages: how do you talk to yourself? 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Set realistic expectations.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Build your self-esteem.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Have a sense of humor.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Take the long view.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Accept that you cannot control everything.</a:t>
            </a:r>
          </a:p>
        </p:txBody>
      </p:sp>
      <p:sp>
        <p:nvSpPr>
          <p:cNvPr id="4813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Change Your Thinking</a:t>
            </a:r>
          </a:p>
        </p:txBody>
      </p:sp>
    </p:spTree>
    <p:extLst>
      <p:ext uri="{BB962C8B-B14F-4D97-AF65-F5344CB8AC3E}">
        <p14:creationId xmlns:p14="http://schemas.microsoft.com/office/powerpoint/2010/main" val="15240663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5" name="Rectangle 5"/>
          <p:cNvSpPr>
            <a:spLocks noGrp="1" noChangeArrowheads="1"/>
          </p:cNvSpPr>
          <p:nvPr>
            <p:ph idx="1"/>
          </p:nvPr>
        </p:nvSpPr>
        <p:spPr>
          <a:xfrm>
            <a:off x="382377" y="1584581"/>
            <a:ext cx="8229600" cy="2866649"/>
          </a:xfrm>
        </p:spPr>
        <p:txBody>
          <a:bodyPr/>
          <a:lstStyle/>
          <a:p>
            <a:pPr>
              <a:buClr>
                <a:srgbClr val="4D92BC"/>
              </a:buClr>
            </a:pPr>
            <a:r>
              <a:rPr lang="en-US" sz="2600" dirty="0"/>
              <a:t>Complete the self-assessment in the textbook.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Remember that: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Not all stress is harmful.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If the stress management technique that you pick requires adjusting your schedule, do it.</a:t>
            </a:r>
          </a:p>
          <a:p>
            <a:pPr lvl="1">
              <a:buClr>
                <a:srgbClr val="4D92BC"/>
              </a:buClr>
            </a:pPr>
            <a:r>
              <a:rPr lang="en-US" sz="2400" dirty="0"/>
              <a:t>Managing stress is a lifelong commitment.</a:t>
            </a:r>
          </a:p>
        </p:txBody>
      </p:sp>
      <p:sp>
        <p:nvSpPr>
          <p:cNvPr id="4915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Create a Personalized Stress Management Plan</a:t>
            </a:r>
          </a:p>
        </p:txBody>
      </p:sp>
    </p:spTree>
    <p:extLst>
      <p:ext uri="{BB962C8B-B14F-4D97-AF65-F5344CB8AC3E}">
        <p14:creationId xmlns:p14="http://schemas.microsoft.com/office/powerpoint/2010/main" val="12340430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5"/>
          <p:cNvSpPr>
            <a:spLocks noGrp="1" noChangeArrowheads="1"/>
          </p:cNvSpPr>
          <p:nvPr>
            <p:ph idx="1"/>
          </p:nvPr>
        </p:nvSpPr>
        <p:spPr>
          <a:xfrm>
            <a:off x="382377" y="1150040"/>
            <a:ext cx="8229600" cy="2585198"/>
          </a:xfrm>
        </p:spPr>
        <p:txBody>
          <a:bodyPr/>
          <a:lstStyle/>
          <a:p>
            <a:pPr>
              <a:buClr>
                <a:srgbClr val="4D92BC"/>
              </a:buClr>
            </a:pPr>
            <a:r>
              <a:rPr lang="en-US" sz="2600" b="1" dirty="0"/>
              <a:t>Stress:</a:t>
            </a:r>
            <a:r>
              <a:rPr lang="en-US" sz="2600" dirty="0"/>
              <a:t> The collective psychobiological condition that occurs in response to a disruptive, unexpected, or exciting stimulus.</a:t>
            </a:r>
          </a:p>
          <a:p>
            <a:pPr>
              <a:buClr>
                <a:srgbClr val="4D92BC"/>
              </a:buClr>
            </a:pPr>
            <a:r>
              <a:rPr lang="en-US" sz="2600" b="1" dirty="0"/>
              <a:t>Stressor:</a:t>
            </a:r>
            <a:r>
              <a:rPr lang="en-US" sz="2600" dirty="0"/>
              <a:t> Any physical or psychological event or other change that causes positive or negative stress.</a:t>
            </a:r>
          </a:p>
        </p:txBody>
      </p:sp>
      <p:sp>
        <p:nvSpPr>
          <p:cNvPr id="819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8626"/>
            <a:ext cx="9144000" cy="579438"/>
          </a:xfrm>
        </p:spPr>
        <p:txBody>
          <a:bodyPr/>
          <a:lstStyle/>
          <a:p>
            <a:r>
              <a:rPr lang="en-US" dirty="0"/>
              <a:t>What Is Stress?</a:t>
            </a:r>
          </a:p>
        </p:txBody>
      </p:sp>
    </p:spTree>
    <p:extLst>
      <p:ext uri="{BB962C8B-B14F-4D97-AF65-F5344CB8AC3E}">
        <p14:creationId xmlns:p14="http://schemas.microsoft.com/office/powerpoint/2010/main" val="33461393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5"/>
          <p:cNvSpPr>
            <a:spLocks noGrp="1" noChangeArrowheads="1"/>
          </p:cNvSpPr>
          <p:nvPr>
            <p:ph idx="1"/>
          </p:nvPr>
        </p:nvSpPr>
        <p:spPr>
          <a:xfrm>
            <a:off x="382377" y="1150039"/>
            <a:ext cx="8229600" cy="1808821"/>
          </a:xfrm>
        </p:spPr>
        <p:txBody>
          <a:bodyPr/>
          <a:lstStyle/>
          <a:p>
            <a:pPr>
              <a:buClr>
                <a:srgbClr val="4D92BC"/>
              </a:buClr>
            </a:pPr>
            <a:r>
              <a:rPr lang="en-US" sz="2600" b="1" dirty="0"/>
              <a:t>Eustress: </a:t>
            </a:r>
            <a:r>
              <a:rPr lang="en-US" sz="2600" dirty="0"/>
              <a:t>Stress resulting from changes that are perceived as advantageous. </a:t>
            </a:r>
          </a:p>
          <a:p>
            <a:pPr>
              <a:buClr>
                <a:srgbClr val="4D92BC"/>
              </a:buClr>
            </a:pPr>
            <a:r>
              <a:rPr lang="en-US" sz="2600" b="1" dirty="0"/>
              <a:t>Distress: </a:t>
            </a:r>
            <a:r>
              <a:rPr lang="en-US" sz="2600" dirty="0"/>
              <a:t>Stress resulting from changes that are perceived as threatening. </a:t>
            </a:r>
          </a:p>
        </p:txBody>
      </p:sp>
      <p:sp>
        <p:nvSpPr>
          <p:cNvPr id="921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Stress</a:t>
            </a:r>
          </a:p>
        </p:txBody>
      </p:sp>
    </p:spTree>
    <p:extLst>
      <p:ext uri="{BB962C8B-B14F-4D97-AF65-F5344CB8AC3E}">
        <p14:creationId xmlns:p14="http://schemas.microsoft.com/office/powerpoint/2010/main" val="7123287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 txBox="1">
            <a:spLocks/>
          </p:cNvSpPr>
          <p:nvPr/>
        </p:nvSpPr>
        <p:spPr bwMode="auto">
          <a:xfrm>
            <a:off x="793488" y="3136612"/>
            <a:ext cx="755702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lang="en-US" sz="3200" b="1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  <a:lvl6pPr marL="457200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rgbClr val="ED6B06"/>
                </a:solidFill>
                <a:latin typeface="Arial" pitchFamily="34" charset="0"/>
                <a:cs typeface="Arial" pitchFamily="34" charset="0"/>
              </a:defRPr>
            </a:lvl6pPr>
            <a:lvl7pPr marL="914400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rgbClr val="ED6B06"/>
                </a:solidFill>
                <a:latin typeface="Arial" pitchFamily="34" charset="0"/>
                <a:cs typeface="Arial" pitchFamily="34" charset="0"/>
              </a:defRPr>
            </a:lvl7pPr>
            <a:lvl8pPr marL="1371600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rgbClr val="ED6B06"/>
                </a:solidFill>
                <a:latin typeface="Arial" pitchFamily="34" charset="0"/>
                <a:cs typeface="Arial" pitchFamily="34" charset="0"/>
              </a:defRPr>
            </a:lvl8pPr>
            <a:lvl9pPr marL="1828800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rgbClr val="ED6B06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/>
            <a:r>
              <a:rPr lang="en-IN" dirty="0">
                <a:solidFill>
                  <a:srgbClr val="4D92BC"/>
                </a:solidFill>
                <a:latin typeface="+mn-lt"/>
                <a:ea typeface="+mn-ea"/>
                <a:cs typeface="+mn-cs"/>
              </a:rPr>
              <a:t>THE BODY’</a:t>
            </a:r>
            <a:r>
              <a:rPr lang="en-IN" altLang="ja-JP" dirty="0">
                <a:solidFill>
                  <a:srgbClr val="4D92BC"/>
                </a:solidFill>
                <a:latin typeface="+mn-lt"/>
                <a:ea typeface="+mn-ea"/>
                <a:cs typeface="+mn-cs"/>
              </a:rPr>
              <a:t>S STRESS RESPONSE</a:t>
            </a:r>
            <a:endParaRPr lang="en-IN" dirty="0">
              <a:solidFill>
                <a:srgbClr val="4D92BC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44701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5"/>
          <p:cNvSpPr>
            <a:spLocks noGrp="1" noChangeArrowheads="1"/>
          </p:cNvSpPr>
          <p:nvPr>
            <p:ph idx="1"/>
          </p:nvPr>
        </p:nvSpPr>
        <p:spPr>
          <a:xfrm>
            <a:off x="382377" y="1150040"/>
            <a:ext cx="8229600" cy="1299862"/>
          </a:xfrm>
        </p:spPr>
        <p:txBody>
          <a:bodyPr/>
          <a:lstStyle/>
          <a:p>
            <a:pPr>
              <a:buClr>
                <a:srgbClr val="4D92BC"/>
              </a:buClr>
            </a:pPr>
            <a:r>
              <a:rPr lang="en-US" sz="2600" dirty="0"/>
              <a:t>The physiological processes by which the body maintains its internal conditions within a narrow, healthful range.</a:t>
            </a:r>
          </a:p>
        </p:txBody>
      </p:sp>
      <p:sp>
        <p:nvSpPr>
          <p:cNvPr id="1126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Homeostasis</a:t>
            </a:r>
          </a:p>
        </p:txBody>
      </p:sp>
    </p:spTree>
    <p:extLst>
      <p:ext uri="{BB962C8B-B14F-4D97-AF65-F5344CB8AC3E}">
        <p14:creationId xmlns:p14="http://schemas.microsoft.com/office/powerpoint/2010/main" val="23756330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5"/>
          <p:cNvSpPr>
            <a:spLocks noGrp="1" noChangeArrowheads="1"/>
          </p:cNvSpPr>
          <p:nvPr>
            <p:ph idx="1"/>
          </p:nvPr>
        </p:nvSpPr>
        <p:spPr>
          <a:xfrm>
            <a:off x="382377" y="1150039"/>
            <a:ext cx="8295798" cy="3879161"/>
          </a:xfrm>
        </p:spPr>
        <p:txBody>
          <a:bodyPr/>
          <a:lstStyle/>
          <a:p>
            <a:pPr>
              <a:buClr>
                <a:srgbClr val="4D92BC"/>
              </a:buClr>
            </a:pPr>
            <a:r>
              <a:rPr lang="en-US" sz="2600" dirty="0"/>
              <a:t>A set of physical reactions that prepares you to deal with a perceived threat.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Can be unhelpful or even harmful.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Most modern-day stressors are not the extreme physical threats the fight-or-flight response is designed for.</a:t>
            </a:r>
          </a:p>
          <a:p>
            <a:pPr>
              <a:buClr>
                <a:srgbClr val="4D92BC"/>
              </a:buClr>
            </a:pPr>
            <a:r>
              <a:rPr lang="en-US" sz="2600" dirty="0"/>
              <a:t>When experienced too often, the fight-or-flight response can take a powerful toll on the body and health.</a:t>
            </a:r>
          </a:p>
        </p:txBody>
      </p:sp>
      <p:sp>
        <p:nvSpPr>
          <p:cNvPr id="1229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Alarm Stage: The Fight-or-Flight Response</a:t>
            </a:r>
          </a:p>
        </p:txBody>
      </p:sp>
    </p:spTree>
    <p:extLst>
      <p:ext uri="{BB962C8B-B14F-4D97-AF65-F5344CB8AC3E}">
        <p14:creationId xmlns:p14="http://schemas.microsoft.com/office/powerpoint/2010/main" val="4007500523"/>
      </p:ext>
    </p:extLst>
  </p:cSld>
  <p:clrMapOvr>
    <a:masterClrMapping/>
  </p:clrMapOvr>
</p:sld>
</file>

<file path=ppt/theme/theme1.xml><?xml version="1.0" encoding="utf-8"?>
<a:theme xmlns:a="http://schemas.openxmlformats.org/drawingml/2006/main" name="1_HA5Lect_template">
  <a:themeElements>
    <a:clrScheme name="HA5Lect_templat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HA5Lect_template">
      <a:majorFont>
        <a:latin typeface="Arial"/>
        <a:ea typeface=""/>
        <a:cs typeface="Arial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HA5Lect_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5Lect_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5Lect_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5Lect_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5Lect_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5Lect_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HA5Lect_template">
  <a:themeElements>
    <a:clrScheme name="HA5Lect_templat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HA5Lect_template">
      <a:majorFont>
        <a:latin typeface="Arial"/>
        <a:ea typeface=""/>
        <a:cs typeface="Arial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HA5Lect_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5Lect_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5Lect_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5Lect_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5Lect_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5Lect_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8805</TotalTime>
  <Words>1486</Words>
  <Application>Microsoft Macintosh PowerPoint</Application>
  <PresentationFormat>On-screen Show (4:3)</PresentationFormat>
  <Paragraphs>163</Paragraphs>
  <Slides>41</Slides>
  <Notes>41</Notes>
  <HiddenSlides>0</HiddenSlides>
  <MMClips>2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41</vt:i4>
      </vt:variant>
    </vt:vector>
  </HeadingPairs>
  <TitlesOfParts>
    <vt:vector size="44" baseType="lpstr">
      <vt:lpstr>Arial</vt:lpstr>
      <vt:lpstr>1_HA5Lect_template</vt:lpstr>
      <vt:lpstr>2_HA5Lect_template</vt:lpstr>
      <vt:lpstr>Chapter 3: Stress Management</vt:lpstr>
      <vt:lpstr>Did You Know?</vt:lpstr>
      <vt:lpstr>Learning Outcomes</vt:lpstr>
      <vt:lpstr>WHAT IS STRESS?</vt:lpstr>
      <vt:lpstr>What Is Stress?</vt:lpstr>
      <vt:lpstr>Types of Stress</vt:lpstr>
      <vt:lpstr>PowerPoint Presentation</vt:lpstr>
      <vt:lpstr>Homeostasis</vt:lpstr>
      <vt:lpstr>Alarm Stage: The Fight-or-Flight Response</vt:lpstr>
      <vt:lpstr>Nervous System Response</vt:lpstr>
      <vt:lpstr>Hormonal Response</vt:lpstr>
      <vt:lpstr>The Fight-or-Flight Response</vt:lpstr>
      <vt:lpstr>General Adaptation Syndrome (GAS)</vt:lpstr>
      <vt:lpstr>General Adaptation Syndrome: Stage 1 </vt:lpstr>
      <vt:lpstr>General Adaptation Syndrome: Stage 2</vt:lpstr>
      <vt:lpstr>General Adaptation Syndrome: Stage 3 </vt:lpstr>
      <vt:lpstr>The General Adaptation Syndrome</vt:lpstr>
      <vt:lpstr>HEALTH EFFECTS OF CHRONIC STRESS</vt:lpstr>
      <vt:lpstr>Effects on the Cardiovascular System</vt:lpstr>
      <vt:lpstr>Effects on Digestion, Glucose Regulation, and Body Weight</vt:lpstr>
      <vt:lpstr>Effects on Digestion, Glucose Regulation, and Body Weight</vt:lpstr>
      <vt:lpstr>PowerPoint Presentation</vt:lpstr>
      <vt:lpstr>Stress and Headaches</vt:lpstr>
      <vt:lpstr>Effects on Sleep</vt:lpstr>
      <vt:lpstr>Health Effects of Long-Term Stress</vt:lpstr>
      <vt:lpstr>Video: Stress Can Damage Women’s Health</vt:lpstr>
      <vt:lpstr>Video: Stress Can Damage Women’s Health</vt:lpstr>
      <vt:lpstr>Effects on Relationships and Sexual Functioning</vt:lpstr>
      <vt:lpstr>Effects on Mind and Mental Health</vt:lpstr>
      <vt:lpstr>The Role of Personality Traits</vt:lpstr>
      <vt:lpstr>Video: Generation Stress: Tips for Millennials to Reduce Stress</vt:lpstr>
      <vt:lpstr>Video: Generation Stress: Tips for Millennials to Reduce Stress</vt:lpstr>
      <vt:lpstr>PowerPoint Presentation</vt:lpstr>
      <vt:lpstr>Common Stressors for College Students</vt:lpstr>
      <vt:lpstr>Help on Campus</vt:lpstr>
      <vt:lpstr>Change Yourself, Change Your World</vt:lpstr>
      <vt:lpstr>PowerPoint Presentation</vt:lpstr>
      <vt:lpstr>STRATEGIES FOR REDUCING STRESSORS AND MANAGING YOUR STRESS</vt:lpstr>
      <vt:lpstr>Relieve Your Tension</vt:lpstr>
      <vt:lpstr>Change Your Thinking</vt:lpstr>
      <vt:lpstr>Create a Personalized Stress Management Plan</vt:lpstr>
    </vt:vector>
  </TitlesOfParts>
  <Company>뿿ˤʤ㏘뿿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 U</dc:creator>
  <cp:lastModifiedBy>Place, Jean Marie</cp:lastModifiedBy>
  <cp:revision>294</cp:revision>
  <dcterms:created xsi:type="dcterms:W3CDTF">2007-09-26T05:29:17Z</dcterms:created>
  <dcterms:modified xsi:type="dcterms:W3CDTF">2020-01-12T19:04:43Z</dcterms:modified>
</cp:coreProperties>
</file>