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666" r:id="rId2"/>
  </p:sldMasterIdLst>
  <p:notesMasterIdLst>
    <p:notesMasterId r:id="rId79"/>
  </p:notesMasterIdLst>
  <p:handoutMasterIdLst>
    <p:handoutMasterId r:id="rId80"/>
  </p:handoutMasterIdLst>
  <p:sldIdLst>
    <p:sldId id="256" r:id="rId3"/>
    <p:sldId id="259" r:id="rId4"/>
    <p:sldId id="258" r:id="rId5"/>
    <p:sldId id="341" r:id="rId6"/>
    <p:sldId id="260" r:id="rId7"/>
    <p:sldId id="261" r:id="rId8"/>
    <p:sldId id="262" r:id="rId9"/>
    <p:sldId id="263" r:id="rId10"/>
    <p:sldId id="340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347" r:id="rId41"/>
    <p:sldId id="348" r:id="rId42"/>
    <p:sldId id="296" r:id="rId43"/>
    <p:sldId id="297" r:id="rId44"/>
    <p:sldId id="298" r:id="rId45"/>
    <p:sldId id="299" r:id="rId46"/>
    <p:sldId id="300" r:id="rId47"/>
    <p:sldId id="301" r:id="rId48"/>
    <p:sldId id="306" r:id="rId49"/>
    <p:sldId id="307" r:id="rId50"/>
    <p:sldId id="302" r:id="rId51"/>
    <p:sldId id="304" r:id="rId52"/>
    <p:sldId id="308" r:id="rId53"/>
    <p:sldId id="309" r:id="rId54"/>
    <p:sldId id="310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5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BC"/>
    <a:srgbClr val="000000"/>
    <a:srgbClr val="E5B73D"/>
    <a:srgbClr val="CD0044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72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68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62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83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2.3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Seaward’s Pillars of Spiritual Well-being.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 strong sense of values, meaningful relationships, and a sense of purpose together support spiritual well-being.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Adapted from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Health of the Human Spirit: Spiritual Dimensions for Personal Health,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2nd ed., by B. L. Seaward, 2013, Burlington, MA: Jones &amp; Bartlett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2EE848-DFF7-FE4C-9DE5-B59A296C423D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85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72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09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8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22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62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ACHA-NCHA II: Undergraduate reference group executive summary, fall 2015,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by the American College Health Association, 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56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79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TD: bolded “</a:t>
            </a:r>
            <a:r>
              <a:rPr lang="en-US" altLang="ja-JP" dirty="0"/>
              <a:t>depressive disorder” to highlight key term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2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31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55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38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03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85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73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30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8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33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45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99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15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62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824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12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02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3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98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242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36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856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426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054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423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835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073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426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60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414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228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216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047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641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73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134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441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004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2.4 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National Suicide </a:t>
            </a:r>
            <a:r>
              <a:rPr lang="fr-FR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Prevention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Lifeline.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U.S. Department of Health and Human Services, Substance Abuse and Mental Health Services Administration.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644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5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012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987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557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592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962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163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047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236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4007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93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361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2.1 </a:t>
            </a:r>
            <a:r>
              <a:rPr lang="en-IN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Ryff’s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Facets of Psychological Health.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Each of these characteristics is a hallmark of psychological health.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80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2.2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Maslow’s Hierarchy of Needs Pyramid.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Basic, physiological needs appear at the base of the pyramid. As you move upward, you address needs that are less urgent to satisfy, developing greater psychological health, until you realize self-actualization.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16663-B372-3E48-9F73-B21AA219DBD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5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328208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58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4163075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1739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08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553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5447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561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572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4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357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9265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81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07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91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5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36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80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69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4849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8451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2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254891"/>
            <a:ext cx="3011818" cy="1569660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2: </a:t>
            </a:r>
            <a:r>
              <a:rPr lang="en-IN" dirty="0">
                <a:solidFill>
                  <a:srgbClr val="284587"/>
                </a:solidFill>
              </a:rPr>
              <a:t>Psychological</a:t>
            </a:r>
            <a:br>
              <a:rPr lang="en-IN" dirty="0">
                <a:solidFill>
                  <a:srgbClr val="284587"/>
                </a:solidFill>
              </a:rPr>
            </a:br>
            <a:r>
              <a:rPr lang="en-IN" dirty="0">
                <a:solidFill>
                  <a:srgbClr val="284587"/>
                </a:solidFill>
              </a:rPr>
              <a:t>Health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320425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capacity to perceive, express, and reason accurately with emotion and emotional information.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Four key abilities: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Perceive and express emotion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Incorporate emotion in thought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Understand and reason with emotion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Regulate emotion in oneself and others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Emotional Intelligence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psychological tendency to have a positive interpretation of life</a:t>
            </a:r>
            <a:r>
              <a:rPr lang="fr-FR" sz="2600" dirty="0"/>
              <a:t>'</a:t>
            </a:r>
            <a:r>
              <a:rPr lang="en-US" sz="2600" dirty="0"/>
              <a:t>s</a:t>
            </a:r>
            <a:r>
              <a:rPr lang="en-US" altLang="ja-JP" sz="2600" dirty="0"/>
              <a:t> events.</a:t>
            </a:r>
          </a:p>
          <a:p>
            <a:pPr>
              <a:buClr>
                <a:srgbClr val="4D92BC"/>
              </a:buClr>
            </a:pPr>
            <a:r>
              <a:rPr lang="en-US" altLang="ja-JP" sz="2600" dirty="0"/>
              <a:t>Resiliency: </a:t>
            </a:r>
            <a:r>
              <a:rPr lang="en-US" sz="2600" dirty="0"/>
              <a:t>The innate capacity to experience success and satisfaction following trauma or other stressors.</a:t>
            </a:r>
            <a:endParaRPr lang="en-US" altLang="ja-JP" sz="2600" dirty="0"/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of Optimism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011" y="2878427"/>
            <a:ext cx="6245475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FACTORS AFFECTING</a:t>
            </a:r>
            <a:b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PSYCHOLOGICAL HEALTH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74252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Rejection, abuse, abandonment, shaming, and other stresses experienced in childhood could manifest in adulthood as mental disorders.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 one study of college students, social support was identified as a significant factor in improving the psychological adjustment of students to college life.</a:t>
            </a:r>
          </a:p>
        </p:txBody>
      </p:sp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History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136639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sufficient quantity of relationships that provide emotional concern, help with appraisal, information, and even goods and services. 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Support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12277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sense of connection to a larger purpose, coupled with a system of core values that provide direction and meaning in life.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Religion is a system of beliefs and practices related to the existence of a transcendent power.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Approximately 76.5% of American adults say they are affiliated with a particular religion. </a:t>
            </a:r>
          </a:p>
        </p:txBody>
      </p:sp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Spiritual Health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Seaward</a:t>
            </a:r>
            <a:r>
              <a:rPr lang="fr-FR" dirty="0"/>
              <a:t>’</a:t>
            </a:r>
            <a:r>
              <a:rPr lang="en-US" dirty="0"/>
              <a:t>s Pillars of Spiritual Well-Being</a:t>
            </a:r>
          </a:p>
        </p:txBody>
      </p:sp>
      <p:pic>
        <p:nvPicPr>
          <p:cNvPr id="3074" name="Picture 2" descr="\\integrafs5\DeLS_Pondy\71_Pearson_US_IRDVD\03. For_Testing\Lynch_CH_3e\JPEGS\Pass_01\Chapter02\Figures\Jpegs_Labeled\CH_3e_Figure_02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"/>
          <a:stretch/>
        </p:blipFill>
        <p:spPr bwMode="auto">
          <a:xfrm>
            <a:off x="2879148" y="905802"/>
            <a:ext cx="3385705" cy="542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1119737" y="2890391"/>
            <a:ext cx="6870023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COMMON PSYCHOLOGICAL</a:t>
            </a:r>
            <a:b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CHALLENGES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498218" cy="281495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There may come times when you face challenges to your psychological well-being.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This vulnerability does not mean there is something “wrong” with you.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Challenges can include shyness, loneliness, anger, or a bad mood.</a:t>
            </a: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Psychological Challenges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0260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feeling of apprehension or intimidation in social situations, especially in reaction to unfamiliar people or new environments.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May be due to shy gene, life experiences, and/or other environmental factors.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Mild forms of shyness can usually be overcome with practice, more severe with cognitive-behavior therapy.</a:t>
            </a:r>
          </a:p>
        </p:txBody>
      </p:sp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Shyness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83230" y="1150466"/>
            <a:ext cx="8489165" cy="488819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than 58% of college students report having felt overwhelming anxiety at some time within the past year.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During the college years (late adolescence/young adulthood), the first symptoms of panic disorder, bipolar disorder, and obsessive-compulsive disorder may begin to appear.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More than 1 in 10 college students report being recently diagnosed with or treated for depression.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second leading cause of death among 15- to </a:t>
            </a:r>
            <a:br>
              <a:rPr lang="en-US" sz="2600" dirty="0"/>
            </a:br>
            <a:r>
              <a:rPr lang="en-US" sz="2600" dirty="0"/>
              <a:t>24-year-olds is suicide.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75651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feeling of isolation from others is a feeling of isolation from others, a sense that you don’t have—and don’t know how to make—meaningful connections.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Take advantage of social opportunities offered on campus or in your community.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Express yourself openly and honestly.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Look into college counseling center resources.</a:t>
            </a:r>
          </a:p>
        </p:txBody>
      </p:sp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Loneliness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597806" cy="499683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Anger is a normal and healthy human emotion.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Recognizing factors that make you angry can help you understand your values and assert yourself.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key is to express anger in a constructive way.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Try to relax—a few deep breaths can often do the trick.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Explain, as calmly as you can, what’s upsetting you.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Speak honestly but avoid criticism, blame, and threats.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If necessary, walk away from the person or situation and give yourself time to think.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Once you’re calmer, you may see solutions to the problem that you didn’t notice before.</a:t>
            </a:r>
          </a:p>
        </p:txBody>
      </p:sp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integrafs5\DeLS_Pondy\71_Pearson_US_IRDVD\08. Working_Folder\Copyright Removed Jpegs\Lynch_CH_3e\Chapter02\Figures\Jpegs_Labeled\CH_3e_UnFigure_Pg32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71" y="623429"/>
            <a:ext cx="4402646" cy="58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252" y="2887624"/>
            <a:ext cx="9144000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MENTAL DISORDERS </a:t>
            </a:r>
            <a:b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UNITED STATES: AN OVERVIEW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83230" y="1150467"/>
            <a:ext cx="8434843" cy="435403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Significant behavioral and psychological disorders that disrupt thoughts and feelings, impair ability to function, and increase risk of pain disability or even death.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NIMH estimates that more than 1 in 4 Americans over the age of 18 have experienced a DSM-diagnosable mental disorder at some point in the past year.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 2015, 1 in 4 U.S. college students reported being treated for or diagnosed with some type of mental disorder in the past year. </a:t>
            </a: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Disorders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143882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Any chronic, pervasive emotional state that significantly alters a person</a:t>
            </a:r>
            <a:r>
              <a:rPr lang="fr-FR" sz="2600" dirty="0"/>
              <a:t>'</a:t>
            </a:r>
            <a:r>
              <a:rPr lang="en-US" sz="2600" dirty="0"/>
              <a:t>s thoughts, behaviors, and normal functioning. </a:t>
            </a:r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Mood Disorders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</a:t>
            </a:r>
            <a:r>
              <a:rPr lang="en-US" sz="2600" b="1" dirty="0"/>
              <a:t>depressive disorder </a:t>
            </a:r>
            <a:r>
              <a:rPr lang="en-US" sz="2600" dirty="0"/>
              <a:t>is usually characterized by profound, persistent sadness or loss of interest that interferes with daily life and normal functioning.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Approximately 18 million adult Americans suffer from a depressive disorder every year.</a:t>
            </a:r>
          </a:p>
        </p:txBody>
      </p:sp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Depressive Disorders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86678"/>
            <a:ext cx="8606861" cy="5106987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600" dirty="0"/>
              <a:t>In addition to persistent sadness, symptoms include: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Feeling of being slowed down or lacking energy.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Feeling helplessness, hopelessness, meaninglessness, or “emptiness.”</a:t>
            </a:r>
            <a:endParaRPr lang="en-US" altLang="ja-JP" sz="2350" dirty="0"/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Feelings of worthlessness or guilt.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Loss of interest in school, work, or activities once enjoyed.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Social withdrawal.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Difficulty thinking or clearly making decisions.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Sleep disturbances.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Changes in eating habits, eating more or less than formerly.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Restlessness, irritability.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350" dirty="0"/>
              <a:t>In most severe cases, recurring thoughts of death/suicide.</a:t>
            </a:r>
          </a:p>
        </p:txBody>
      </p:sp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Depressive Disorders: Symptoms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27853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Major depressive disorder (unipolar depression):</a:t>
            </a:r>
            <a:r>
              <a:rPr lang="en-US" sz="2600" dirty="0"/>
              <a:t> A type of depressive disorder characterized by experiencing five or more symptoms of depression, including either depressed mood or loss of interest or pleasure, for at least two weeks straight.</a:t>
            </a:r>
          </a:p>
        </p:txBody>
      </p:sp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Depressive Disorders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344310" cy="150219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Dysthymic disorder (dysthymia):</a:t>
            </a:r>
            <a:r>
              <a:rPr lang="en-US" sz="2600" dirty="0"/>
              <a:t> A milder, chronic type of depressive disorder that lasts two years or more.</a:t>
            </a:r>
          </a:p>
        </p:txBody>
      </p:sp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Depressive Disorders (cont.)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6277"/>
            <a:ext cx="8229600" cy="4642715"/>
          </a:xfrm>
        </p:spPr>
        <p:txBody>
          <a:bodyPr/>
          <a:lstStyle/>
          <a:p>
            <a:r>
              <a:rPr lang="en-US" sz="2400" b="1" dirty="0">
                <a:solidFill>
                  <a:srgbClr val="4D92BC"/>
                </a:solidFill>
              </a:rPr>
              <a:t>LO 2.1 </a:t>
            </a:r>
            <a:r>
              <a:rPr lang="en-US" sz="2400" dirty="0"/>
              <a:t>Identify two components and six facets of psychological health. 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2.2 </a:t>
            </a:r>
            <a:r>
              <a:rPr lang="en-US" sz="2400" dirty="0"/>
              <a:t>Discuss a variety of factors that influence psychological health.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2.3 </a:t>
            </a:r>
            <a:r>
              <a:rPr lang="en-US" sz="2400" dirty="0"/>
              <a:t>Describe common psychological challenges and ways to address them.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2.4 </a:t>
            </a:r>
            <a:r>
              <a:rPr lang="en-US" sz="2400" dirty="0"/>
              <a:t>List reasons for the high prevalence of mental disorders in the United States.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2.5 </a:t>
            </a:r>
            <a:r>
              <a:rPr lang="en-US" sz="2400" dirty="0"/>
              <a:t>Discuss the characteristics, possible causes, and treatment of mood disorders. </a:t>
            </a:r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79272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Reasons for depressive disorders tend to be complex and interrelated.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Genetics or learned behaviors can contribute to depression passing through multiple generations of a family.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Physical or biochemical problems can affect moods.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External factors can contribute: traumatic events, grief, financial problems, stress, and substance abuse.</a:t>
            </a:r>
          </a:p>
        </p:txBody>
      </p:sp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Depressive Disorders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27853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women than men suffer from depressive disorders in a given year.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Causes and symptoms vary between the sexes.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Until adolescence, girls and boys experience depressive disorders at the same rate.</a:t>
            </a:r>
          </a:p>
        </p:txBody>
      </p:sp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Depressive Disorders in Men and Women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96474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Hormonal shifts appear to increase the risk of depressive disorders.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number of social and interpersonal factors increase women’s stress, which contributes to depression.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Women still tend to play a larger role than men in child care, while also pursuing professional careers.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Women also experience higher rates of poverty and sexual abuse than men do.</a:t>
            </a:r>
          </a:p>
        </p:txBody>
      </p:sp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and Depression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480112" cy="432688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Depression in men is underdiagnosed and </a:t>
            </a:r>
            <a:br>
              <a:rPr lang="en-US" sz="2600" dirty="0"/>
            </a:br>
            <a:r>
              <a:rPr lang="en-US" sz="2600" dirty="0"/>
              <a:t>undertreated.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disparity in rates of disorders in men and women may not be as great as reported.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Expression of depression as irritability, fatigue, or physical problems may prevent proper diagnosis.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Many also believe that </a:t>
            </a:r>
            <a:r>
              <a:rPr lang="en-US" altLang="ja-JP" sz="2400" dirty="0"/>
              <a:t>“real men” should not admit to feeling sad.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Depressed men are more likely than women to self-medicate or engage in risky behavior.</a:t>
            </a:r>
          </a:p>
        </p:txBody>
      </p:sp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 and Depression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18532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Psychotherapy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Antidepressants</a:t>
            </a:r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Depressive Disorders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5125" y="1857866"/>
            <a:ext cx="8229600" cy="239363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Psychotherapy: Talking with a trained counselor or psychologist can encourage depressed people to open up about thoughts, feelings, and experiences.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Talk therapy may be the best treatment for mild to moderate depressive disorders.</a:t>
            </a:r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Depressive Disorders: Psychotherapy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>
          <a:xfrm>
            <a:off x="365125" y="1518494"/>
            <a:ext cx="8229600" cy="447696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Antidepressants prompt a change in the levels of neurotransmitters—typically serotonin—in the brain.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SSRIs are the most commonly prescribed.</a:t>
            </a:r>
          </a:p>
          <a:p>
            <a:pPr marL="342900" lvl="2" indent="-342900">
              <a:buClr>
                <a:srgbClr val="4D92BC"/>
              </a:buClr>
            </a:pPr>
            <a:r>
              <a:rPr lang="en-US" sz="2600" dirty="0">
                <a:ea typeface="+mn-ea"/>
                <a:cs typeface="+mn-cs"/>
              </a:rPr>
              <a:t>SSRIs are not addictive, but stopping them abruptly can cause withdrawal.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People sometimes stop taking antidepressants when they start feeling better, leading to a relapse.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Medications do come with risks, including the possible risk of suicide, so asking questions is important.</a:t>
            </a:r>
          </a:p>
        </p:txBody>
      </p:sp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Depressive Disorders: Antidepressants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mental disorder characterized by occurrences of abnormally elevated mood (or mania), often alternating with depressive episodes, with periods of normal mood in between.</a:t>
            </a:r>
          </a:p>
        </p:txBody>
      </p:sp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Bipolar (Manic-Depressive) Disorder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89231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Approximately 5.7 million American adults are affected.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Both sexes are equally affected, and bipolar disorder occurs in all races and ethnic groups.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Bipolar disorder usually develops in the late teen or early adult years, with at least half of all cases starting before age 25.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Genes, along with external factors, are suspected to increase the likelihood of developing the illness.</a:t>
            </a:r>
          </a:p>
        </p:txBody>
      </p:sp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Bipolar Disorder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What Are the Causes of Depression? 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2" name="WNN_8-13-14_What_Are_the_Causes_for_Depres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89" y="1553708"/>
            <a:ext cx="6870023" cy="4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9519"/>
            <a:ext cx="8443898" cy="4354041"/>
          </a:xfrm>
        </p:spPr>
        <p:txBody>
          <a:bodyPr/>
          <a:lstStyle/>
          <a:p>
            <a:r>
              <a:rPr lang="en-US" sz="2400" b="1" dirty="0">
                <a:solidFill>
                  <a:srgbClr val="4D92BC"/>
                </a:solidFill>
              </a:rPr>
              <a:t>LO 2.6 </a:t>
            </a:r>
            <a:r>
              <a:rPr lang="en-US" sz="2400" dirty="0"/>
              <a:t>Discuss the characteristics, possible causes, and treatment of anxiety disorders. 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2.7 </a:t>
            </a:r>
            <a:r>
              <a:rPr lang="en-US" sz="2400" dirty="0"/>
              <a:t>Discuss the characteristics, possible causes, and treatment of other disorders. 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2.8 </a:t>
            </a:r>
            <a:r>
              <a:rPr lang="en-US" sz="2400" dirty="0"/>
              <a:t>Define non-suicidal self-injury and discuss suicide warning signs and prevention strategies.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2.9 </a:t>
            </a:r>
            <a:r>
              <a:rPr lang="en-US" sz="2400" dirty="0"/>
              <a:t>Describe different options for the treatment of mental disorders.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2.10 </a:t>
            </a:r>
            <a:r>
              <a:rPr lang="en-US" sz="2400" dirty="0"/>
              <a:t>Identify strategies for improving your psychological health and for helping a friend.</a:t>
            </a:r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(cont.)</a:t>
            </a:r>
          </a:p>
        </p:txBody>
      </p:sp>
    </p:spTree>
    <p:extLst>
      <p:ext uri="{BB962C8B-B14F-4D97-AF65-F5344CB8AC3E}">
        <p14:creationId xmlns:p14="http://schemas.microsoft.com/office/powerpoint/2010/main" val="4236259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What Are the Causes of Depression? 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9"/>
            <a:ext cx="8229600" cy="449344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Discuss the potential link between being a comedian and suicide.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the physical warning signs of suicide risk?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emotional symptoms that might indicated increased risk of suicide?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two simple questions you can ask to determine if a person is at increased risk for suicide?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Identify one positive outcome of Robin William’s suicide.</a:t>
            </a:r>
          </a:p>
        </p:txBody>
      </p:sp>
    </p:spTree>
    <p:extLst>
      <p:ext uri="{BB962C8B-B14F-4D97-AF65-F5344CB8AC3E}">
        <p14:creationId xmlns:p14="http://schemas.microsoft.com/office/powerpoint/2010/main" val="1741496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1432011" y="3139281"/>
            <a:ext cx="624547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ANXIETY DISORDERS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15898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category of mental disorders.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Characterized by persistent feelings of fear, dread, and worry.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More than 40 million American adults each year suffer from an anxiety disorder.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They are the most common mental disorder among college students.</a:t>
            </a:r>
          </a:p>
        </p:txBody>
      </p:sp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602" y="8626"/>
            <a:ext cx="9144000" cy="579438"/>
          </a:xfrm>
        </p:spPr>
        <p:txBody>
          <a:bodyPr/>
          <a:lstStyle/>
          <a:p>
            <a:r>
              <a:rPr lang="en-US" dirty="0"/>
              <a:t>Anxiety Disorders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33099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Chronic worry and pessimism about everyday events that last at least six months.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 person with GAD often overreacts with little provocation.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May be accompanied by physical symptoms (fatigue, headaches, muscle aches, nausea).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Strikes about twice as many women as men.</a:t>
            </a:r>
          </a:p>
        </p:txBody>
      </p:sp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Anxiety Disorder (GAD)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Panic attacks: </a:t>
            </a:r>
            <a:r>
              <a:rPr lang="en-US" sz="2600" dirty="0"/>
              <a:t>Episodes of sudden terror that strike without warning.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Physical symptoms include chest pain, shortness of breath, dizziness, weakness, and nausea.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Symptoms generally go away on their own in less than 10 minutes.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Many people have one panic attack and never have another.</a:t>
            </a:r>
          </a:p>
          <a:p>
            <a:pPr>
              <a:buClr>
                <a:srgbClr val="4D92BC"/>
              </a:buClr>
            </a:pPr>
            <a:r>
              <a:rPr lang="it-IT" sz="2600" b="1" dirty="0"/>
              <a:t>Panic disorder:</a:t>
            </a:r>
            <a:r>
              <a:rPr lang="it-IT" sz="2600" dirty="0"/>
              <a:t> Reoccurring </a:t>
            </a:r>
            <a:r>
              <a:rPr lang="en-US" sz="2600" dirty="0"/>
              <a:t>panic attacks and the fear of a panic attack occurring.</a:t>
            </a:r>
          </a:p>
          <a:p>
            <a:pPr lvl="1"/>
            <a:r>
              <a:rPr lang="en-US" sz="2400" dirty="0"/>
              <a:t>Affects 6 million adults in the United States.</a:t>
            </a:r>
          </a:p>
        </p:txBody>
      </p:sp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Panic Attacks and Panic Disorder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10054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 intense fear of being judged by others and of being humiliated by your own actions, which may be accompanied by physical symptoms.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Physical symptoms include sweating, blushing, increased heart rate, trembling, and stuttering.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Symptoms may arise only in certain situations, or they may happen in all social situations.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Women and men are equally likely to be among the 15 million U.S. adults who suffer from social anxiety disorder.</a:t>
            </a:r>
          </a:p>
        </p:txBody>
      </p:sp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Anxiety Disorder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 extreme, disabling, irrational fear of something that poses little or no actual danger.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most common type of anxiety disorder.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Onset often occurs in childhood or adolescence.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Nearly 9% of adults experience some kind of phobia.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APA classified phobias into five categories: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Animal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Natural environment (e.g., heights, water)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Situation (e.g., confined spaces, darkness)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Blood, injection, or injury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Other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Phobias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65198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Cognitive and behavioral therapies can help people recognize and redirect anxiety-producing thought patterns.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Exposure therapy </a:t>
            </a:r>
            <a:r>
              <a:rPr lang="en-US" sz="2400" dirty="0"/>
              <a:t>or </a:t>
            </a:r>
            <a:r>
              <a:rPr lang="en-US" sz="2400" b="1" dirty="0"/>
              <a:t>systematic desensitization </a:t>
            </a:r>
            <a:r>
              <a:rPr lang="en-US" sz="2400" dirty="0"/>
              <a:t>encourages people to face their fears head-on.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Use of </a:t>
            </a:r>
            <a:r>
              <a:rPr lang="en-US" sz="2400" b="1" dirty="0"/>
              <a:t>biofeedback</a:t>
            </a:r>
            <a:r>
              <a:rPr lang="en-US" sz="2400" dirty="0"/>
              <a:t> is increasing .</a:t>
            </a:r>
          </a:p>
        </p:txBody>
      </p:sp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Treating Anxiety Disorders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xfrm>
            <a:off x="1715896" y="3139281"/>
            <a:ext cx="567770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OTHER DISORDERS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Repeated and unwanted thoughts (</a:t>
            </a:r>
            <a:r>
              <a:rPr lang="en-US" sz="2600" i="1" dirty="0"/>
              <a:t>obsessions</a:t>
            </a:r>
            <a:r>
              <a:rPr lang="en-US" sz="2600" dirty="0"/>
              <a:t>) that lead to rituals (</a:t>
            </a:r>
            <a:r>
              <a:rPr lang="en-US" sz="2600" i="1" dirty="0"/>
              <a:t>compulsions</a:t>
            </a:r>
            <a:r>
              <a:rPr lang="en-US" sz="2600" dirty="0"/>
              <a:t>) in an attempt to control anxiety.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Obsessions tend to be overblown or unrealistic worries.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Rituals provide brief relief from anxiety but can end up controlling the individual’s life.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Checking or touching things, hoarding, or counting can disrupt normal living.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Approximately 2.2 million men and women in the United States suffer from OCD.</a:t>
            </a:r>
          </a:p>
        </p:txBody>
      </p:sp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Obsessive-Compulsive Disorder (OCD)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415637" y="3139281"/>
            <a:ext cx="8312727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WHAT IS PSYCHOLOGICAL HEALTH?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365692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Recurrent fear, anger, and depression occurring after a traumatic event.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Precipitators include war, child abuse, natural disasters, auto accidents, and being the victim of a violent crime.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Persons with PTSD often startle easily, feel numb emotionally, can become irritable or violent, relive trauma in flashbacks or dreams, or avoid certain places or experiences.</a:t>
            </a:r>
          </a:p>
        </p:txBody>
      </p:sp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Post-Traumatic Stress Disorder (PTSD)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13182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category of mental disorders characterized by problems with mental focus.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Additional problems may include forming social connections and durable friendships.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Attention-deficit/hyperactivity disorder (ADHD)</a:t>
            </a:r>
            <a:r>
              <a:rPr lang="en-US" sz="2400" dirty="0"/>
              <a:t> is characterized by inattention, hyperactive behavior, fidgeting, and a tendency toward impulsive behavior.</a:t>
            </a:r>
          </a:p>
        </p:txBody>
      </p:sp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Disorders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217561" cy="207256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5.8 % of college students have ADHD.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Boys are twice as likely as girls to be diagnosed.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Majority of diagnosis are in children from teacher complaints.</a:t>
            </a:r>
          </a:p>
          <a:p>
            <a:endParaRPr lang="en-US" dirty="0"/>
          </a:p>
        </p:txBody>
      </p:sp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Disorders (cont.)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64293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Behavioral and cognitive therapies.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Prescription medications: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ADHD is often treated with amphetamines (Ritalin) or amphetamine/dextroamphetamine (Adderall).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These stimulants have the opposite effect on people with ADHD.</a:t>
            </a:r>
          </a:p>
        </p:txBody>
      </p:sp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Disorders: Treatment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9313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severe mental disorder characterized by delusions, hallucinations, and other aspects of psychosis.</a:t>
            </a:r>
            <a:endParaRPr lang="it-IT" sz="2600" dirty="0"/>
          </a:p>
          <a:p>
            <a:pPr>
              <a:buClr>
                <a:srgbClr val="4D92BC"/>
              </a:buClr>
            </a:pPr>
            <a:r>
              <a:rPr lang="en-US" sz="2600" dirty="0"/>
              <a:t>About 1% of adults in the United States are affected.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Usually diagnosed in late teens to early 30s.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To manage symptoms, medications may be used.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Many people recover with medication management and go on to lead independent and satisfying lives. </a:t>
            </a:r>
          </a:p>
        </p:txBody>
      </p:sp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Schizophrenia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Primary symptoms include: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Delusions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Hallucinations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Thought disorders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Movement disorders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Reduction in professional and social functioning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Inappropriate emotions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Men are likely show symptoms in their late teens/early 20s, and women about a decade later.</a:t>
            </a:r>
          </a:p>
          <a:p>
            <a:pPr lvl="1"/>
            <a:r>
              <a:rPr lang="en-US" sz="2400" dirty="0"/>
              <a:t>Both sexes and all ethnic groups are equally affected.</a:t>
            </a:r>
          </a:p>
        </p:txBody>
      </p:sp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Schizophrenia </a:t>
            </a:r>
            <a:r>
              <a:rPr lang="en-US" dirty="0"/>
              <a:t>(cont.)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1432011" y="3139281"/>
            <a:ext cx="624547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SELF-INJURY AND SUICIDE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47173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Occurs in the form of intentional, self-inflicted cuts, burns, bruises, or other injuries, without suicidal intent.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Often performed in an effort to deal with negative or overwhelming feelings.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Moments of calm after self-injury are often followed by feelings of guilt and shame.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More than 6.5% of college students in the United States admit to performing self-injury in the past year.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The reliability of these statistics is questionable because most who injure themselves conceal it.</a:t>
            </a:r>
          </a:p>
        </p:txBody>
      </p:sp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Non-Suicidal Self-Injury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71536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Most self-injury begins or occurs in adolescence and the teen years.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Rates of self-injury are similar across the sexes and ethnic groups.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Therapy and medication can help people deal with difficult feelings in more appropriate, healthy ways.</a:t>
            </a:r>
          </a:p>
        </p:txBody>
      </p:sp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Non-Suicidal Self-Injury (cont.)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171948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than 41,000 people in the United States take their own lives every year.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At least another 11 unsuccessful attempts are made for each death that occurs.</a:t>
            </a:r>
          </a:p>
        </p:txBody>
      </p:sp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Suicide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04047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broad dimension of health and wellness that encompasses both mental and emotional health.</a:t>
            </a:r>
          </a:p>
        </p:txBody>
      </p:sp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Health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7"/>
            <a:ext cx="8561593" cy="191865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College students are more likely than the general population to attempt suicide.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Suicide is the second leading cause of death on college campuses.</a:t>
            </a:r>
          </a:p>
        </p:txBody>
      </p:sp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Suicide Among College Students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561592" cy="420918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Women attempt suicide more often than men do.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Men are four times as likely as women to actually die by suicide.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Native Americans and Alaska Natives are the ethnic groups with the highest overall rates.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Adult Caucasian males over age 85 have the highest suicide rate of any group in the United States.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LGBT individuals are especially vulnerable.</a:t>
            </a:r>
          </a:p>
        </p:txBody>
      </p:sp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Suicide Among Different Groups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6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34005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Statements that indirectly imply suicidal thoughts:</a:t>
            </a:r>
          </a:p>
          <a:p>
            <a:pPr lvl="1">
              <a:buClr>
                <a:srgbClr val="4D92BC"/>
              </a:buClr>
            </a:pPr>
            <a:r>
              <a:rPr lang="en-US" altLang="ja-JP" sz="2400" dirty="0"/>
              <a:t>“You won</a:t>
            </a:r>
            <a:r>
              <a:rPr lang="fr-FR" altLang="ja-JP" sz="2400" dirty="0"/>
              <a:t>'</a:t>
            </a:r>
            <a:r>
              <a:rPr lang="en-US" altLang="ja-JP" sz="2400" dirty="0"/>
              <a:t>t have to worry about me much longer.”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 inability to let go of grief.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Changes in behavior and personality that focus on hopeless, negative thoughts and feelings.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noticeable downturn in mood within the first few weeks of starting a new antidepressant medication.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and Warning Signs of Suicide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584207"/>
            <a:ext cx="8229600" cy="422065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Loss of interest in classes, work, and hobbies, or spending time with friends and loved ones.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Expressions of self-hatred, excessive risk taking, and apathy toward one</a:t>
            </a:r>
            <a:r>
              <a:rPr lang="fr-FR" sz="2600" dirty="0"/>
              <a:t>'</a:t>
            </a:r>
            <a:r>
              <a:rPr lang="en-US" sz="2600" dirty="0"/>
              <a:t>s own well-being.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Disregard for personal appearance.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Changes in sleep patterns or eating habits.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preoccupation with thoughts or themes of death.</a:t>
            </a:r>
          </a:p>
        </p:txBody>
      </p:sp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1077218"/>
          </a:xfrm>
        </p:spPr>
        <p:txBody>
          <a:bodyPr/>
          <a:lstStyle/>
          <a:p>
            <a:r>
              <a:rPr lang="en-US" dirty="0"/>
              <a:t>Causes and Warning Signs of Suicide (cont.)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Most suicide attempts are expressions of extreme distress.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Don</a:t>
            </a:r>
            <a:r>
              <a:rPr lang="fr-FR" sz="2600" dirty="0"/>
              <a:t>'</a:t>
            </a:r>
            <a:r>
              <a:rPr lang="en-US" altLang="ja-JP" sz="2600" dirty="0"/>
              <a:t>t assume talk of suicide is just a result of a bad day or attention-seeking.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If you suspect someone is suicidal, let him or her know you care and are available to help.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Offer to call a crisis hotline together, go to a counseling center, or go to the nearest emergency room.</a:t>
            </a:r>
          </a:p>
        </p:txBody>
      </p:sp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Suicide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Suicide Prevention Lifeline</a:t>
            </a:r>
          </a:p>
        </p:txBody>
      </p:sp>
      <p:pic>
        <p:nvPicPr>
          <p:cNvPr id="5122" name="Picture 2" descr="\\integrafs5\DeLS_Pondy\71_Pearson_US_IRDVD\03. For_Testing\Lynch_CH_3e\JPEGS\Pass_01\Chapter02\Figures\Jpegs_Labeled\CH_3e_Figure_02_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 bwMode="auto">
          <a:xfrm>
            <a:off x="2058779" y="857523"/>
            <a:ext cx="5026443" cy="552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>
          <a:xfrm>
            <a:off x="1119737" y="2890391"/>
            <a:ext cx="6870023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GETTING HELP FOR A</a:t>
            </a:r>
            <a:b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PSYCHOLOGICAL PROBLEM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90630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Approximately 60% of all students who stop attending college do so because of a mental health-related reason.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Most campuses offer counseling and mental health services for students.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Licensed professionals will offer different types of therapy.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These services are usually provided free or at low cost or are covered by your insurance plan.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Your campus health clinic or counseling center is a good place to start looking for help.</a:t>
            </a:r>
          </a:p>
        </p:txBody>
      </p:sp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on Campus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65692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Counselors: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Have a master</a:t>
            </a:r>
            <a:r>
              <a:rPr lang="fr-FR" sz="2400" dirty="0"/>
              <a:t>'</a:t>
            </a:r>
            <a:r>
              <a:rPr lang="en-US" sz="2400" dirty="0"/>
              <a:t>s</a:t>
            </a:r>
            <a:r>
              <a:rPr lang="en-US" altLang="ja-JP" sz="2400" dirty="0"/>
              <a:t> degree in counseling.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Focus on talk therapy (group or individual therapy sessions).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Psychologists: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Have a doctoral degree.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Focus on talk therapy (group or individual therapy sessions).</a:t>
            </a:r>
          </a:p>
        </p:txBody>
      </p:sp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Mental Health Professionals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5"/>
          <p:cNvSpPr>
            <a:spLocks noGrp="1" noChangeArrowheads="1"/>
          </p:cNvSpPr>
          <p:nvPr>
            <p:ph idx="1"/>
          </p:nvPr>
        </p:nvSpPr>
        <p:spPr>
          <a:xfrm>
            <a:off x="383979" y="1150840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Psychiatrists: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Have a medical degree.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Usually focus on medical aspects of psychological issues.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Can prescribe medication.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May have admitting privileges at local hospitals.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Often work with talk therapy professionals to provide a full range of care.</a:t>
            </a:r>
          </a:p>
        </p:txBody>
      </p:sp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Mental Health Professionals (cont.)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507271" cy="268820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Mental health:</a:t>
            </a:r>
            <a:r>
              <a:rPr lang="en-US" sz="2600" dirty="0"/>
              <a:t> The </a:t>
            </a:r>
            <a:r>
              <a:rPr lang="en-US" altLang="ja-JP" sz="2600" dirty="0"/>
              <a:t>“thinking” component of psychological health that </a:t>
            </a:r>
            <a:r>
              <a:rPr lang="en-US" sz="2600" dirty="0"/>
              <a:t>allows you to perceive reality accurately and respond rationally and effectively.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Emotional health:</a:t>
            </a:r>
            <a:r>
              <a:rPr lang="en-US" sz="2600" dirty="0"/>
              <a:t> The “feeling” component of psychological health that influences your interpretation of and response to events.</a:t>
            </a:r>
          </a:p>
        </p:txBody>
      </p:sp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Psychological Health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57544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Emphasizes the role of thinking (cognition) in how we feel and what we do.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therapist and the patient work together to identify negative thinking and replace it with positive thinking.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Most effective in treating depressive and anxiety disorders, but can be helpful for bipolar disorder and schizophrenia.</a:t>
            </a:r>
          </a:p>
        </p:txBody>
      </p:sp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Therapy: Cognitive-Behavioral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07750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Focuses on changing a patient’s behavior and thereby achieving psychological health.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Exposure therapy: Gradual exposure to an anxiety-provoking situation paired with relaxation techniques.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Aversion therapy: Negative reinforcement discouraging unwanted behavior.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Often used for anxiety and attention disorders.</a:t>
            </a:r>
          </a:p>
        </p:txBody>
      </p:sp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Therapy: Behavioral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63388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Founded on the unconscious sources of a person</a:t>
            </a:r>
            <a:r>
              <a:rPr lang="fr-FR" sz="2600" dirty="0"/>
              <a:t>'</a:t>
            </a:r>
            <a:r>
              <a:rPr lang="en-US" sz="2600" dirty="0"/>
              <a:t>s</a:t>
            </a:r>
            <a:r>
              <a:rPr lang="en-US" altLang="ja-JP" sz="2600" dirty="0"/>
              <a:t> behavior and psychological state.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Patients and therapists explore unresolved conflicts buried in the unconscious.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talk through the buried conflicts, understand them, and change how they affect the patient.</a:t>
            </a:r>
          </a:p>
        </p:txBody>
      </p:sp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Therapy: Psychodynamic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05939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Focuses on increasing psychological strengths and improving happiness.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Aims to highlight traits such as kindness, originality, humor, optimism, generosity, and gratitude.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Goal is to generate a more positive outlook.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Involves activities such as noting the number of good things that happen each day.</a:t>
            </a:r>
          </a:p>
        </p:txBody>
      </p:sp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Therapy: Positive Psychology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584207"/>
            <a:ext cx="8229600" cy="183536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 outgrowth of cognitive-behavioral therapy that increases patients’ ability to engage in values-based, positive behaviors while experiencing difficult thoughts, emotions, or sensations.</a:t>
            </a:r>
          </a:p>
        </p:txBody>
      </p:sp>
      <p:sp>
        <p:nvSpPr>
          <p:cNvPr id="798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Therapy: Acceptance and Commitment Therapy (ACT)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Basic tasks of daily life can feel overwhelming if you are under mental or emotional distress.</a:t>
            </a:r>
          </a:p>
          <a:p>
            <a:pPr marL="0" indent="0">
              <a:buClr>
                <a:srgbClr val="4D92BC"/>
              </a:buClr>
              <a:buNone/>
            </a:pPr>
            <a:r>
              <a:rPr lang="en-US" sz="2600" b="1" dirty="0"/>
              <a:t>Take Care of Yourself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If feeling mentally or emotionally on edge, take the following actions: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Eat well.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Get the right amount of sleep.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Get some exercise.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Set realistic goals.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Take steps to build your self-esteem.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Reach out.</a:t>
            </a:r>
          </a:p>
        </p:txBody>
      </p:sp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152935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Get informed.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Listen.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Offer your help.</a:t>
            </a:r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Others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Ryff</a:t>
            </a:r>
            <a:r>
              <a:rPr lang="fr-FR" dirty="0"/>
              <a:t>’</a:t>
            </a:r>
            <a:r>
              <a:rPr lang="en-US" dirty="0"/>
              <a:t>s Facets of Psychological Health </a:t>
            </a:r>
          </a:p>
        </p:txBody>
      </p:sp>
      <p:pic>
        <p:nvPicPr>
          <p:cNvPr id="1026" name="Picture 2" descr="\\integrafs5\DeLS_Pondy\71_Pearson_US_IRDVD\03. For_Testing\Lynch_CH_3e\JPEGS\Pass_01\Chapter02\Figures\Jpegs_Labeled\CH_3e_Figure_02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"/>
          <a:stretch/>
        </p:blipFill>
        <p:spPr bwMode="auto">
          <a:xfrm>
            <a:off x="1643063" y="814172"/>
            <a:ext cx="5857875" cy="55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Maslow’s Hierarchy of Needs</a:t>
            </a:r>
          </a:p>
        </p:txBody>
      </p:sp>
      <p:pic>
        <p:nvPicPr>
          <p:cNvPr id="2050" name="Picture 2" descr="\\integrafs5\DeLS_Pondy\71_Pearson_US_IRDVD\03. For_Testing\Lynch_CH_3e\JPEGS\Pass_01\Chapter02\Figures\Jpegs_Labeled\CH_3e_Figure_02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"/>
          <a:stretch/>
        </p:blipFill>
        <p:spPr bwMode="auto">
          <a:xfrm>
            <a:off x="2055616" y="1003147"/>
            <a:ext cx="5032768" cy="526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37956"/>
      </p:ext>
    </p:extLst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1998</TotalTime>
  <Words>3645</Words>
  <Application>Microsoft Macintosh PowerPoint</Application>
  <PresentationFormat>On-screen Show (4:3)</PresentationFormat>
  <Paragraphs>332</Paragraphs>
  <Slides>76</Slides>
  <Notes>68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1_HA5Lect_template</vt:lpstr>
      <vt:lpstr>2_HA5Lect_template</vt:lpstr>
      <vt:lpstr>Chapter 2: Psychological Health</vt:lpstr>
      <vt:lpstr>Did You Know?</vt:lpstr>
      <vt:lpstr>Learning Objectives</vt:lpstr>
      <vt:lpstr>Learning Objectives (cont.)</vt:lpstr>
      <vt:lpstr>WHAT IS PSYCHOLOGICAL HEALTH?</vt:lpstr>
      <vt:lpstr>Psychological Health</vt:lpstr>
      <vt:lpstr>Components of Psychological Health </vt:lpstr>
      <vt:lpstr>Ryff’s Facets of Psychological Health </vt:lpstr>
      <vt:lpstr>Maslow’s Hierarchy of Needs</vt:lpstr>
      <vt:lpstr>The Role of Emotional Intelligence</vt:lpstr>
      <vt:lpstr>The Value of Optimism</vt:lpstr>
      <vt:lpstr>FACTORS AFFECTING PSYCHOLOGICAL HEALTH</vt:lpstr>
      <vt:lpstr>Family History </vt:lpstr>
      <vt:lpstr>Social Support</vt:lpstr>
      <vt:lpstr>The Role of Spiritual Health</vt:lpstr>
      <vt:lpstr>Seaward’s Pillars of Spiritual Well-Being</vt:lpstr>
      <vt:lpstr>COMMON PSYCHOLOGICAL CHALLENGES</vt:lpstr>
      <vt:lpstr>Common Psychological Challenges</vt:lpstr>
      <vt:lpstr>Shyness</vt:lpstr>
      <vt:lpstr>Loneliness</vt:lpstr>
      <vt:lpstr>Anger</vt:lpstr>
      <vt:lpstr>PowerPoint Presentation</vt:lpstr>
      <vt:lpstr>MENTAL DISORDERS  UNITED STATES: AN OVERVIEW</vt:lpstr>
      <vt:lpstr>Mental Disorders</vt:lpstr>
      <vt:lpstr>Mood Disorders</vt:lpstr>
      <vt:lpstr>Depressive Disorders</vt:lpstr>
      <vt:lpstr>Depressive Disorders: Symptoms</vt:lpstr>
      <vt:lpstr>Types of Depressive Disorders</vt:lpstr>
      <vt:lpstr>Types of Depressive Disorders (cont.)</vt:lpstr>
      <vt:lpstr>Causes of Depressive Disorders</vt:lpstr>
      <vt:lpstr>Depressive Disorders in Men and Women</vt:lpstr>
      <vt:lpstr>Women and Depression</vt:lpstr>
      <vt:lpstr>Men and Depression</vt:lpstr>
      <vt:lpstr>Treatment of Depressive Disorders</vt:lpstr>
      <vt:lpstr>Treatment of Depressive Disorders: Psychotherapy</vt:lpstr>
      <vt:lpstr>Treatment of Depressive Disorders: Antidepressants</vt:lpstr>
      <vt:lpstr>Bipolar (Manic-Depressive) Disorder</vt:lpstr>
      <vt:lpstr>Bipolar Disorder</vt:lpstr>
      <vt:lpstr>Video: What Are the Causes of Depression? </vt:lpstr>
      <vt:lpstr>Video: What Are the Causes of Depression? </vt:lpstr>
      <vt:lpstr>ANXIETY DISORDERS</vt:lpstr>
      <vt:lpstr>Anxiety Disorders</vt:lpstr>
      <vt:lpstr>Generalized Anxiety Disorder (GAD)</vt:lpstr>
      <vt:lpstr>Panic Attacks and Panic Disorder</vt:lpstr>
      <vt:lpstr>Social Anxiety Disorder</vt:lpstr>
      <vt:lpstr>Phobias</vt:lpstr>
      <vt:lpstr>Treating Anxiety Disorders </vt:lpstr>
      <vt:lpstr>OTHER DISORDERS</vt:lpstr>
      <vt:lpstr>Obsessive-Compulsive Disorder (OCD)</vt:lpstr>
      <vt:lpstr>Post-Traumatic Stress Disorder (PTSD)</vt:lpstr>
      <vt:lpstr>Attention Disorders</vt:lpstr>
      <vt:lpstr>Attention Disorders (cont.)</vt:lpstr>
      <vt:lpstr>Attention Disorders: Treatment</vt:lpstr>
      <vt:lpstr>Schizophrenia</vt:lpstr>
      <vt:lpstr>Schizophrenia (cont.)</vt:lpstr>
      <vt:lpstr>SELF-INJURY AND SUICIDE </vt:lpstr>
      <vt:lpstr>Non-Suicidal Self-Injury</vt:lpstr>
      <vt:lpstr>Non-Suicidal Self-Injury (cont.)</vt:lpstr>
      <vt:lpstr>Suicide</vt:lpstr>
      <vt:lpstr>Suicide Among College Students</vt:lpstr>
      <vt:lpstr>Suicide Among Different Groups</vt:lpstr>
      <vt:lpstr>Causes and Warning Signs of Suicide </vt:lpstr>
      <vt:lpstr>Causes and Warning Signs of Suicide (cont.)</vt:lpstr>
      <vt:lpstr>Preventing Suicide</vt:lpstr>
      <vt:lpstr>National Suicide Prevention Lifeline</vt:lpstr>
      <vt:lpstr>GETTING HELP FOR A PSYCHOLOGICAL PROBLEM</vt:lpstr>
      <vt:lpstr>Options on Campus</vt:lpstr>
      <vt:lpstr>Types of Mental Health Professionals</vt:lpstr>
      <vt:lpstr>Types of Mental Health Professionals (cont.)</vt:lpstr>
      <vt:lpstr>Types of Therapy: Cognitive-Behavioral</vt:lpstr>
      <vt:lpstr>Types of Therapy: Behavioral</vt:lpstr>
      <vt:lpstr>Types of Therapy: Psychodynamic</vt:lpstr>
      <vt:lpstr>Types of Therapy: Positive Psychology</vt:lpstr>
      <vt:lpstr>Types of Therapy: Acceptance and Commitment Therapy (ACT)</vt:lpstr>
      <vt:lpstr>Change Yourself, Change Your World</vt:lpstr>
      <vt:lpstr>Helping Others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307</cp:revision>
  <dcterms:created xsi:type="dcterms:W3CDTF">2007-09-26T05:29:17Z</dcterms:created>
  <dcterms:modified xsi:type="dcterms:W3CDTF">2020-01-12T19:03:36Z</dcterms:modified>
</cp:coreProperties>
</file>