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66" r:id="rId2"/>
    <p:sldMasterId id="2147483677" r:id="rId3"/>
  </p:sldMasterIdLst>
  <p:notesMasterIdLst>
    <p:notesMasterId r:id="rId74"/>
  </p:notesMasterIdLst>
  <p:handoutMasterIdLst>
    <p:handoutMasterId r:id="rId75"/>
  </p:handoutMasterIdLst>
  <p:sldIdLst>
    <p:sldId id="256" r:id="rId4"/>
    <p:sldId id="259" r:id="rId5"/>
    <p:sldId id="260" r:id="rId6"/>
    <p:sldId id="261" r:id="rId7"/>
    <p:sldId id="262" r:id="rId8"/>
    <p:sldId id="263" r:id="rId9"/>
    <p:sldId id="264" r:id="rId10"/>
    <p:sldId id="265" r:id="rId11"/>
    <p:sldId id="266" r:id="rId12"/>
    <p:sldId id="267" r:id="rId13"/>
    <p:sldId id="324"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335" r:id="rId36"/>
    <p:sldId id="336" r:id="rId37"/>
    <p:sldId id="292" r:id="rId38"/>
    <p:sldId id="293" r:id="rId39"/>
    <p:sldId id="294" r:id="rId40"/>
    <p:sldId id="333" r:id="rId41"/>
    <p:sldId id="337" r:id="rId42"/>
    <p:sldId id="295" r:id="rId43"/>
    <p:sldId id="296" r:id="rId44"/>
    <p:sldId id="297" r:id="rId45"/>
    <p:sldId id="298" r:id="rId46"/>
    <p:sldId id="301" r:id="rId47"/>
    <p:sldId id="302" r:id="rId48"/>
    <p:sldId id="299" r:id="rId49"/>
    <p:sldId id="304" r:id="rId50"/>
    <p:sldId id="303" r:id="rId51"/>
    <p:sldId id="305" r:id="rId52"/>
    <p:sldId id="306" r:id="rId53"/>
    <p:sldId id="308" r:id="rId54"/>
    <p:sldId id="309" r:id="rId55"/>
    <p:sldId id="334" r:id="rId56"/>
    <p:sldId id="338" r:id="rId57"/>
    <p:sldId id="310" r:id="rId58"/>
    <p:sldId id="332" r:id="rId59"/>
    <p:sldId id="311" r:id="rId60"/>
    <p:sldId id="312" r:id="rId61"/>
    <p:sldId id="313" r:id="rId62"/>
    <p:sldId id="314" r:id="rId63"/>
    <p:sldId id="315" r:id="rId64"/>
    <p:sldId id="316" r:id="rId65"/>
    <p:sldId id="317" r:id="rId66"/>
    <p:sldId id="318" r:id="rId67"/>
    <p:sldId id="319" r:id="rId68"/>
    <p:sldId id="320" r:id="rId69"/>
    <p:sldId id="321" r:id="rId70"/>
    <p:sldId id="328" r:id="rId71"/>
    <p:sldId id="322" r:id="rId72"/>
    <p:sldId id="323" r:id="rId7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 initials="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92BC"/>
    <a:srgbClr val="000000"/>
    <a:srgbClr val="E5B73D"/>
    <a:srgbClr val="CD0044"/>
    <a:srgbClr val="6A733D"/>
    <a:srgbClr val="4E6273"/>
    <a:srgbClr val="E3E709"/>
    <a:srgbClr val="BE2A40"/>
    <a:srgbClr val="8E8C24"/>
    <a:srgbClr val="3736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autoAdjust="0"/>
    <p:restoredTop sz="90204" autoAdjust="0"/>
  </p:normalViewPr>
  <p:slideViewPr>
    <p:cSldViewPr snapToGrid="0">
      <p:cViewPr varScale="1">
        <p:scale>
          <a:sx n="115" d="100"/>
          <a:sy n="115" d="100"/>
        </p:scale>
        <p:origin x="2152" y="192"/>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1/12/20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1729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As developing countries adopt more Westernized diets, their </a:t>
            </a:r>
            <a:r>
              <a:rPr lang="en-IN" sz="1200" b="1" i="0" u="none" strike="noStrike" kern="1200" baseline="0" dirty="0">
                <a:solidFill>
                  <a:schemeClr val="tx1"/>
                </a:solidFill>
                <a:latin typeface="Arial" charset="0"/>
                <a:ea typeface="ＭＳ Ｐゴシック" charset="0"/>
                <a:cs typeface="+mn-cs"/>
              </a:rPr>
              <a:t>rates of overweight and obesity </a:t>
            </a:r>
            <a:r>
              <a:rPr lang="en-IN" sz="1200" b="0" i="0" u="none" strike="noStrike" kern="1200" baseline="0" dirty="0">
                <a:solidFill>
                  <a:schemeClr val="tx1"/>
                </a:solidFill>
                <a:latin typeface="Arial" charset="0"/>
                <a:ea typeface="ＭＳ Ｐゴシック" charset="0"/>
                <a:cs typeface="+mn-cs"/>
              </a:rPr>
              <a:t>are increasing.</a:t>
            </a:r>
            <a:endParaRPr lang="en-US" dirty="0"/>
          </a:p>
        </p:txBody>
      </p:sp>
    </p:spTree>
    <p:extLst>
      <p:ext uri="{BB962C8B-B14F-4D97-AF65-F5344CB8AC3E}">
        <p14:creationId xmlns:p14="http://schemas.microsoft.com/office/powerpoint/2010/main" val="374829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20761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1" u="none" strike="noStrike" kern="1200" baseline="0" dirty="0">
                <a:solidFill>
                  <a:schemeClr val="tx1"/>
                </a:solidFill>
                <a:latin typeface="Arial" charset="0"/>
                <a:ea typeface="ＭＳ Ｐゴシック" charset="0"/>
                <a:cs typeface="+mn-cs"/>
              </a:rPr>
              <a:t>References: </a:t>
            </a:r>
            <a:r>
              <a:rPr lang="en-IN" sz="1200" b="0" i="0" u="none" strike="noStrike" kern="1200" baseline="0" dirty="0">
                <a:solidFill>
                  <a:schemeClr val="tx1"/>
                </a:solidFill>
                <a:latin typeface="Arial" charset="0"/>
                <a:ea typeface="ＭＳ Ｐゴシック" charset="0"/>
                <a:cs typeface="+mn-cs"/>
              </a:rPr>
              <a:t>1. American College Health Association. (2015). </a:t>
            </a:r>
            <a:r>
              <a:rPr lang="en-IN" sz="1200" b="0" i="1" u="none" strike="noStrike" kern="1200" baseline="0" dirty="0">
                <a:solidFill>
                  <a:schemeClr val="tx1"/>
                </a:solidFill>
                <a:latin typeface="Arial" charset="0"/>
                <a:ea typeface="ＭＳ Ｐゴシック" charset="0"/>
                <a:cs typeface="+mn-cs"/>
              </a:rPr>
              <a:t>ACHA-NCHA II: Undergraduate reference group executive summary, fall 2015</a:t>
            </a:r>
            <a:r>
              <a:rPr lang="en-IN" sz="1200" b="0" i="0" u="none" strike="noStrike" kern="1200" baseline="0" dirty="0">
                <a:solidFill>
                  <a:schemeClr val="tx1"/>
                </a:solidFill>
                <a:latin typeface="Arial" charset="0"/>
                <a:ea typeface="ＭＳ Ｐゴシック" charset="0"/>
                <a:cs typeface="+mn-cs"/>
              </a:rPr>
              <a:t>. www.acha-ncha. org. 2. </a:t>
            </a:r>
            <a:r>
              <a:rPr lang="en-IN" sz="1200" b="0" i="0" u="none" strike="noStrike" kern="1200" baseline="0" dirty="0" err="1">
                <a:solidFill>
                  <a:schemeClr val="tx1"/>
                </a:solidFill>
                <a:latin typeface="Arial" charset="0"/>
                <a:ea typeface="ＭＳ Ｐゴシック" charset="0"/>
                <a:cs typeface="+mn-cs"/>
              </a:rPr>
              <a:t>Bondenlos</a:t>
            </a:r>
            <a:r>
              <a:rPr lang="en-IN" sz="1200" b="0" i="0" u="none" strike="noStrike" kern="1200" baseline="0" dirty="0">
                <a:solidFill>
                  <a:schemeClr val="tx1"/>
                </a:solidFill>
                <a:latin typeface="Arial" charset="0"/>
                <a:ea typeface="ＭＳ Ｐゴシック" charset="0"/>
                <a:cs typeface="+mn-cs"/>
              </a:rPr>
              <a:t>, J. S., </a:t>
            </a:r>
            <a:r>
              <a:rPr lang="en-IN" sz="1200" b="0" i="0" u="none" strike="noStrike" kern="1200" baseline="0" dirty="0" err="1">
                <a:solidFill>
                  <a:schemeClr val="tx1"/>
                </a:solidFill>
                <a:latin typeface="Arial" charset="0"/>
                <a:ea typeface="ＭＳ Ｐゴシック" charset="0"/>
                <a:cs typeface="+mn-cs"/>
              </a:rPr>
              <a:t>Gengarelly</a:t>
            </a:r>
            <a:r>
              <a:rPr lang="en-IN" sz="1200" b="0" i="0" u="none" strike="noStrike" kern="1200" baseline="0" dirty="0">
                <a:solidFill>
                  <a:schemeClr val="tx1"/>
                </a:solidFill>
                <a:latin typeface="Arial" charset="0"/>
                <a:ea typeface="ＭＳ Ｐゴシック" charset="0"/>
                <a:cs typeface="+mn-cs"/>
              </a:rPr>
              <a:t>, K., &amp; Smith, R. (2015). Gender differences in freshmen weight gain. </a:t>
            </a:r>
            <a:r>
              <a:rPr lang="en-IN" sz="1200" b="0" i="1" u="none" strike="noStrike" kern="1200" baseline="0" dirty="0">
                <a:solidFill>
                  <a:schemeClr val="tx1"/>
                </a:solidFill>
                <a:latin typeface="Arial" charset="0"/>
                <a:ea typeface="ＭＳ Ｐゴシック" charset="0"/>
                <a:cs typeface="+mn-cs"/>
              </a:rPr>
              <a:t>Eating </a:t>
            </a:r>
            <a:r>
              <a:rPr lang="en-IN" sz="1200" b="0" i="1" u="none" strike="noStrike" kern="1200" baseline="0" dirty="0" err="1">
                <a:solidFill>
                  <a:schemeClr val="tx1"/>
                </a:solidFill>
                <a:latin typeface="Arial" charset="0"/>
                <a:ea typeface="ＭＳ Ｐゴシック" charset="0"/>
                <a:cs typeface="+mn-cs"/>
              </a:rPr>
              <a:t>Behaviors</a:t>
            </a:r>
            <a:r>
              <a:rPr lang="en-IN" sz="1200" b="0" i="1" u="none" strike="noStrike" kern="1200" baseline="0" dirty="0">
                <a:solidFill>
                  <a:schemeClr val="tx1"/>
                </a:solidFill>
                <a:latin typeface="Arial" charset="0"/>
                <a:ea typeface="ＭＳ Ｐゴシック" charset="0"/>
                <a:cs typeface="+mn-cs"/>
              </a:rPr>
              <a:t>, 19</a:t>
            </a:r>
            <a:r>
              <a:rPr lang="en-IN" sz="1200" b="0" i="0" u="none" strike="noStrike" kern="1200" baseline="0" dirty="0">
                <a:solidFill>
                  <a:schemeClr val="tx1"/>
                </a:solidFill>
                <a:latin typeface="Arial" charset="0"/>
                <a:ea typeface="ＭＳ Ｐゴシック" charset="0"/>
                <a:cs typeface="+mn-cs"/>
              </a:rPr>
              <a:t>, 1–4.</a:t>
            </a:r>
            <a:endParaRPr lang="en-US" dirty="0"/>
          </a:p>
        </p:txBody>
      </p:sp>
    </p:spTree>
    <p:extLst>
      <p:ext uri="{BB962C8B-B14F-4D97-AF65-F5344CB8AC3E}">
        <p14:creationId xmlns:p14="http://schemas.microsoft.com/office/powerpoint/2010/main" val="2901348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21901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20508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7.3 </a:t>
            </a:r>
            <a:r>
              <a:rPr lang="en-IN" sz="1200" b="1" i="0" u="none" strike="noStrike" kern="1200" baseline="0" dirty="0">
                <a:solidFill>
                  <a:schemeClr val="tx1"/>
                </a:solidFill>
                <a:latin typeface="Arial" charset="0"/>
                <a:ea typeface="ＭＳ Ｐゴシック" charset="0"/>
                <a:cs typeface="+mn-cs"/>
              </a:rPr>
              <a:t>Major Health Risks Associated with Overweight and Obesity.</a:t>
            </a:r>
            <a:endParaRPr lang="en-US" dirty="0"/>
          </a:p>
        </p:txBody>
      </p:sp>
    </p:spTree>
    <p:extLst>
      <p:ext uri="{BB962C8B-B14F-4D97-AF65-F5344CB8AC3E}">
        <p14:creationId xmlns:p14="http://schemas.microsoft.com/office/powerpoint/2010/main" val="2094347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217062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69231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N" sz="1200" b="0" i="0" u="none" strike="noStrike" kern="1200" baseline="0" dirty="0">
                <a:solidFill>
                  <a:schemeClr val="tx1"/>
                </a:solidFill>
                <a:latin typeface="Arial" charset="0"/>
                <a:ea typeface="ＭＳ Ｐゴシック" charset="0"/>
                <a:cs typeface="+mn-cs"/>
              </a:rPr>
              <a:t>FIGURE 7.4 </a:t>
            </a:r>
            <a:r>
              <a:rPr lang="en-IN" sz="1200" b="1" i="0" u="none" strike="noStrike" kern="1200" baseline="0" dirty="0">
                <a:solidFill>
                  <a:schemeClr val="tx1"/>
                </a:solidFill>
                <a:latin typeface="Arial" charset="0"/>
                <a:ea typeface="ＭＳ Ｐゴシック" charset="0"/>
                <a:cs typeface="+mn-cs"/>
              </a:rPr>
              <a:t>Energy Balance. </a:t>
            </a:r>
            <a:br>
              <a:rPr lang="en-IN" sz="1200" b="1" i="0" u="none" strike="noStrike" kern="1200" baseline="0" dirty="0">
                <a:solidFill>
                  <a:schemeClr val="tx1"/>
                </a:solidFill>
                <a:latin typeface="Arial" charset="0"/>
                <a:ea typeface="ＭＳ Ｐゴシック" charset="0"/>
                <a:cs typeface="+mn-cs"/>
              </a:rPr>
            </a:br>
            <a:r>
              <a:rPr lang="en-IN" sz="1200" b="0" i="0" u="none" strike="noStrike" kern="1200" baseline="0" dirty="0">
                <a:solidFill>
                  <a:schemeClr val="tx1"/>
                </a:solidFill>
                <a:latin typeface="Arial" charset="0"/>
                <a:ea typeface="ＭＳ Ｐゴシック" charset="0"/>
                <a:cs typeface="+mn-cs"/>
              </a:rPr>
              <a:t>Energy balance is attained when the calories you consume equal the calories you expend.</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Thompson, J., &amp; </a:t>
            </a:r>
            <a:r>
              <a:rPr lang="en-IN" sz="1200" b="0" i="0" u="none" strike="noStrike" kern="1200" baseline="0" dirty="0" err="1">
                <a:solidFill>
                  <a:schemeClr val="tx1"/>
                </a:solidFill>
                <a:latin typeface="Arial" charset="0"/>
                <a:ea typeface="ＭＳ Ｐゴシック" charset="0"/>
                <a:cs typeface="+mn-cs"/>
              </a:rPr>
              <a:t>Manore</a:t>
            </a:r>
            <a:r>
              <a:rPr lang="en-IN" sz="1200" b="0" i="0" u="none" strike="noStrike" kern="1200" baseline="0" dirty="0">
                <a:solidFill>
                  <a:schemeClr val="tx1"/>
                </a:solidFill>
                <a:latin typeface="Arial" charset="0"/>
                <a:ea typeface="ＭＳ Ｐゴシック" charset="0"/>
                <a:cs typeface="+mn-cs"/>
              </a:rPr>
              <a:t>, M. (2014). </a:t>
            </a:r>
            <a:r>
              <a:rPr lang="en-IN" sz="1200" b="0" i="1" u="none" strike="noStrike" kern="1200" baseline="0" dirty="0">
                <a:solidFill>
                  <a:schemeClr val="tx1"/>
                </a:solidFill>
                <a:latin typeface="Arial" charset="0"/>
                <a:ea typeface="ＭＳ Ｐゴシック" charset="0"/>
                <a:cs typeface="+mn-cs"/>
              </a:rPr>
              <a:t>Nutrition: An applied approach</a:t>
            </a:r>
            <a:r>
              <a:rPr lang="en-IN" sz="1200" b="0" i="0" u="none" strike="noStrike" kern="1200" baseline="0" dirty="0">
                <a:solidFill>
                  <a:schemeClr val="tx1"/>
                </a:solidFill>
                <a:latin typeface="Arial" charset="0"/>
                <a:ea typeface="ＭＳ Ｐゴシック" charset="0"/>
                <a:cs typeface="+mn-cs"/>
              </a:rPr>
              <a:t>, 4th ed. Reprinted and electronically reproduced by permission of Pearson Education, Inc., Upper Saddle River, New Jersey.</a:t>
            </a:r>
            <a:endParaRPr lang="en-US" dirty="0"/>
          </a:p>
        </p:txBody>
      </p:sp>
    </p:spTree>
    <p:extLst>
      <p:ext uri="{BB962C8B-B14F-4D97-AF65-F5344CB8AC3E}">
        <p14:creationId xmlns:p14="http://schemas.microsoft.com/office/powerpoint/2010/main" val="2019711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8804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535285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552240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0706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57795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1891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23026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204440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933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691710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55154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7.5 </a:t>
            </a:r>
            <a:r>
              <a:rPr lang="en-IN" sz="1200" b="1" i="0" u="none" strike="noStrike" kern="1200" baseline="0" dirty="0">
                <a:solidFill>
                  <a:schemeClr val="tx1"/>
                </a:solidFill>
                <a:latin typeface="Arial" charset="0"/>
                <a:ea typeface="ＭＳ Ｐゴシック" charset="0"/>
                <a:cs typeface="+mn-cs"/>
              </a:rPr>
              <a:t>How to Cut Calories While Maintaining a Balanced Diet. </a:t>
            </a:r>
            <a:br>
              <a:rPr lang="en-IN" sz="1200" b="1" i="0" u="none" strike="noStrike" kern="1200" baseline="0" dirty="0">
                <a:solidFill>
                  <a:schemeClr val="tx1"/>
                </a:solidFill>
                <a:latin typeface="Arial" charset="0"/>
                <a:ea typeface="ＭＳ Ｐゴシック" charset="0"/>
                <a:cs typeface="+mn-cs"/>
              </a:rPr>
            </a:br>
            <a:r>
              <a:rPr lang="en-IN" sz="1200" b="0" i="0" u="none" strike="noStrike" kern="1200" baseline="0" dirty="0">
                <a:solidFill>
                  <a:schemeClr val="tx1"/>
                </a:solidFill>
                <a:latin typeface="Arial" charset="0"/>
                <a:ea typeface="ＭＳ Ｐゴシック" charset="0"/>
                <a:cs typeface="+mn-cs"/>
              </a:rPr>
              <a:t>The meals on the right show healthful alternatives to the higher-calorie meals on the left.</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Thompson, J., &amp; </a:t>
            </a:r>
            <a:r>
              <a:rPr lang="en-IN" sz="1200" b="0" i="0" u="none" strike="noStrike" kern="1200" baseline="0" dirty="0" err="1">
                <a:solidFill>
                  <a:schemeClr val="tx1"/>
                </a:solidFill>
                <a:latin typeface="Arial" charset="0"/>
                <a:ea typeface="ＭＳ Ｐゴシック" charset="0"/>
                <a:cs typeface="+mn-cs"/>
              </a:rPr>
              <a:t>Manore</a:t>
            </a:r>
            <a:r>
              <a:rPr lang="en-IN" sz="1200" b="0" i="0" u="none" strike="noStrike" kern="1200" baseline="0" dirty="0">
                <a:solidFill>
                  <a:schemeClr val="tx1"/>
                </a:solidFill>
                <a:latin typeface="Arial" charset="0"/>
                <a:ea typeface="ＭＳ Ｐゴシック" charset="0"/>
                <a:cs typeface="+mn-cs"/>
              </a:rPr>
              <a:t>, M. (2014). </a:t>
            </a:r>
            <a:r>
              <a:rPr lang="en-IN" sz="1200" b="0" i="1" u="none" strike="noStrike" kern="1200" baseline="0" dirty="0">
                <a:solidFill>
                  <a:schemeClr val="tx1"/>
                </a:solidFill>
                <a:latin typeface="Arial" charset="0"/>
                <a:ea typeface="ＭＳ Ｐゴシック" charset="0"/>
                <a:cs typeface="+mn-cs"/>
              </a:rPr>
              <a:t>Nutrition: An applied approach</a:t>
            </a:r>
            <a:r>
              <a:rPr lang="en-IN" sz="1200" b="0" i="0" u="none" strike="noStrike" kern="1200" baseline="0" dirty="0">
                <a:solidFill>
                  <a:schemeClr val="tx1"/>
                </a:solidFill>
                <a:latin typeface="Arial" charset="0"/>
                <a:ea typeface="ＭＳ Ｐゴシック" charset="0"/>
                <a:cs typeface="+mn-cs"/>
              </a:rPr>
              <a:t>, 4th ed. Reprinted and electronically reproduced by permission of Pearson Education, Inc., Upper Saddle River, New Jersey.</a:t>
            </a:r>
            <a:endParaRPr lang="en-US" dirty="0"/>
          </a:p>
        </p:txBody>
      </p:sp>
    </p:spTree>
    <p:extLst>
      <p:ext uri="{BB962C8B-B14F-4D97-AF65-F5344CB8AC3E}">
        <p14:creationId xmlns:p14="http://schemas.microsoft.com/office/powerpoint/2010/main" val="636960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137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Based on “Best Diets Overall,” by </a:t>
            </a:r>
            <a:r>
              <a:rPr lang="en-IN" sz="1200" b="0" i="1" u="none" strike="noStrike" kern="1200" baseline="0" dirty="0">
                <a:solidFill>
                  <a:schemeClr val="tx1"/>
                </a:solidFill>
                <a:latin typeface="Arial" charset="0"/>
                <a:ea typeface="ＭＳ Ｐゴシック" charset="0"/>
                <a:cs typeface="+mn-cs"/>
              </a:rPr>
              <a:t>U.S. News and World Report</a:t>
            </a:r>
            <a:r>
              <a:rPr lang="en-IN" sz="1200" b="0" i="0" u="none" strike="noStrike" kern="1200" baseline="0" dirty="0">
                <a:solidFill>
                  <a:schemeClr val="tx1"/>
                </a:solidFill>
                <a:latin typeface="Arial" charset="0"/>
                <a:ea typeface="ＭＳ Ｐゴシック" charset="0"/>
                <a:cs typeface="+mn-cs"/>
              </a:rPr>
              <a:t>, January 2013; “Nutrition Fact Sheets: Fad Diets,” by the </a:t>
            </a:r>
            <a:r>
              <a:rPr lang="en-IN" sz="1200" b="0" i="0" u="none" strike="noStrike" kern="1200" baseline="0" dirty="0" err="1">
                <a:solidFill>
                  <a:schemeClr val="tx1"/>
                </a:solidFill>
                <a:latin typeface="Arial" charset="0"/>
                <a:ea typeface="ＭＳ Ｐゴシック" charset="0"/>
                <a:cs typeface="+mn-cs"/>
              </a:rPr>
              <a:t>Northwestern</a:t>
            </a:r>
            <a:r>
              <a:rPr lang="en-IN" sz="1200" b="0" i="0" u="none" strike="noStrike" kern="1200" baseline="0" dirty="0">
                <a:solidFill>
                  <a:schemeClr val="tx1"/>
                </a:solidFill>
                <a:latin typeface="Arial" charset="0"/>
                <a:ea typeface="ＭＳ Ｐゴシック" charset="0"/>
                <a:cs typeface="+mn-cs"/>
              </a:rPr>
              <a:t> University Feinberg School of Medicine website, January 2007; and “Top Diets Reviewed,” by Consumer Reports website, June 2007.</a:t>
            </a:r>
            <a:endParaRPr lang="en-US" dirty="0"/>
          </a:p>
        </p:txBody>
      </p:sp>
    </p:spTree>
    <p:extLst>
      <p:ext uri="{BB962C8B-B14F-4D97-AF65-F5344CB8AC3E}">
        <p14:creationId xmlns:p14="http://schemas.microsoft.com/office/powerpoint/2010/main" val="1830209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133582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5818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626158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897247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626590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73222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7693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98698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74804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9331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66881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963838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47458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50119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79417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7.6 </a:t>
            </a:r>
            <a:r>
              <a:rPr lang="en-IN" sz="1200" b="1" i="0" u="none" strike="noStrike" kern="1200" baseline="0" dirty="0">
                <a:solidFill>
                  <a:schemeClr val="tx1"/>
                </a:solidFill>
                <a:latin typeface="Arial" charset="0"/>
                <a:ea typeface="ＭＳ Ｐゴシック" charset="0"/>
                <a:cs typeface="+mn-cs"/>
              </a:rPr>
              <a:t>Major Physical and Health Effects Associated with Anorexia.</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Adapted from National Institute of Mental Health. (2014). </a:t>
            </a:r>
            <a:r>
              <a:rPr lang="en-IN" sz="1200" b="0" i="1" u="none" strike="noStrike" kern="1200" baseline="0" dirty="0">
                <a:solidFill>
                  <a:schemeClr val="tx1"/>
                </a:solidFill>
                <a:latin typeface="Arial" charset="0"/>
                <a:ea typeface="ＭＳ Ｐゴシック" charset="0"/>
                <a:cs typeface="+mn-cs"/>
              </a:rPr>
              <a:t>Eating disorders: About more than food</a:t>
            </a:r>
            <a:r>
              <a:rPr lang="en-IN" sz="1200" b="0" i="0" u="none" strike="noStrike" kern="1200" baseline="0" dirty="0">
                <a:solidFill>
                  <a:schemeClr val="tx1"/>
                </a:solidFill>
                <a:latin typeface="Arial" charset="0"/>
                <a:ea typeface="ＭＳ Ｐゴシック" charset="0"/>
                <a:cs typeface="+mn-cs"/>
              </a:rPr>
              <a:t>.</a:t>
            </a:r>
            <a:endParaRPr lang="en-US" dirty="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D84D76A-0C40-A141-8A9F-34A97FD21802}" type="slidenum">
              <a:rPr lang="en-US"/>
              <a:pPr/>
              <a:t>61</a:t>
            </a:fld>
            <a:endParaRPr lang="en-US" dirty="0"/>
          </a:p>
        </p:txBody>
      </p:sp>
    </p:spTree>
    <p:extLst>
      <p:ext uri="{BB962C8B-B14F-4D97-AF65-F5344CB8AC3E}">
        <p14:creationId xmlns:p14="http://schemas.microsoft.com/office/powerpoint/2010/main" val="111533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48988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871826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60919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772092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3661322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3247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41943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75038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782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7.1 </a:t>
            </a:r>
            <a:r>
              <a:rPr lang="en-IN" sz="1200" b="1" i="0" u="none" strike="noStrike" kern="1200" baseline="0" dirty="0">
                <a:solidFill>
                  <a:schemeClr val="tx1"/>
                </a:solidFill>
                <a:latin typeface="Arial" charset="0"/>
                <a:ea typeface="ＭＳ Ｐゴシック" charset="0"/>
                <a:cs typeface="+mn-cs"/>
              </a:rPr>
              <a:t>Body Mass Index (BMI). </a:t>
            </a:r>
            <a:br>
              <a:rPr lang="en-IN" sz="1200" b="1" i="0" u="none" strike="noStrike" kern="1200" baseline="0" dirty="0">
                <a:solidFill>
                  <a:schemeClr val="tx1"/>
                </a:solidFill>
                <a:latin typeface="Arial" charset="0"/>
                <a:ea typeface="ＭＳ Ｐゴシック" charset="0"/>
                <a:cs typeface="+mn-cs"/>
              </a:rPr>
            </a:br>
            <a:r>
              <a:rPr lang="en-IN" sz="1200" b="0" i="0" u="none" strike="noStrike" kern="1200" baseline="0" dirty="0">
                <a:solidFill>
                  <a:schemeClr val="tx1"/>
                </a:solidFill>
                <a:latin typeface="Arial" charset="0"/>
                <a:ea typeface="ＭＳ Ｐゴシック" charset="0"/>
                <a:cs typeface="+mn-cs"/>
              </a:rPr>
              <a:t>BMI is often used to predict risk factors for health problems later in life. To determine your BMI, find your height and then scan across to find your weight. Then scan up to find your BMI.</a:t>
            </a:r>
            <a:endParaRPr lang="en-US" dirty="0"/>
          </a:p>
        </p:txBody>
      </p:sp>
    </p:spTree>
    <p:extLst>
      <p:ext uri="{BB962C8B-B14F-4D97-AF65-F5344CB8AC3E}">
        <p14:creationId xmlns:p14="http://schemas.microsoft.com/office/powerpoint/2010/main" val="151306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1892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7.2 </a:t>
            </a:r>
            <a:r>
              <a:rPr lang="en-IN" sz="1200" b="1" i="0" u="none" strike="noStrike" kern="1200" baseline="0" dirty="0">
                <a:solidFill>
                  <a:schemeClr val="tx1"/>
                </a:solidFill>
                <a:latin typeface="Arial" charset="0"/>
                <a:ea typeface="ＭＳ Ｐゴシック" charset="0"/>
                <a:cs typeface="+mn-cs"/>
              </a:rPr>
              <a:t>Obesity in the United States, 2014.</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A53C908-ECB3-C94F-BBF9-CEE705869448}" type="slidenum">
              <a:rPr lang="en-US"/>
              <a:pPr/>
              <a:t>13</a:t>
            </a:fld>
            <a:endParaRPr lang="en-US" dirty="0"/>
          </a:p>
        </p:txBody>
      </p:sp>
    </p:spTree>
    <p:extLst>
      <p:ext uri="{BB962C8B-B14F-4D97-AF65-F5344CB8AC3E}">
        <p14:creationId xmlns:p14="http://schemas.microsoft.com/office/powerpoint/2010/main" val="3418902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Outline</a:t>
            </a:r>
          </a:p>
        </p:txBody>
      </p:sp>
    </p:spTree>
    <p:extLst>
      <p:ext uri="{BB962C8B-B14F-4D97-AF65-F5344CB8AC3E}">
        <p14:creationId xmlns:p14="http://schemas.microsoft.com/office/powerpoint/2010/main" val="3507976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4527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3 Outline</a:t>
            </a:r>
          </a:p>
        </p:txBody>
      </p:sp>
    </p:spTree>
    <p:extLst>
      <p:ext uri="{BB962C8B-B14F-4D97-AF65-F5344CB8AC3E}">
        <p14:creationId xmlns:p14="http://schemas.microsoft.com/office/powerpoint/2010/main" val="1563489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180482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663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005499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423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3297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690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981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807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92867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0024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3 Outline</a:t>
            </a:r>
          </a:p>
        </p:txBody>
      </p:sp>
    </p:spTree>
    <p:extLst>
      <p:ext uri="{BB962C8B-B14F-4D97-AF65-F5344CB8AC3E}">
        <p14:creationId xmlns:p14="http://schemas.microsoft.com/office/powerpoint/2010/main" val="2790793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917110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501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30820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4328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1664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182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921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118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070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478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62076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8193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6767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870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583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7084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dirty="0"/>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Tree>
    <p:extLst>
      <p:ext uri="{BB962C8B-B14F-4D97-AF65-F5344CB8AC3E}">
        <p14:creationId xmlns:p14="http://schemas.microsoft.com/office/powerpoint/2010/main" val="83589977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
        <p:nvSpPr>
          <p:cNvPr id="8" name="Rectangle 7"/>
          <p:cNvSpPr>
            <a:spLocks noChangeArrowheads="1"/>
          </p:cNvSpPr>
          <p:nvPr userDrawn="1"/>
        </p:nvSpPr>
        <p:spPr bwMode="auto">
          <a:xfrm>
            <a:off x="-7698" y="500356"/>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Tree>
    <p:extLst>
      <p:ext uri="{BB962C8B-B14F-4D97-AF65-F5344CB8AC3E}">
        <p14:creationId xmlns:p14="http://schemas.microsoft.com/office/powerpoint/2010/main" val="5358546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028" name="Rectangle 4"/>
          <p:cNvSpPr>
            <a:spLocks noGrp="1" noChangeArrowheads="1"/>
          </p:cNvSpPr>
          <p:nvPr>
            <p:ph type="body" idx="1"/>
          </p:nvPr>
        </p:nvSpPr>
        <p:spPr bwMode="auto">
          <a:xfrm>
            <a:off x="365125" y="1770057"/>
            <a:ext cx="8229600" cy="464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
        <p:nvSpPr>
          <p:cNvPr id="8" name="Rectangle 7"/>
          <p:cNvSpPr>
            <a:spLocks noChangeArrowheads="1"/>
          </p:cNvSpPr>
          <p:nvPr userDrawn="1"/>
        </p:nvSpPr>
        <p:spPr bwMode="auto">
          <a:xfrm>
            <a:off x="-7698" y="589368"/>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9" name="Rectangle 8"/>
          <p:cNvSpPr>
            <a:spLocks noChangeArrowheads="1"/>
          </p:cNvSpPr>
          <p:nvPr userDrawn="1"/>
        </p:nvSpPr>
        <p:spPr bwMode="auto">
          <a:xfrm>
            <a:off x="-10196" y="942719"/>
            <a:ext cx="9162288" cy="676355"/>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Tree>
    <p:extLst>
      <p:ext uri="{BB962C8B-B14F-4D97-AF65-F5344CB8AC3E}">
        <p14:creationId xmlns:p14="http://schemas.microsoft.com/office/powerpoint/2010/main" val="11042909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9.png"/><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22.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43.xml"/><Relationship Id="rId1" Type="http://schemas.openxmlformats.org/officeDocument/2006/relationships/slideLayout" Target="../slideLayouts/slideLayout22.xml"/><Relationship Id="rId5" Type="http://schemas.openxmlformats.org/officeDocument/2006/relationships/image" Target="../media/image9.png"/><Relationship Id="rId4" Type="http://schemas.openxmlformats.org/officeDocument/2006/relationships/image" Target="../media/image8.jpeg"/></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3"/>
          <p:cNvSpPr>
            <a:spLocks noGrp="1" noChangeArrowheads="1"/>
          </p:cNvSpPr>
          <p:nvPr>
            <p:ph type="ctrTitle"/>
          </p:nvPr>
        </p:nvSpPr>
        <p:spPr>
          <a:xfrm>
            <a:off x="365125" y="2254891"/>
            <a:ext cx="2865011" cy="1569660"/>
          </a:xfrm>
        </p:spPr>
        <p:txBody>
          <a:bodyPr/>
          <a:lstStyle/>
          <a:p>
            <a:r>
              <a:rPr lang="en-US" dirty="0">
                <a:solidFill>
                  <a:srgbClr val="284587"/>
                </a:solidFill>
              </a:rPr>
              <a:t>Chapter 7: Body Image, Body Weight</a:t>
            </a:r>
          </a:p>
        </p:txBody>
      </p:sp>
      <p:sp>
        <p:nvSpPr>
          <p:cNvPr id="15" name="Rectangle 3"/>
          <p:cNvSpPr>
            <a:spLocks noGrp="1" noChangeArrowheads="1"/>
          </p:cNvSpPr>
          <p:nvPr>
            <p:ph type="subTitle" idx="1"/>
          </p:nvPr>
        </p:nvSpPr>
        <p:spPr>
          <a:xfrm>
            <a:off x="365126" y="4860925"/>
            <a:ext cx="3214711" cy="1311128"/>
          </a:xfrm>
        </p:spPr>
        <p:txBody>
          <a:bodyPr/>
          <a:lstStyle>
            <a:lvl1pPr marL="0" indent="0">
              <a:buFontTx/>
              <a:buNone/>
              <a:defRPr sz="2000"/>
            </a:lvl1pPr>
          </a:lstStyle>
          <a:p>
            <a:pPr lvl="0"/>
            <a:r>
              <a:rPr lang="en-US" sz="1800" dirty="0">
                <a:solidFill>
                  <a:srgbClr val="284587"/>
                </a:solidFill>
              </a:rPr>
              <a:t>Lecture Outlines by</a:t>
            </a:r>
          </a:p>
          <a:p>
            <a:pPr lvl="0"/>
            <a:r>
              <a:rPr lang="en-US" sz="1800" dirty="0">
                <a:solidFill>
                  <a:srgbClr val="284587"/>
                </a:solidFill>
              </a:rPr>
              <a:t>Sloane Burke Winkelman</a:t>
            </a:r>
          </a:p>
          <a:p>
            <a:pPr lvl="0"/>
            <a:r>
              <a:rPr lang="en-US" sz="1800" dirty="0">
                <a:solidFill>
                  <a:srgbClr val="284587"/>
                </a:solidFill>
              </a:rPr>
              <a:t>California State University, Northridge</a:t>
            </a:r>
          </a:p>
        </p:txBody>
      </p:sp>
      <p:sp>
        <p:nvSpPr>
          <p:cNvPr id="16"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383231" y="1150466"/>
            <a:ext cx="8229600" cy="3032235"/>
          </a:xfrm>
        </p:spPr>
        <p:txBody>
          <a:bodyPr/>
          <a:lstStyle/>
          <a:p>
            <a:pPr>
              <a:buClr>
                <a:srgbClr val="4D92BC"/>
              </a:buClr>
            </a:pPr>
            <a:r>
              <a:rPr lang="en-US" sz="2600" dirty="0"/>
              <a:t>What is a healthful range of weight for you?</a:t>
            </a:r>
          </a:p>
          <a:p>
            <a:pPr>
              <a:buClr>
                <a:srgbClr val="4D92BC"/>
              </a:buClr>
            </a:pPr>
            <a:r>
              <a:rPr lang="en-US" sz="2600" dirty="0"/>
              <a:t>What’s your body composition?</a:t>
            </a:r>
          </a:p>
          <a:p>
            <a:pPr>
              <a:buClr>
                <a:srgbClr val="4D92BC"/>
              </a:buClr>
            </a:pPr>
            <a:r>
              <a:rPr lang="en-US" sz="2600" dirty="0"/>
              <a:t>How old are you?</a:t>
            </a:r>
          </a:p>
          <a:p>
            <a:pPr>
              <a:buClr>
                <a:srgbClr val="4D92BC"/>
              </a:buClr>
            </a:pPr>
            <a:r>
              <a:rPr lang="en-US" sz="2600" dirty="0"/>
              <a:t>What’s going on in your life?</a:t>
            </a:r>
          </a:p>
          <a:p>
            <a:pPr>
              <a:buClr>
                <a:srgbClr val="4D92BC"/>
              </a:buClr>
            </a:pPr>
            <a:r>
              <a:rPr lang="en-US" sz="2600" dirty="0"/>
              <a:t>How does gender factor in?</a:t>
            </a:r>
          </a:p>
          <a:p>
            <a:pPr>
              <a:buClr>
                <a:srgbClr val="4D92BC"/>
              </a:buClr>
            </a:pPr>
            <a:r>
              <a:rPr lang="en-US" sz="2600" dirty="0"/>
              <a:t>What’s your body type?</a:t>
            </a:r>
          </a:p>
        </p:txBody>
      </p:sp>
      <p:sp>
        <p:nvSpPr>
          <p:cNvPr id="12290" name="Title 1"/>
          <p:cNvSpPr>
            <a:spLocks noGrp="1"/>
          </p:cNvSpPr>
          <p:nvPr>
            <p:ph type="title"/>
          </p:nvPr>
        </p:nvSpPr>
        <p:spPr/>
        <p:txBody>
          <a:bodyPr/>
          <a:lstStyle/>
          <a:p>
            <a:r>
              <a:rPr lang="en-US" dirty="0"/>
              <a:t>Personal Factors</a:t>
            </a:r>
          </a:p>
        </p:txBody>
      </p:sp>
    </p:spTree>
    <p:extLst>
      <p:ext uri="{BB962C8B-B14F-4D97-AF65-F5344CB8AC3E}">
        <p14:creationId xmlns:p14="http://schemas.microsoft.com/office/powerpoint/2010/main" val="116889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84" y="3132060"/>
            <a:ext cx="8312728" cy="579438"/>
          </a:xfrm>
        </p:spPr>
        <p:txBody>
          <a:bodyPr/>
          <a:lstStyle/>
          <a:p>
            <a:pPr algn="ctr"/>
            <a:r>
              <a:rPr lang="en-US" dirty="0">
                <a:solidFill>
                  <a:srgbClr val="4D92BC"/>
                </a:solidFill>
                <a:latin typeface="+mn-lt"/>
                <a:ea typeface="+mn-ea"/>
                <a:cs typeface="+mn-cs"/>
              </a:rPr>
              <a:t>ALARMING TRENDS IN BODY WEIGHT</a:t>
            </a:r>
          </a:p>
        </p:txBody>
      </p:sp>
    </p:spTree>
    <p:extLst>
      <p:ext uri="{BB962C8B-B14F-4D97-AF65-F5344CB8AC3E}">
        <p14:creationId xmlns:p14="http://schemas.microsoft.com/office/powerpoint/2010/main" val="181158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idx="1"/>
          </p:nvPr>
        </p:nvSpPr>
        <p:spPr>
          <a:xfrm>
            <a:off x="383231" y="1150466"/>
            <a:ext cx="8229600" cy="2287587"/>
          </a:xfrm>
        </p:spPr>
        <p:txBody>
          <a:bodyPr/>
          <a:lstStyle/>
          <a:p>
            <a:pPr>
              <a:buClr>
                <a:srgbClr val="4D92BC"/>
              </a:buClr>
            </a:pPr>
            <a:r>
              <a:rPr lang="en-US" sz="2600" dirty="0"/>
              <a:t>1990: No state had an obesity rate of 15% or more. </a:t>
            </a:r>
          </a:p>
          <a:p>
            <a:pPr>
              <a:buClr>
                <a:srgbClr val="4D92BC"/>
              </a:buClr>
            </a:pPr>
            <a:r>
              <a:rPr lang="en-US" sz="2600" dirty="0"/>
              <a:t>Today: Forty-five states have adult obesity rates above 25%.</a:t>
            </a:r>
          </a:p>
          <a:p>
            <a:pPr>
              <a:buClr>
                <a:srgbClr val="4D92BC"/>
              </a:buClr>
            </a:pPr>
            <a:r>
              <a:rPr lang="en-US" sz="2600" dirty="0"/>
              <a:t>Black women have the highest rate of obesity, at 56.6%, compared to a national average of 34.9.</a:t>
            </a:r>
          </a:p>
        </p:txBody>
      </p:sp>
      <p:sp>
        <p:nvSpPr>
          <p:cNvPr id="14338" name="Rectangle 4"/>
          <p:cNvSpPr>
            <a:spLocks noGrp="1" noChangeArrowheads="1"/>
          </p:cNvSpPr>
          <p:nvPr>
            <p:ph type="title"/>
          </p:nvPr>
        </p:nvSpPr>
        <p:spPr/>
        <p:txBody>
          <a:bodyPr/>
          <a:lstStyle/>
          <a:p>
            <a:r>
              <a:rPr lang="en-US" dirty="0"/>
              <a:t>Weight Trends in the United States</a:t>
            </a:r>
          </a:p>
        </p:txBody>
      </p:sp>
    </p:spTree>
    <p:extLst>
      <p:ext uri="{BB962C8B-B14F-4D97-AF65-F5344CB8AC3E}">
        <p14:creationId xmlns:p14="http://schemas.microsoft.com/office/powerpoint/2010/main" val="3301952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Obesity in the United States, 2014</a:t>
            </a:r>
          </a:p>
        </p:txBody>
      </p:sp>
      <p:pic>
        <p:nvPicPr>
          <p:cNvPr id="2050" name="Picture 2" descr="D:\01.IRDVD\Lynch\cpy\Chapter07\Figures\Jpegs_Labeled\CH_3e_Figure_07_02.jpg"/>
          <p:cNvPicPr>
            <a:picLocks noChangeAspect="1" noChangeArrowheads="1"/>
          </p:cNvPicPr>
          <p:nvPr/>
        </p:nvPicPr>
        <p:blipFill rotWithShape="1">
          <a:blip r:embed="rId3">
            <a:extLst>
              <a:ext uri="{28A0092B-C50C-407E-A947-70E740481C1C}">
                <a14:useLocalDpi xmlns:a14="http://schemas.microsoft.com/office/drawing/2010/main" val="0"/>
              </a:ext>
            </a:extLst>
          </a:blip>
          <a:srcRect b="3547"/>
          <a:stretch/>
        </p:blipFill>
        <p:spPr bwMode="auto">
          <a:xfrm>
            <a:off x="475298" y="1130338"/>
            <a:ext cx="8193405" cy="459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584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5"/>
          <p:cNvSpPr>
            <a:spLocks noGrp="1" noChangeArrowheads="1"/>
          </p:cNvSpPr>
          <p:nvPr>
            <p:ph idx="1"/>
          </p:nvPr>
        </p:nvSpPr>
        <p:spPr>
          <a:xfrm>
            <a:off x="383230" y="1159894"/>
            <a:ext cx="8760770" cy="2554268"/>
          </a:xfrm>
        </p:spPr>
        <p:txBody>
          <a:bodyPr/>
          <a:lstStyle/>
          <a:p>
            <a:pPr>
              <a:buClr>
                <a:srgbClr val="4D92BC"/>
              </a:buClr>
            </a:pPr>
            <a:r>
              <a:rPr lang="en-US" sz="2400" dirty="0"/>
              <a:t>Worldwide rates of obesity and overweight have increased alarmingly, rising from 857 million in 1980 to 2.1 billion in 2013. This represents a 28% increase among adults and a startling 47% increase among children since 1980. </a:t>
            </a:r>
          </a:p>
          <a:p>
            <a:pPr>
              <a:buClr>
                <a:srgbClr val="4D92BC"/>
              </a:buClr>
            </a:pPr>
            <a:r>
              <a:rPr lang="en-US" sz="2400" dirty="0"/>
              <a:t>Countries such as India and China are now experiencing increased rates of heart disease and diabetes.</a:t>
            </a:r>
          </a:p>
        </p:txBody>
      </p:sp>
      <p:sp>
        <p:nvSpPr>
          <p:cNvPr id="17411" name="Rectangle 4"/>
          <p:cNvSpPr>
            <a:spLocks noGrp="1" noChangeArrowheads="1"/>
          </p:cNvSpPr>
          <p:nvPr>
            <p:ph type="title"/>
          </p:nvPr>
        </p:nvSpPr>
        <p:spPr/>
        <p:txBody>
          <a:bodyPr/>
          <a:lstStyle/>
          <a:p>
            <a:r>
              <a:rPr lang="en-US" dirty="0"/>
              <a:t>Weight Trends Around the World</a:t>
            </a:r>
          </a:p>
        </p:txBody>
      </p:sp>
      <p:pic>
        <p:nvPicPr>
          <p:cNvPr id="3074" name="Picture 2" descr="D:\01.IRDVD\Lynch\cpy\Chapter07\Figures\Jpegs_Labeled\CH_3e_UnFigure_Pg1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371" y="3732360"/>
            <a:ext cx="3431259" cy="239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75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idx="1"/>
          </p:nvPr>
        </p:nvSpPr>
        <p:spPr>
          <a:xfrm>
            <a:off x="383231" y="1150466"/>
            <a:ext cx="8229600" cy="5106987"/>
          </a:xfrm>
        </p:spPr>
        <p:txBody>
          <a:bodyPr/>
          <a:lstStyle/>
          <a:p>
            <a:pPr>
              <a:buClr>
                <a:srgbClr val="4D92BC"/>
              </a:buClr>
            </a:pPr>
            <a:r>
              <a:rPr lang="en-US" sz="2600" dirty="0"/>
              <a:t>Most first-year college students gain 7 to 8 pounds.</a:t>
            </a:r>
          </a:p>
          <a:p>
            <a:pPr>
              <a:buClr>
                <a:srgbClr val="4D92BC"/>
              </a:buClr>
            </a:pPr>
            <a:r>
              <a:rPr lang="en-US" sz="2600" dirty="0"/>
              <a:t>The “Freshman 15.”</a:t>
            </a:r>
          </a:p>
          <a:p>
            <a:pPr>
              <a:buClr>
                <a:srgbClr val="4D92BC"/>
              </a:buClr>
            </a:pPr>
            <a:r>
              <a:rPr lang="en-US" sz="2600" dirty="0"/>
              <a:t>Many students gain a few pounds during each year of college.</a:t>
            </a:r>
          </a:p>
          <a:p>
            <a:pPr lvl="1">
              <a:buClr>
                <a:srgbClr val="4D92BC"/>
              </a:buClr>
            </a:pPr>
            <a:r>
              <a:rPr lang="en-US" sz="2400" dirty="0"/>
              <a:t>Excess calories.</a:t>
            </a:r>
          </a:p>
          <a:p>
            <a:pPr lvl="1">
              <a:buClr>
                <a:srgbClr val="4D92BC"/>
              </a:buClr>
            </a:pPr>
            <a:r>
              <a:rPr lang="en-US" sz="2400" dirty="0"/>
              <a:t>A decline in physical activity.</a:t>
            </a:r>
          </a:p>
          <a:p>
            <a:pPr>
              <a:buClr>
                <a:srgbClr val="4D92BC"/>
              </a:buClr>
            </a:pPr>
            <a:r>
              <a:rPr lang="en-US" sz="2600" dirty="0"/>
              <a:t>Many students are entering college at heavier weights than ever before.</a:t>
            </a:r>
          </a:p>
          <a:p>
            <a:pPr lvl="1">
              <a:buClr>
                <a:srgbClr val="4D92BC"/>
              </a:buClr>
            </a:pPr>
            <a:r>
              <a:rPr lang="en-US" sz="2400" dirty="0"/>
              <a:t>Overweight children are far more likely to carry extra pounds into adulthood.</a:t>
            </a:r>
          </a:p>
        </p:txBody>
      </p:sp>
      <p:sp>
        <p:nvSpPr>
          <p:cNvPr id="18434" name="Rectangle 4"/>
          <p:cNvSpPr>
            <a:spLocks noGrp="1" noChangeArrowheads="1"/>
          </p:cNvSpPr>
          <p:nvPr>
            <p:ph type="title"/>
          </p:nvPr>
        </p:nvSpPr>
        <p:spPr/>
        <p:txBody>
          <a:bodyPr/>
          <a:lstStyle/>
          <a:p>
            <a:r>
              <a:rPr lang="en-US" dirty="0"/>
              <a:t>Weight Trends on Campus</a:t>
            </a:r>
          </a:p>
        </p:txBody>
      </p:sp>
    </p:spTree>
    <p:extLst>
      <p:ext uri="{BB962C8B-B14F-4D97-AF65-F5344CB8AC3E}">
        <p14:creationId xmlns:p14="http://schemas.microsoft.com/office/powerpoint/2010/main" val="184351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01.IRDVD\Lynch\cpy\Chapter07\Figures\Jpegs_Labeled\CH_3e_UnFigure_Pg160.jpg"/>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2906078" y="670842"/>
            <a:ext cx="3331845" cy="5732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46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7"/>
          <p:cNvSpPr>
            <a:spLocks noGrp="1" noChangeArrowheads="1"/>
          </p:cNvSpPr>
          <p:nvPr>
            <p:ph idx="1"/>
          </p:nvPr>
        </p:nvSpPr>
        <p:spPr>
          <a:xfrm>
            <a:off x="383231" y="1150466"/>
            <a:ext cx="8229600" cy="5106987"/>
          </a:xfrm>
        </p:spPr>
        <p:txBody>
          <a:bodyPr/>
          <a:lstStyle/>
          <a:p>
            <a:pPr>
              <a:buClr>
                <a:srgbClr val="4D92BC"/>
              </a:buClr>
            </a:pPr>
            <a:r>
              <a:rPr lang="en-US" sz="2600" dirty="0"/>
              <a:t>Type 2 diabetes</a:t>
            </a:r>
          </a:p>
          <a:p>
            <a:pPr>
              <a:buClr>
                <a:srgbClr val="4D92BC"/>
              </a:buClr>
            </a:pPr>
            <a:r>
              <a:rPr lang="en-US" sz="2600" dirty="0"/>
              <a:t>Abnormal levels of blood lipids (LDL versus HDL)</a:t>
            </a:r>
          </a:p>
          <a:p>
            <a:pPr>
              <a:buClr>
                <a:srgbClr val="4D92BC"/>
              </a:buClr>
            </a:pPr>
            <a:r>
              <a:rPr lang="en-US" sz="2600" dirty="0"/>
              <a:t>Coronary heart/artery disease</a:t>
            </a:r>
          </a:p>
          <a:p>
            <a:pPr>
              <a:buClr>
                <a:srgbClr val="4D92BC"/>
              </a:buClr>
            </a:pPr>
            <a:r>
              <a:rPr lang="en-US" sz="2600" dirty="0"/>
              <a:t>Stroke</a:t>
            </a:r>
          </a:p>
          <a:p>
            <a:pPr>
              <a:buClr>
                <a:srgbClr val="4D92BC"/>
              </a:buClr>
            </a:pPr>
            <a:r>
              <a:rPr lang="en-US" sz="2600" dirty="0"/>
              <a:t>High blood pressure (hypertension)</a:t>
            </a:r>
          </a:p>
          <a:p>
            <a:pPr>
              <a:buClr>
                <a:srgbClr val="4D92BC"/>
              </a:buClr>
            </a:pPr>
            <a:endParaRPr lang="en-US" sz="2600" dirty="0"/>
          </a:p>
        </p:txBody>
      </p:sp>
      <p:sp>
        <p:nvSpPr>
          <p:cNvPr id="20484" name="Rectangle 6"/>
          <p:cNvSpPr>
            <a:spLocks noGrp="1" noChangeArrowheads="1"/>
          </p:cNvSpPr>
          <p:nvPr>
            <p:ph type="title"/>
          </p:nvPr>
        </p:nvSpPr>
        <p:spPr/>
        <p:txBody>
          <a:bodyPr/>
          <a:lstStyle/>
          <a:p>
            <a:r>
              <a:rPr lang="en-US" dirty="0"/>
              <a:t>Risks and Costs of Obesity</a:t>
            </a:r>
          </a:p>
        </p:txBody>
      </p:sp>
      <p:sp>
        <p:nvSpPr>
          <p:cNvPr id="10" name="Content Placeholder 9"/>
          <p:cNvSpPr>
            <a:spLocks noGrp="1"/>
          </p:cNvSpPr>
          <p:nvPr>
            <p:ph sz="half" idx="4294967295"/>
          </p:nvPr>
        </p:nvSpPr>
        <p:spPr>
          <a:xfrm>
            <a:off x="488494" y="3730944"/>
            <a:ext cx="8471812" cy="2165861"/>
          </a:xfrm>
        </p:spPr>
        <p:txBody>
          <a:bodyPr/>
          <a:lstStyle/>
          <a:p>
            <a:pPr>
              <a:buClr>
                <a:srgbClr val="4D92BC"/>
              </a:buClr>
            </a:pPr>
            <a:r>
              <a:rPr lang="en-US" sz="2600" b="1" dirty="0"/>
              <a:t>Metabolic syndrome </a:t>
            </a:r>
            <a:r>
              <a:rPr lang="en-US" sz="2600" dirty="0"/>
              <a:t>(having three or more of the following): </a:t>
            </a:r>
          </a:p>
          <a:p>
            <a:pPr lvl="1">
              <a:buClr>
                <a:srgbClr val="4D92BC"/>
              </a:buClr>
            </a:pPr>
            <a:r>
              <a:rPr lang="en-US" sz="2400" dirty="0"/>
              <a:t>A waistline of 40” (men) or 30” (women) or more</a:t>
            </a:r>
          </a:p>
        </p:txBody>
      </p:sp>
      <p:sp>
        <p:nvSpPr>
          <p:cNvPr id="20482" name="Content Placeholder 2"/>
          <p:cNvSpPr>
            <a:spLocks/>
          </p:cNvSpPr>
          <p:nvPr/>
        </p:nvSpPr>
        <p:spPr bwMode="auto">
          <a:xfrm>
            <a:off x="4724400" y="1447800"/>
            <a:ext cx="4344988"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0" hangingPunct="0">
              <a:spcBef>
                <a:spcPct val="20000"/>
              </a:spcBef>
              <a:buClr>
                <a:srgbClr val="55A53C"/>
              </a:buClr>
              <a:buFont typeface="Wingdings" charset="0"/>
              <a:buChar char="§"/>
            </a:pPr>
            <a:endParaRPr lang="en-US" sz="2800" dirty="0"/>
          </a:p>
        </p:txBody>
      </p:sp>
    </p:spTree>
    <p:extLst>
      <p:ext uri="{BB962C8B-B14F-4D97-AF65-F5344CB8AC3E}">
        <p14:creationId xmlns:p14="http://schemas.microsoft.com/office/powerpoint/2010/main" val="973344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6"/>
          <p:cNvSpPr>
            <a:spLocks noGrp="1" noChangeArrowheads="1"/>
          </p:cNvSpPr>
          <p:nvPr>
            <p:ph idx="1"/>
          </p:nvPr>
        </p:nvSpPr>
        <p:spPr>
          <a:xfrm>
            <a:off x="383231" y="1150466"/>
            <a:ext cx="8229600" cy="5106987"/>
          </a:xfrm>
        </p:spPr>
        <p:txBody>
          <a:bodyPr/>
          <a:lstStyle/>
          <a:p>
            <a:pPr>
              <a:buClr>
                <a:srgbClr val="4D92BC"/>
              </a:buClr>
            </a:pPr>
            <a:r>
              <a:rPr lang="en-US" sz="2600" dirty="0"/>
              <a:t>Cancer </a:t>
            </a:r>
          </a:p>
          <a:p>
            <a:pPr>
              <a:buClr>
                <a:srgbClr val="4D92BC"/>
              </a:buClr>
            </a:pPr>
            <a:r>
              <a:rPr lang="en-US" sz="2600" dirty="0"/>
              <a:t>Osteoarthritis</a:t>
            </a:r>
          </a:p>
          <a:p>
            <a:pPr>
              <a:buClr>
                <a:srgbClr val="4D92BC"/>
              </a:buClr>
            </a:pPr>
            <a:r>
              <a:rPr lang="en-US" sz="2600" dirty="0"/>
              <a:t>Sleep apnea</a:t>
            </a:r>
          </a:p>
          <a:p>
            <a:pPr>
              <a:buClr>
                <a:srgbClr val="4D92BC"/>
              </a:buClr>
            </a:pPr>
            <a:r>
              <a:rPr lang="en-US" sz="2600" dirty="0"/>
              <a:t>Gallbladder disease</a:t>
            </a:r>
          </a:p>
          <a:p>
            <a:pPr>
              <a:buClr>
                <a:srgbClr val="4D92BC"/>
              </a:buClr>
            </a:pPr>
            <a:r>
              <a:rPr lang="en-US" sz="2600" dirty="0"/>
              <a:t>Fatty liver disease</a:t>
            </a:r>
          </a:p>
          <a:p>
            <a:pPr>
              <a:buClr>
                <a:srgbClr val="4D92BC"/>
              </a:buClr>
            </a:pPr>
            <a:r>
              <a:rPr lang="en-US" sz="2600" dirty="0"/>
              <a:t>Pregnancy complications</a:t>
            </a:r>
          </a:p>
          <a:p>
            <a:pPr>
              <a:buClr>
                <a:srgbClr val="4D92BC"/>
              </a:buClr>
            </a:pPr>
            <a:r>
              <a:rPr lang="en-US" sz="2600" dirty="0"/>
              <a:t>Excess weight is also linked to physical discomfort, social and emotional troubles, and (with obesity) lower overall life expectancy.</a:t>
            </a:r>
          </a:p>
        </p:txBody>
      </p:sp>
      <p:sp>
        <p:nvSpPr>
          <p:cNvPr id="21507" name="Rectangle 5"/>
          <p:cNvSpPr>
            <a:spLocks noGrp="1" noChangeArrowheads="1"/>
          </p:cNvSpPr>
          <p:nvPr>
            <p:ph type="title"/>
          </p:nvPr>
        </p:nvSpPr>
        <p:spPr/>
        <p:txBody>
          <a:bodyPr/>
          <a:lstStyle/>
          <a:p>
            <a:r>
              <a:rPr lang="en-US" dirty="0"/>
              <a:t>Risks and Costs of Obesity</a:t>
            </a:r>
          </a:p>
        </p:txBody>
      </p:sp>
    </p:spTree>
    <p:extLst>
      <p:ext uri="{BB962C8B-B14F-4D97-AF65-F5344CB8AC3E}">
        <p14:creationId xmlns:p14="http://schemas.microsoft.com/office/powerpoint/2010/main" val="287023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7"/>
          <p:cNvSpPr>
            <a:spLocks noGrp="1" noChangeArrowheads="1"/>
          </p:cNvSpPr>
          <p:nvPr>
            <p:ph type="title"/>
          </p:nvPr>
        </p:nvSpPr>
        <p:spPr/>
        <p:txBody>
          <a:bodyPr/>
          <a:lstStyle/>
          <a:p>
            <a:r>
              <a:rPr lang="en-US" dirty="0"/>
              <a:t>Major Health Risks Associated with Overweight and Obesity</a:t>
            </a:r>
          </a:p>
        </p:txBody>
      </p:sp>
      <p:pic>
        <p:nvPicPr>
          <p:cNvPr id="5122" name="Picture 2" descr="D:\01.IRDVD\Lynch\cpy\Chapter07\Figures\Jpegs_Labeled\CH_3e_Figure_07_03.jpg"/>
          <p:cNvPicPr>
            <a:picLocks noChangeAspect="1" noChangeArrowheads="1"/>
          </p:cNvPicPr>
          <p:nvPr/>
        </p:nvPicPr>
        <p:blipFill rotWithShape="1">
          <a:blip r:embed="rId3">
            <a:extLst>
              <a:ext uri="{28A0092B-C50C-407E-A947-70E740481C1C}">
                <a14:useLocalDpi xmlns:a14="http://schemas.microsoft.com/office/drawing/2010/main" val="0"/>
              </a:ext>
            </a:extLst>
          </a:blip>
          <a:srcRect b="2599"/>
          <a:stretch/>
        </p:blipFill>
        <p:spPr bwMode="auto">
          <a:xfrm>
            <a:off x="2017568" y="1349254"/>
            <a:ext cx="5108864" cy="484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494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idx="1"/>
          </p:nvPr>
        </p:nvSpPr>
        <p:spPr>
          <a:xfrm>
            <a:off x="383231" y="1150467"/>
            <a:ext cx="8229600" cy="4064330"/>
          </a:xfrm>
        </p:spPr>
        <p:txBody>
          <a:bodyPr/>
          <a:lstStyle/>
          <a:p>
            <a:pPr>
              <a:buClr>
                <a:srgbClr val="4D92BC"/>
              </a:buClr>
            </a:pPr>
            <a:r>
              <a:rPr lang="en-US" sz="2600" dirty="0"/>
              <a:t>An estimated 68.5% of American adults aged 20 and older are overweight or obese.</a:t>
            </a:r>
          </a:p>
          <a:p>
            <a:pPr>
              <a:buClr>
                <a:srgbClr val="4D92BC"/>
              </a:buClr>
            </a:pPr>
            <a:r>
              <a:rPr lang="en-US" sz="2600" dirty="0"/>
              <a:t>Obesity-related health-care costs in the United States add up to more than $270 billion per year.</a:t>
            </a:r>
          </a:p>
          <a:p>
            <a:pPr>
              <a:buClr>
                <a:srgbClr val="4D92BC"/>
              </a:buClr>
            </a:pPr>
            <a:r>
              <a:rPr lang="en-US" sz="2600" dirty="0"/>
              <a:t>Obesity is now responsible for more than 3 million deaths worldwide each year—triple the number of deaths due to malnutrition.</a:t>
            </a:r>
          </a:p>
          <a:p>
            <a:pPr>
              <a:buClr>
                <a:srgbClr val="4D92BC"/>
              </a:buClr>
            </a:pPr>
            <a:r>
              <a:rPr lang="en-US" sz="2600" dirty="0"/>
              <a:t>In the United States, 4.3% of college students report being underweight.</a:t>
            </a:r>
          </a:p>
        </p:txBody>
      </p:sp>
      <p:sp>
        <p:nvSpPr>
          <p:cNvPr id="4098" name="Rectangle 4"/>
          <p:cNvSpPr>
            <a:spLocks noGrp="1" noChangeArrowheads="1"/>
          </p:cNvSpPr>
          <p:nvPr>
            <p:ph type="title"/>
          </p:nvPr>
        </p:nvSpPr>
        <p:spPr/>
        <p:txBody>
          <a:bodyPr/>
          <a:lstStyle/>
          <a:p>
            <a:r>
              <a:rPr lang="en-US" dirty="0"/>
              <a:t>Did You Know?</a:t>
            </a:r>
          </a:p>
        </p:txBody>
      </p:sp>
    </p:spTree>
    <p:extLst>
      <p:ext uri="{BB962C8B-B14F-4D97-AF65-F5344CB8AC3E}">
        <p14:creationId xmlns:p14="http://schemas.microsoft.com/office/powerpoint/2010/main" val="518180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383231" y="1150466"/>
            <a:ext cx="8229600" cy="3122769"/>
          </a:xfrm>
        </p:spPr>
        <p:txBody>
          <a:bodyPr/>
          <a:lstStyle/>
          <a:p>
            <a:pPr>
              <a:buClr>
                <a:srgbClr val="4D92BC"/>
              </a:buClr>
            </a:pPr>
            <a:r>
              <a:rPr lang="en-US" sz="2600" dirty="0"/>
              <a:t>Overweight and obesity are estimated to cost the United States $270 billion per year in health-care costs and lost productivity. </a:t>
            </a:r>
          </a:p>
          <a:p>
            <a:pPr>
              <a:buClr>
                <a:srgbClr val="4D92BC"/>
              </a:buClr>
            </a:pPr>
            <a:r>
              <a:rPr lang="en-US" sz="2600" dirty="0"/>
              <a:t>An obese woman spends on average $4,870 more per year to live in the United States and it costs an obese man about $2,646 more per year than a healthy-weight man.</a:t>
            </a:r>
          </a:p>
        </p:txBody>
      </p:sp>
      <p:sp>
        <p:nvSpPr>
          <p:cNvPr id="23554" name="Title 1"/>
          <p:cNvSpPr>
            <a:spLocks noGrp="1"/>
          </p:cNvSpPr>
          <p:nvPr>
            <p:ph type="title"/>
          </p:nvPr>
        </p:nvSpPr>
        <p:spPr/>
        <p:txBody>
          <a:bodyPr/>
          <a:lstStyle/>
          <a:p>
            <a:r>
              <a:rPr lang="en-US" dirty="0"/>
              <a:t>Financial Burden of Obesity</a:t>
            </a:r>
          </a:p>
        </p:txBody>
      </p:sp>
    </p:spTree>
    <p:extLst>
      <p:ext uri="{BB962C8B-B14F-4D97-AF65-F5344CB8AC3E}">
        <p14:creationId xmlns:p14="http://schemas.microsoft.com/office/powerpoint/2010/main" val="3742319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a:xfrm>
            <a:off x="776236" y="2890391"/>
            <a:ext cx="7557025" cy="1077218"/>
          </a:xfrm>
        </p:spPr>
        <p:txBody>
          <a:bodyPr/>
          <a:lstStyle/>
          <a:p>
            <a:pPr algn="ctr"/>
            <a:r>
              <a:rPr lang="en-US" dirty="0">
                <a:solidFill>
                  <a:srgbClr val="4D92BC"/>
                </a:solidFill>
                <a:latin typeface="+mn-lt"/>
                <a:ea typeface="+mn-ea"/>
                <a:cs typeface="+mn-cs"/>
              </a:rPr>
              <a:t>FACTORS THAT CONTRIBUTE </a:t>
            </a:r>
            <a:br>
              <a:rPr lang="en-US" dirty="0">
                <a:solidFill>
                  <a:srgbClr val="4D92BC"/>
                </a:solidFill>
                <a:latin typeface="+mn-lt"/>
                <a:ea typeface="+mn-ea"/>
                <a:cs typeface="+mn-cs"/>
              </a:rPr>
            </a:br>
            <a:r>
              <a:rPr lang="en-US" dirty="0">
                <a:solidFill>
                  <a:srgbClr val="4D92BC"/>
                </a:solidFill>
                <a:latin typeface="+mn-lt"/>
                <a:ea typeface="+mn-ea"/>
                <a:cs typeface="+mn-cs"/>
              </a:rPr>
              <a:t>TO WEIGHT GAIN </a:t>
            </a:r>
          </a:p>
        </p:txBody>
      </p:sp>
    </p:spTree>
    <p:extLst>
      <p:ext uri="{BB962C8B-B14F-4D97-AF65-F5344CB8AC3E}">
        <p14:creationId xmlns:p14="http://schemas.microsoft.com/office/powerpoint/2010/main" val="908451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idx="1"/>
          </p:nvPr>
        </p:nvSpPr>
        <p:spPr>
          <a:xfrm>
            <a:off x="383231" y="1150466"/>
            <a:ext cx="8229600" cy="2724417"/>
          </a:xfrm>
        </p:spPr>
        <p:txBody>
          <a:bodyPr/>
          <a:lstStyle/>
          <a:p>
            <a:pPr>
              <a:buClr>
                <a:srgbClr val="4D92BC"/>
              </a:buClr>
            </a:pPr>
            <a:r>
              <a:rPr lang="en-US" sz="2600" b="1" dirty="0"/>
              <a:t>Energy balance: </a:t>
            </a:r>
            <a:r>
              <a:rPr lang="en-US" sz="2600" dirty="0"/>
              <a:t>The state achieved when energy consumed from food is equal to energy expended, maintaining body weight.</a:t>
            </a:r>
          </a:p>
          <a:p>
            <a:pPr>
              <a:buClr>
                <a:srgbClr val="4D92BC"/>
              </a:buClr>
            </a:pPr>
            <a:r>
              <a:rPr lang="en-US" sz="2600" dirty="0"/>
              <a:t>Increased calorie consumption, physical inactivity, and environmental factors have all contributed to Americans’ </a:t>
            </a:r>
            <a:r>
              <a:rPr lang="en-US" altLang="ja-JP" sz="2600" dirty="0"/>
              <a:t>dramatic weight gain in recent years.</a:t>
            </a:r>
            <a:endParaRPr lang="en-US" sz="2600" dirty="0"/>
          </a:p>
        </p:txBody>
      </p:sp>
      <p:sp>
        <p:nvSpPr>
          <p:cNvPr id="25602" name="Rectangle 4"/>
          <p:cNvSpPr>
            <a:spLocks noGrp="1" noChangeArrowheads="1"/>
          </p:cNvSpPr>
          <p:nvPr>
            <p:ph type="title"/>
          </p:nvPr>
        </p:nvSpPr>
        <p:spPr/>
        <p:txBody>
          <a:bodyPr/>
          <a:lstStyle/>
          <a:p>
            <a:r>
              <a:rPr lang="en-US" dirty="0"/>
              <a:t>Factors That Contribute to Weight Gain</a:t>
            </a:r>
          </a:p>
        </p:txBody>
      </p:sp>
    </p:spTree>
    <p:extLst>
      <p:ext uri="{BB962C8B-B14F-4D97-AF65-F5344CB8AC3E}">
        <p14:creationId xmlns:p14="http://schemas.microsoft.com/office/powerpoint/2010/main" val="3322714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title"/>
          </p:nvPr>
        </p:nvSpPr>
        <p:spPr/>
        <p:txBody>
          <a:bodyPr/>
          <a:lstStyle/>
          <a:p>
            <a:r>
              <a:rPr lang="en-US" dirty="0"/>
              <a:t>Energy Balance</a:t>
            </a:r>
          </a:p>
        </p:txBody>
      </p:sp>
      <p:pic>
        <p:nvPicPr>
          <p:cNvPr id="6146" name="Picture 2" descr="D:\01.IRDVD\Lynch\cpy\Chapter07\Figures\Jpegs_Labeled\CH_3e_Figure_07_04.jpg"/>
          <p:cNvPicPr>
            <a:picLocks noChangeAspect="1" noChangeArrowheads="1"/>
          </p:cNvPicPr>
          <p:nvPr/>
        </p:nvPicPr>
        <p:blipFill rotWithShape="1">
          <a:blip r:embed="rId3">
            <a:extLst>
              <a:ext uri="{28A0092B-C50C-407E-A947-70E740481C1C}">
                <a14:useLocalDpi xmlns:a14="http://schemas.microsoft.com/office/drawing/2010/main" val="0"/>
              </a:ext>
            </a:extLst>
          </a:blip>
          <a:srcRect b="2036"/>
          <a:stretch/>
        </p:blipFill>
        <p:spPr bwMode="auto">
          <a:xfrm>
            <a:off x="2889178" y="658857"/>
            <a:ext cx="3364057" cy="573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248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896" y="3139281"/>
            <a:ext cx="5677705" cy="579438"/>
          </a:xfrm>
        </p:spPr>
        <p:txBody>
          <a:bodyPr/>
          <a:lstStyle/>
          <a:p>
            <a:pPr algn="ctr"/>
            <a:r>
              <a:rPr lang="en-US" dirty="0">
                <a:solidFill>
                  <a:srgbClr val="4D92BC"/>
                </a:solidFill>
                <a:latin typeface="+mn-lt"/>
                <a:ea typeface="+mn-ea"/>
                <a:cs typeface="+mn-cs"/>
              </a:rPr>
              <a:t>BIOLOGY and GENETICS</a:t>
            </a:r>
          </a:p>
        </p:txBody>
      </p:sp>
    </p:spTree>
    <p:extLst>
      <p:ext uri="{BB962C8B-B14F-4D97-AF65-F5344CB8AC3E}">
        <p14:creationId xmlns:p14="http://schemas.microsoft.com/office/powerpoint/2010/main" val="3315625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idx="1"/>
          </p:nvPr>
        </p:nvSpPr>
        <p:spPr>
          <a:xfrm>
            <a:off x="383231" y="1150466"/>
            <a:ext cx="8229600" cy="5106987"/>
          </a:xfrm>
        </p:spPr>
        <p:txBody>
          <a:bodyPr/>
          <a:lstStyle/>
          <a:p>
            <a:pPr>
              <a:buClr>
                <a:srgbClr val="4D92BC"/>
              </a:buClr>
            </a:pPr>
            <a:r>
              <a:rPr lang="en-US" sz="2600" dirty="0"/>
              <a:t>Two thirds of the energy a person needs each day goes toward basal metabolism—the body</a:t>
            </a:r>
            <a:r>
              <a:rPr lang="fr-FR" sz="2600" dirty="0"/>
              <a:t>’</a:t>
            </a:r>
            <a:r>
              <a:rPr lang="en-US" sz="2600" dirty="0"/>
              <a:t>s</a:t>
            </a:r>
            <a:r>
              <a:rPr lang="en-US" altLang="ja-JP" sz="2600" dirty="0"/>
              <a:t> maintenance of basic physiological processes when at complete digestive, physical, and emotional rest.</a:t>
            </a:r>
          </a:p>
          <a:p>
            <a:pPr>
              <a:buClr>
                <a:srgbClr val="4D92BC"/>
              </a:buClr>
            </a:pPr>
            <a:r>
              <a:rPr lang="en-US" sz="2600" b="1" dirty="0"/>
              <a:t>Basal metabolic rate </a:t>
            </a:r>
            <a:r>
              <a:rPr lang="en-US" sz="2600" dirty="0"/>
              <a:t>(BMR) and </a:t>
            </a:r>
            <a:r>
              <a:rPr lang="en-US" sz="2600" b="1" dirty="0"/>
              <a:t>resting metabolic rate</a:t>
            </a:r>
            <a:r>
              <a:rPr lang="en-US" sz="2600" dirty="0"/>
              <a:t> (RMR):</a:t>
            </a:r>
          </a:p>
          <a:p>
            <a:pPr lvl="1">
              <a:buClr>
                <a:srgbClr val="4D92BC"/>
              </a:buClr>
            </a:pPr>
            <a:r>
              <a:rPr lang="en-US" sz="2400" dirty="0"/>
              <a:t>BMR: The rate at which the body expends energy for only the basic functioning of vital organs. </a:t>
            </a:r>
          </a:p>
          <a:p>
            <a:pPr lvl="1">
              <a:buClr>
                <a:srgbClr val="4D92BC"/>
              </a:buClr>
            </a:pPr>
            <a:r>
              <a:rPr lang="en-US" sz="2400" dirty="0"/>
              <a:t>RMR: The rate of energy output when the person is awake and resting quietly.</a:t>
            </a:r>
          </a:p>
        </p:txBody>
      </p:sp>
      <p:sp>
        <p:nvSpPr>
          <p:cNvPr id="28674" name="Rectangle 4"/>
          <p:cNvSpPr>
            <a:spLocks noGrp="1" noChangeArrowheads="1"/>
          </p:cNvSpPr>
          <p:nvPr>
            <p:ph type="title"/>
          </p:nvPr>
        </p:nvSpPr>
        <p:spPr/>
        <p:txBody>
          <a:bodyPr/>
          <a:lstStyle/>
          <a:p>
            <a:r>
              <a:rPr lang="en-US" dirty="0"/>
              <a:t>Differences in Basal Metabolism</a:t>
            </a:r>
          </a:p>
        </p:txBody>
      </p:sp>
    </p:spTree>
    <p:extLst>
      <p:ext uri="{BB962C8B-B14F-4D97-AF65-F5344CB8AC3E}">
        <p14:creationId xmlns:p14="http://schemas.microsoft.com/office/powerpoint/2010/main" val="9314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Grp="1" noChangeArrowheads="1"/>
          </p:cNvSpPr>
          <p:nvPr>
            <p:ph idx="1"/>
          </p:nvPr>
        </p:nvSpPr>
        <p:spPr>
          <a:xfrm>
            <a:off x="365125" y="1141413"/>
            <a:ext cx="8229600" cy="2287587"/>
          </a:xfrm>
        </p:spPr>
        <p:txBody>
          <a:bodyPr/>
          <a:lstStyle/>
          <a:p>
            <a:pPr lvl="1">
              <a:buClr>
                <a:srgbClr val="4D92BC"/>
              </a:buClr>
            </a:pPr>
            <a:r>
              <a:rPr lang="en-US" sz="2400" dirty="0"/>
              <a:t>Age</a:t>
            </a:r>
          </a:p>
          <a:p>
            <a:pPr lvl="1">
              <a:buClr>
                <a:srgbClr val="4D92BC"/>
              </a:buClr>
            </a:pPr>
            <a:r>
              <a:rPr lang="en-US" sz="2400" dirty="0"/>
              <a:t>Sex and gender differences</a:t>
            </a:r>
          </a:p>
          <a:p>
            <a:pPr lvl="1">
              <a:buClr>
                <a:srgbClr val="4D92BC"/>
              </a:buClr>
            </a:pPr>
            <a:r>
              <a:rPr lang="en-US" sz="2400" dirty="0"/>
              <a:t>Genetics</a:t>
            </a:r>
          </a:p>
          <a:p>
            <a:pPr lvl="1">
              <a:buClr>
                <a:srgbClr val="4D92BC"/>
              </a:buClr>
            </a:pPr>
            <a:r>
              <a:rPr lang="en-US" sz="2400" dirty="0"/>
              <a:t>Race and ethnicity</a:t>
            </a:r>
          </a:p>
          <a:p>
            <a:pPr lvl="1">
              <a:buClr>
                <a:srgbClr val="4D92BC"/>
              </a:buClr>
            </a:pPr>
            <a:r>
              <a:rPr lang="en-US" sz="2400" dirty="0"/>
              <a:t>Health history</a:t>
            </a:r>
          </a:p>
        </p:txBody>
      </p:sp>
      <p:sp>
        <p:nvSpPr>
          <p:cNvPr id="29698" name="Rectangle 4"/>
          <p:cNvSpPr>
            <a:spLocks noGrp="1" noChangeArrowheads="1"/>
          </p:cNvSpPr>
          <p:nvPr>
            <p:ph type="title"/>
          </p:nvPr>
        </p:nvSpPr>
        <p:spPr/>
        <p:txBody>
          <a:bodyPr/>
          <a:lstStyle/>
          <a:p>
            <a:r>
              <a:rPr lang="en-US" dirty="0"/>
              <a:t>Additional Differences</a:t>
            </a:r>
          </a:p>
        </p:txBody>
      </p:sp>
    </p:spTree>
    <p:extLst>
      <p:ext uri="{BB962C8B-B14F-4D97-AF65-F5344CB8AC3E}">
        <p14:creationId xmlns:p14="http://schemas.microsoft.com/office/powerpoint/2010/main" val="4075584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949" y="3139281"/>
            <a:ext cx="5677705" cy="579438"/>
          </a:xfrm>
        </p:spPr>
        <p:txBody>
          <a:bodyPr/>
          <a:lstStyle/>
          <a:p>
            <a:pPr algn="ctr"/>
            <a:r>
              <a:rPr lang="en-US" dirty="0">
                <a:solidFill>
                  <a:srgbClr val="4D92BC"/>
                </a:solidFill>
                <a:latin typeface="+mn-lt"/>
                <a:ea typeface="+mn-ea"/>
                <a:cs typeface="+mn-cs"/>
              </a:rPr>
              <a:t>INDIVIDUAL BEHAVIORS</a:t>
            </a:r>
          </a:p>
        </p:txBody>
      </p:sp>
    </p:spTree>
    <p:extLst>
      <p:ext uri="{BB962C8B-B14F-4D97-AF65-F5344CB8AC3E}">
        <p14:creationId xmlns:p14="http://schemas.microsoft.com/office/powerpoint/2010/main" val="4189652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a:spLocks noGrp="1" noChangeArrowheads="1"/>
          </p:cNvSpPr>
          <p:nvPr>
            <p:ph idx="1"/>
          </p:nvPr>
        </p:nvSpPr>
        <p:spPr>
          <a:xfrm>
            <a:off x="383231" y="1150467"/>
            <a:ext cx="8229600" cy="2470920"/>
          </a:xfrm>
        </p:spPr>
        <p:txBody>
          <a:bodyPr/>
          <a:lstStyle/>
          <a:p>
            <a:pPr>
              <a:buClr>
                <a:srgbClr val="4D92BC"/>
              </a:buClr>
            </a:pPr>
            <a:r>
              <a:rPr lang="en-US" sz="2600" dirty="0"/>
              <a:t>The average American today consumes about 570 more calories per day than in 1977.</a:t>
            </a:r>
          </a:p>
          <a:p>
            <a:pPr>
              <a:buClr>
                <a:srgbClr val="4D92BC"/>
              </a:buClr>
            </a:pPr>
            <a:r>
              <a:rPr lang="en-US" sz="2600" dirty="0"/>
              <a:t>Increased calories are from fats and sugars.</a:t>
            </a:r>
          </a:p>
          <a:p>
            <a:pPr>
              <a:buClr>
                <a:srgbClr val="4D92BC"/>
              </a:buClr>
            </a:pPr>
            <a:r>
              <a:rPr lang="en-US" sz="2600" dirty="0"/>
              <a:t>Portion sizes are larger.</a:t>
            </a:r>
          </a:p>
          <a:p>
            <a:pPr>
              <a:buClr>
                <a:srgbClr val="4D92BC"/>
              </a:buClr>
            </a:pPr>
            <a:r>
              <a:rPr lang="en-US" sz="2600" dirty="0"/>
              <a:t>People are dining away from home.</a:t>
            </a:r>
          </a:p>
        </p:txBody>
      </p:sp>
      <p:sp>
        <p:nvSpPr>
          <p:cNvPr id="31746" name="Rectangle 4"/>
          <p:cNvSpPr>
            <a:spLocks noGrp="1" noChangeArrowheads="1"/>
          </p:cNvSpPr>
          <p:nvPr>
            <p:ph type="title"/>
          </p:nvPr>
        </p:nvSpPr>
        <p:spPr/>
        <p:txBody>
          <a:bodyPr/>
          <a:lstStyle/>
          <a:p>
            <a:r>
              <a:rPr lang="en-US" dirty="0"/>
              <a:t>Increased Calorie Consumption</a:t>
            </a:r>
          </a:p>
        </p:txBody>
      </p:sp>
    </p:spTree>
    <p:extLst>
      <p:ext uri="{BB962C8B-B14F-4D97-AF65-F5344CB8AC3E}">
        <p14:creationId xmlns:p14="http://schemas.microsoft.com/office/powerpoint/2010/main" val="2766841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5"/>
          <p:cNvSpPr>
            <a:spLocks noGrp="1" noChangeArrowheads="1"/>
          </p:cNvSpPr>
          <p:nvPr>
            <p:ph idx="1"/>
          </p:nvPr>
        </p:nvSpPr>
        <p:spPr>
          <a:xfrm>
            <a:off x="383230" y="1150467"/>
            <a:ext cx="8516325" cy="4897248"/>
          </a:xfrm>
        </p:spPr>
        <p:txBody>
          <a:bodyPr/>
          <a:lstStyle/>
          <a:p>
            <a:pPr>
              <a:buClr>
                <a:srgbClr val="4D92BC"/>
              </a:buClr>
            </a:pPr>
            <a:r>
              <a:rPr lang="en-US" sz="2600" dirty="0"/>
              <a:t>Fewer than 1 in 3 Americans get the recommended minimum of 30 minutes of moderate activity a day, most days of the week. </a:t>
            </a:r>
          </a:p>
          <a:p>
            <a:pPr>
              <a:buClr>
                <a:srgbClr val="4D92BC"/>
              </a:buClr>
            </a:pPr>
            <a:r>
              <a:rPr lang="en-US" sz="2600" dirty="0"/>
              <a:t>One third of Americans over the age of 18 do not engage in any leisure time physical activity at all.</a:t>
            </a:r>
          </a:p>
          <a:p>
            <a:pPr>
              <a:buClr>
                <a:srgbClr val="4D92BC"/>
              </a:buClr>
            </a:pPr>
            <a:r>
              <a:rPr lang="en-US" sz="2600" dirty="0"/>
              <a:t>The average work week has greatly changed:</a:t>
            </a:r>
          </a:p>
          <a:p>
            <a:pPr lvl="1">
              <a:buClr>
                <a:srgbClr val="4D92BC"/>
              </a:buClr>
            </a:pPr>
            <a:r>
              <a:rPr lang="en-US" sz="2400" dirty="0"/>
              <a:t>1860: 70 hours of heavy physical labor.</a:t>
            </a:r>
          </a:p>
          <a:p>
            <a:pPr lvl="1">
              <a:buClr>
                <a:srgbClr val="4D92BC"/>
              </a:buClr>
            </a:pPr>
            <a:r>
              <a:rPr lang="en-US" sz="2400" dirty="0"/>
              <a:t>2012: 40 hours of sedentary work.</a:t>
            </a:r>
          </a:p>
          <a:p>
            <a:pPr>
              <a:buClr>
                <a:srgbClr val="4D92BC"/>
              </a:buClr>
            </a:pPr>
            <a:r>
              <a:rPr lang="en-US" sz="2600" dirty="0"/>
              <a:t>Americans also spend approximately 60 hours per week on average in front of a screen (television, computer, tablet, video, smart phone) and commuting.</a:t>
            </a:r>
          </a:p>
        </p:txBody>
      </p:sp>
      <p:sp>
        <p:nvSpPr>
          <p:cNvPr id="33794" name="Rectangle 4"/>
          <p:cNvSpPr>
            <a:spLocks noGrp="1" noChangeArrowheads="1"/>
          </p:cNvSpPr>
          <p:nvPr>
            <p:ph type="title"/>
          </p:nvPr>
        </p:nvSpPr>
        <p:spPr/>
        <p:txBody>
          <a:bodyPr/>
          <a:lstStyle/>
          <a:p>
            <a:r>
              <a:rPr lang="en-US" dirty="0"/>
              <a:t>Lack of Physical Activity</a:t>
            </a:r>
          </a:p>
        </p:txBody>
      </p:sp>
    </p:spTree>
    <p:extLst>
      <p:ext uri="{BB962C8B-B14F-4D97-AF65-F5344CB8AC3E}">
        <p14:creationId xmlns:p14="http://schemas.microsoft.com/office/powerpoint/2010/main" val="2159623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idx="1"/>
          </p:nvPr>
        </p:nvSpPr>
        <p:spPr>
          <a:xfrm>
            <a:off x="383231" y="1150466"/>
            <a:ext cx="8229600" cy="5106987"/>
          </a:xfrm>
        </p:spPr>
        <p:txBody>
          <a:bodyPr/>
          <a:lstStyle/>
          <a:p>
            <a:r>
              <a:rPr lang="en-US" sz="2600" b="1" dirty="0">
                <a:solidFill>
                  <a:srgbClr val="4D92BC"/>
                </a:solidFill>
              </a:rPr>
              <a:t>LO 7.1 </a:t>
            </a:r>
            <a:r>
              <a:rPr lang="en-US" sz="2600" dirty="0"/>
              <a:t>Identify important factors in body image and body weight.</a:t>
            </a:r>
          </a:p>
          <a:p>
            <a:r>
              <a:rPr lang="en-US" sz="2600" b="1" dirty="0">
                <a:solidFill>
                  <a:srgbClr val="4D92BC"/>
                </a:solidFill>
              </a:rPr>
              <a:t>LO 7.2 </a:t>
            </a:r>
            <a:r>
              <a:rPr lang="en-US" sz="2600" dirty="0"/>
              <a:t>Describe alarming trends in weight gain.</a:t>
            </a:r>
          </a:p>
          <a:p>
            <a:r>
              <a:rPr lang="en-US" sz="2600" b="1" dirty="0">
                <a:solidFill>
                  <a:srgbClr val="4D92BC"/>
                </a:solidFill>
              </a:rPr>
              <a:t>LO 7.3 </a:t>
            </a:r>
            <a:r>
              <a:rPr lang="en-US" sz="2600" dirty="0"/>
              <a:t>Explain the risks and costs of obesity.</a:t>
            </a:r>
          </a:p>
          <a:p>
            <a:r>
              <a:rPr lang="en-US" sz="2600" b="1" dirty="0">
                <a:solidFill>
                  <a:srgbClr val="4D92BC"/>
                </a:solidFill>
              </a:rPr>
              <a:t>LO 7.4 </a:t>
            </a:r>
            <a:r>
              <a:rPr lang="en-US" sz="2600" dirty="0"/>
              <a:t>Identify factors that contribute to weight gain.</a:t>
            </a:r>
          </a:p>
          <a:p>
            <a:r>
              <a:rPr lang="en-US" sz="2600" b="1" dirty="0">
                <a:solidFill>
                  <a:srgbClr val="4D92BC"/>
                </a:solidFill>
              </a:rPr>
              <a:t>LO 7.5 </a:t>
            </a:r>
            <a:r>
              <a:rPr lang="en-US" sz="2600" dirty="0"/>
              <a:t>Explain how to reduce excess body weight.</a:t>
            </a:r>
          </a:p>
          <a:p>
            <a:r>
              <a:rPr lang="en-US" sz="2600" b="1" dirty="0">
                <a:solidFill>
                  <a:srgbClr val="4D92BC"/>
                </a:solidFill>
              </a:rPr>
              <a:t>LO 7.6 </a:t>
            </a:r>
            <a:r>
              <a:rPr lang="en-US" sz="2600" dirty="0"/>
              <a:t>Describe strategies for maintaining a healthy weight at college.</a:t>
            </a:r>
          </a:p>
          <a:p>
            <a:r>
              <a:rPr lang="en-US" sz="2600" b="1" dirty="0">
                <a:solidFill>
                  <a:srgbClr val="4D92BC"/>
                </a:solidFill>
              </a:rPr>
              <a:t>LO 7.7 </a:t>
            </a:r>
            <a:r>
              <a:rPr lang="en-US" sz="2600" dirty="0"/>
              <a:t>Describe common body image and eating disorders.</a:t>
            </a:r>
          </a:p>
        </p:txBody>
      </p:sp>
      <p:sp>
        <p:nvSpPr>
          <p:cNvPr id="5122" name="Rectangle 4"/>
          <p:cNvSpPr>
            <a:spLocks noGrp="1" noChangeArrowheads="1"/>
          </p:cNvSpPr>
          <p:nvPr>
            <p:ph type="title"/>
          </p:nvPr>
        </p:nvSpPr>
        <p:spPr/>
        <p:txBody>
          <a:bodyPr/>
          <a:lstStyle/>
          <a:p>
            <a:r>
              <a:rPr lang="en-US" dirty="0"/>
              <a:t>Learning Outcomes</a:t>
            </a:r>
          </a:p>
        </p:txBody>
      </p:sp>
    </p:spTree>
    <p:extLst>
      <p:ext uri="{BB962C8B-B14F-4D97-AF65-F5344CB8AC3E}">
        <p14:creationId xmlns:p14="http://schemas.microsoft.com/office/powerpoint/2010/main" val="319045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383231" y="1150467"/>
            <a:ext cx="8229600" cy="2434706"/>
          </a:xfrm>
        </p:spPr>
        <p:txBody>
          <a:bodyPr/>
          <a:lstStyle/>
          <a:p>
            <a:pPr>
              <a:buClr>
                <a:srgbClr val="4D92BC"/>
              </a:buClr>
            </a:pPr>
            <a:r>
              <a:rPr lang="en-US" sz="2600" dirty="0"/>
              <a:t>Long work and school days and commuting.</a:t>
            </a:r>
          </a:p>
          <a:p>
            <a:pPr>
              <a:buClr>
                <a:srgbClr val="4D92BC"/>
              </a:buClr>
            </a:pPr>
            <a:r>
              <a:rPr lang="en-US" sz="2600" dirty="0"/>
              <a:t>Stress urging for comfort foods, which tend to be unhealthy choices.</a:t>
            </a:r>
          </a:p>
          <a:p>
            <a:pPr>
              <a:buClr>
                <a:srgbClr val="4D92BC"/>
              </a:buClr>
            </a:pPr>
            <a:r>
              <a:rPr lang="en-US" sz="2600" dirty="0"/>
              <a:t>Fast food = “fat food.”</a:t>
            </a:r>
          </a:p>
          <a:p>
            <a:pPr>
              <a:buClr>
                <a:srgbClr val="4D92BC"/>
              </a:buClr>
            </a:pPr>
            <a:r>
              <a:rPr lang="en-US" sz="2600" dirty="0"/>
              <a:t>“Food insecurity–obesity paradox.”</a:t>
            </a:r>
          </a:p>
        </p:txBody>
      </p:sp>
      <p:sp>
        <p:nvSpPr>
          <p:cNvPr id="34818" name="Title 1"/>
          <p:cNvSpPr>
            <a:spLocks noGrp="1"/>
          </p:cNvSpPr>
          <p:nvPr>
            <p:ph type="title"/>
          </p:nvPr>
        </p:nvSpPr>
        <p:spPr/>
        <p:txBody>
          <a:bodyPr/>
          <a:lstStyle/>
          <a:p>
            <a:r>
              <a:rPr lang="en-US" dirty="0"/>
              <a:t>Social Factors</a:t>
            </a:r>
          </a:p>
        </p:txBody>
      </p:sp>
    </p:spTree>
    <p:extLst>
      <p:ext uri="{BB962C8B-B14F-4D97-AF65-F5344CB8AC3E}">
        <p14:creationId xmlns:p14="http://schemas.microsoft.com/office/powerpoint/2010/main" val="2886913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83231" y="1150467"/>
            <a:ext cx="8229600" cy="2287586"/>
          </a:xfrm>
        </p:spPr>
        <p:txBody>
          <a:bodyPr/>
          <a:lstStyle/>
          <a:p>
            <a:pPr>
              <a:buClr>
                <a:srgbClr val="4D92BC"/>
              </a:buClr>
            </a:pPr>
            <a:r>
              <a:rPr lang="en-US" sz="2600" dirty="0"/>
              <a:t>Obesogenic and the built environment:</a:t>
            </a:r>
          </a:p>
          <a:p>
            <a:pPr lvl="1">
              <a:buClr>
                <a:srgbClr val="4D92BC"/>
              </a:buClr>
            </a:pPr>
            <a:r>
              <a:rPr lang="en-US" sz="2400" dirty="0"/>
              <a:t>Lack of sidewalks and bike paths in neighborhoods.</a:t>
            </a:r>
          </a:p>
          <a:p>
            <a:pPr lvl="1">
              <a:buClr>
                <a:srgbClr val="4D92BC"/>
              </a:buClr>
            </a:pPr>
            <a:r>
              <a:rPr lang="en-US" sz="2400" dirty="0"/>
              <a:t>Lack of supermarkets with fresh fruits and vegetables.</a:t>
            </a:r>
          </a:p>
          <a:p>
            <a:pPr lvl="1">
              <a:buClr>
                <a:srgbClr val="4D92BC"/>
              </a:buClr>
            </a:pPr>
            <a:r>
              <a:rPr lang="en-US" sz="2400" dirty="0"/>
              <a:t>No access to gyms or places for physical activity or recreation such as parks.</a:t>
            </a:r>
          </a:p>
        </p:txBody>
      </p:sp>
      <p:sp>
        <p:nvSpPr>
          <p:cNvPr id="35843" name="Rectangle 5"/>
          <p:cNvSpPr>
            <a:spLocks noGrp="1" noChangeArrowheads="1"/>
          </p:cNvSpPr>
          <p:nvPr>
            <p:ph type="title"/>
          </p:nvPr>
        </p:nvSpPr>
        <p:spPr/>
        <p:txBody>
          <a:bodyPr/>
          <a:lstStyle/>
          <a:p>
            <a:r>
              <a:rPr lang="en-US" dirty="0"/>
              <a:t>Physical Factors</a:t>
            </a:r>
          </a:p>
        </p:txBody>
      </p:sp>
    </p:spTree>
    <p:extLst>
      <p:ext uri="{BB962C8B-B14F-4D97-AF65-F5344CB8AC3E}">
        <p14:creationId xmlns:p14="http://schemas.microsoft.com/office/powerpoint/2010/main" val="2184801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idx="1"/>
          </p:nvPr>
        </p:nvSpPr>
        <p:spPr>
          <a:xfrm>
            <a:off x="383231" y="1150467"/>
            <a:ext cx="8229600" cy="1475038"/>
          </a:xfrm>
        </p:spPr>
        <p:txBody>
          <a:bodyPr/>
          <a:lstStyle/>
          <a:p>
            <a:pPr>
              <a:buClr>
                <a:srgbClr val="4D92BC"/>
              </a:buClr>
            </a:pPr>
            <a:r>
              <a:rPr lang="en-US" sz="2600" dirty="0"/>
              <a:t>Laws, regulations, and federally sponsored promotional programs around food also affect our nutritional environment—not always for the better.</a:t>
            </a:r>
          </a:p>
        </p:txBody>
      </p:sp>
      <p:sp>
        <p:nvSpPr>
          <p:cNvPr id="36866" name="Title 1"/>
          <p:cNvSpPr>
            <a:spLocks noGrp="1"/>
          </p:cNvSpPr>
          <p:nvPr>
            <p:ph type="title"/>
          </p:nvPr>
        </p:nvSpPr>
        <p:spPr/>
        <p:txBody>
          <a:bodyPr/>
          <a:lstStyle/>
          <a:p>
            <a:r>
              <a:rPr lang="en-US" dirty="0"/>
              <a:t>Public Policy</a:t>
            </a:r>
          </a:p>
        </p:txBody>
      </p:sp>
    </p:spTree>
    <p:extLst>
      <p:ext uri="{BB962C8B-B14F-4D97-AF65-F5344CB8AC3E}">
        <p14:creationId xmlns:p14="http://schemas.microsoft.com/office/powerpoint/2010/main" val="2101563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1" name="Rectangle 2"/>
          <p:cNvSpPr txBox="1">
            <a:spLocks noChangeArrowheads="1"/>
          </p:cNvSpPr>
          <p:nvPr/>
        </p:nvSpPr>
        <p:spPr bwMode="auto">
          <a:xfrm>
            <a:off x="1777068" y="8625"/>
            <a:ext cx="71167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a:lstStyle>
          <a:p>
            <a:r>
              <a:rPr lang="en-IN" kern="0" dirty="0"/>
              <a:t>Video: Fast-Paced Movies, Television Shows May Lead to More Snacking</a:t>
            </a:r>
          </a:p>
        </p:txBody>
      </p:sp>
      <p:pic>
        <p:nvPicPr>
          <p:cNvPr id="3" name="GMA_9-2-14_Fast-Paced_Movies_TV_Shows_May_Lead_to_More_Snack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49263" y="1984257"/>
            <a:ext cx="6245475" cy="3903423"/>
          </a:xfrm>
          <a:prstGeom prst="rect">
            <a:avLst/>
          </a:prstGeom>
        </p:spPr>
      </p:pic>
    </p:spTree>
    <p:extLst>
      <p:ext uri="{BB962C8B-B14F-4D97-AF65-F5344CB8AC3E}">
        <p14:creationId xmlns:p14="http://schemas.microsoft.com/office/powerpoint/2010/main" val="580067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393406" y="1873754"/>
            <a:ext cx="8229600" cy="2783087"/>
          </a:xfrm>
        </p:spPr>
        <p:txBody>
          <a:bodyPr/>
          <a:lstStyle/>
          <a:p>
            <a:pPr>
              <a:buClr>
                <a:srgbClr val="4D92BC"/>
              </a:buClr>
            </a:pPr>
            <a:r>
              <a:rPr lang="en-US" sz="2600" b="1" dirty="0"/>
              <a:t>Discussion Questions</a:t>
            </a:r>
          </a:p>
          <a:p>
            <a:pPr lvl="1">
              <a:buClr>
                <a:srgbClr val="4D92BC"/>
              </a:buClr>
            </a:pPr>
            <a:r>
              <a:rPr lang="en-US" sz="2400" dirty="0"/>
              <a:t>Describe the types of films that may lead to more snacking when watched.</a:t>
            </a:r>
          </a:p>
          <a:p>
            <a:pPr lvl="1">
              <a:buClr>
                <a:srgbClr val="4D92BC"/>
              </a:buClr>
            </a:pPr>
            <a:r>
              <a:rPr lang="en-US" sz="2400" dirty="0"/>
              <a:t>Explain how the study described in this video was conducted.</a:t>
            </a:r>
          </a:p>
          <a:p>
            <a:pPr lvl="1">
              <a:buClr>
                <a:srgbClr val="4D92BC"/>
              </a:buClr>
            </a:pPr>
            <a:r>
              <a:rPr lang="en-US" sz="2400" dirty="0"/>
              <a:t>What types of TV shows lead to more snacking?</a:t>
            </a:r>
          </a:p>
        </p:txBody>
      </p:sp>
      <p:pic>
        <p:nvPicPr>
          <p:cNvPr id="9"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1" name="Rectangle 2"/>
          <p:cNvSpPr txBox="1">
            <a:spLocks noChangeArrowheads="1"/>
          </p:cNvSpPr>
          <p:nvPr/>
        </p:nvSpPr>
        <p:spPr bwMode="auto">
          <a:xfrm>
            <a:off x="1777068" y="8625"/>
            <a:ext cx="71167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a:lstStyle>
          <a:p>
            <a:r>
              <a:rPr lang="en-IN" kern="0" dirty="0"/>
              <a:t>Video: Fast-Paced Movies, Television Shows May Lead to More Snacking</a:t>
            </a:r>
          </a:p>
        </p:txBody>
      </p:sp>
    </p:spTree>
    <p:extLst>
      <p:ext uri="{BB962C8B-B14F-4D97-AF65-F5344CB8AC3E}">
        <p14:creationId xmlns:p14="http://schemas.microsoft.com/office/powerpoint/2010/main" val="680605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794342" y="3139281"/>
            <a:ext cx="7557025" cy="579438"/>
          </a:xfrm>
        </p:spPr>
        <p:txBody>
          <a:bodyPr/>
          <a:lstStyle/>
          <a:p>
            <a:pPr algn="ctr"/>
            <a:r>
              <a:rPr lang="en-US" dirty="0">
                <a:solidFill>
                  <a:srgbClr val="4D92BC"/>
                </a:solidFill>
                <a:latin typeface="+mn-lt"/>
                <a:ea typeface="+mn-ea"/>
                <a:cs typeface="+mn-cs"/>
              </a:rPr>
              <a:t>REDUCING EXCESS BODY WEIGHT</a:t>
            </a:r>
          </a:p>
        </p:txBody>
      </p:sp>
    </p:spTree>
    <p:extLst>
      <p:ext uri="{BB962C8B-B14F-4D97-AF65-F5344CB8AC3E}">
        <p14:creationId xmlns:p14="http://schemas.microsoft.com/office/powerpoint/2010/main" val="3891872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idx="1"/>
          </p:nvPr>
        </p:nvSpPr>
        <p:spPr>
          <a:xfrm>
            <a:off x="383231" y="1150466"/>
            <a:ext cx="8229600" cy="5106987"/>
          </a:xfrm>
        </p:spPr>
        <p:txBody>
          <a:bodyPr/>
          <a:lstStyle/>
          <a:p>
            <a:pPr>
              <a:buClr>
                <a:srgbClr val="4D92BC"/>
              </a:buClr>
            </a:pPr>
            <a:r>
              <a:rPr lang="en-US" sz="2600" b="1" dirty="0"/>
              <a:t>Hunger</a:t>
            </a:r>
            <a:r>
              <a:rPr lang="en-US" sz="2600" dirty="0"/>
              <a:t> is the physiological sensation caused by a lack of food.</a:t>
            </a:r>
          </a:p>
          <a:p>
            <a:pPr>
              <a:buClr>
                <a:srgbClr val="4D92BC"/>
              </a:buClr>
            </a:pPr>
            <a:r>
              <a:rPr lang="en-US" sz="2600" b="1" dirty="0"/>
              <a:t>Appetite</a:t>
            </a:r>
            <a:r>
              <a:rPr lang="en-US" sz="2600" dirty="0"/>
              <a:t> is the physiological response to the sight, smell, thought, or taste of food that prompts or postpones eating. </a:t>
            </a:r>
          </a:p>
          <a:p>
            <a:pPr>
              <a:buClr>
                <a:srgbClr val="4D92BC"/>
              </a:buClr>
            </a:pPr>
            <a:r>
              <a:rPr lang="en-US" sz="2600" b="1" dirty="0"/>
              <a:t>Satiety</a:t>
            </a:r>
            <a:r>
              <a:rPr lang="en-US" sz="2600" dirty="0"/>
              <a:t> is when we</a:t>
            </a:r>
            <a:r>
              <a:rPr lang="fr-FR" sz="2600" dirty="0"/>
              <a:t>’</a:t>
            </a:r>
            <a:r>
              <a:rPr lang="en-US" sz="2600" dirty="0" err="1"/>
              <a:t>ve</a:t>
            </a:r>
            <a:r>
              <a:rPr lang="en-US" sz="2600" dirty="0"/>
              <a:t> eaten and relieved or prevented hunger; it helps turn off the desire to eat more.</a:t>
            </a:r>
          </a:p>
          <a:p>
            <a:pPr>
              <a:buClr>
                <a:srgbClr val="4D92BC"/>
              </a:buClr>
            </a:pPr>
            <a:r>
              <a:rPr lang="en-US" sz="2600" dirty="0"/>
              <a:t>There are three common approaches to dieting:</a:t>
            </a:r>
          </a:p>
          <a:p>
            <a:pPr lvl="1">
              <a:buClr>
                <a:srgbClr val="4D92BC"/>
              </a:buClr>
            </a:pPr>
            <a:r>
              <a:rPr lang="en-US" sz="2400" dirty="0"/>
              <a:t>Low-calorie diets</a:t>
            </a:r>
          </a:p>
          <a:p>
            <a:pPr lvl="1">
              <a:buClr>
                <a:srgbClr val="4D92BC"/>
              </a:buClr>
            </a:pPr>
            <a:r>
              <a:rPr lang="en-US" sz="2400" dirty="0"/>
              <a:t>Low-fat diets</a:t>
            </a:r>
          </a:p>
          <a:p>
            <a:pPr lvl="1">
              <a:buClr>
                <a:srgbClr val="4D92BC"/>
              </a:buClr>
            </a:pPr>
            <a:r>
              <a:rPr lang="en-US" sz="2400" dirty="0"/>
              <a:t>Low-carbohydrate diets</a:t>
            </a:r>
          </a:p>
        </p:txBody>
      </p:sp>
      <p:sp>
        <p:nvSpPr>
          <p:cNvPr id="38914" name="Rectangle 4"/>
          <p:cNvSpPr>
            <a:spLocks noGrp="1" noChangeArrowheads="1"/>
          </p:cNvSpPr>
          <p:nvPr>
            <p:ph type="title"/>
          </p:nvPr>
        </p:nvSpPr>
        <p:spPr/>
        <p:txBody>
          <a:bodyPr/>
          <a:lstStyle/>
          <a:p>
            <a:r>
              <a:rPr lang="en-US" dirty="0"/>
              <a:t>Can Dieting Work?</a:t>
            </a:r>
          </a:p>
        </p:txBody>
      </p:sp>
    </p:spTree>
    <p:extLst>
      <p:ext uri="{BB962C8B-B14F-4D97-AF65-F5344CB8AC3E}">
        <p14:creationId xmlns:p14="http://schemas.microsoft.com/office/powerpoint/2010/main" val="143642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idx="1"/>
          </p:nvPr>
        </p:nvSpPr>
        <p:spPr>
          <a:xfrm>
            <a:off x="383979" y="1612764"/>
            <a:ext cx="8229600" cy="4542942"/>
          </a:xfrm>
        </p:spPr>
        <p:txBody>
          <a:bodyPr/>
          <a:lstStyle/>
          <a:p>
            <a:pPr>
              <a:buClr>
                <a:srgbClr val="4D92BC"/>
              </a:buClr>
            </a:pPr>
            <a:r>
              <a:rPr lang="en-US" sz="2200" dirty="0"/>
              <a:t>Low-calorie diets build food guidelines around calorie reduction.</a:t>
            </a:r>
          </a:p>
          <a:p>
            <a:pPr lvl="1">
              <a:buClr>
                <a:srgbClr val="4D92BC"/>
              </a:buClr>
            </a:pPr>
            <a:r>
              <a:rPr lang="en-US" sz="2000" dirty="0"/>
              <a:t>Weight Watchers is an example.</a:t>
            </a:r>
          </a:p>
          <a:p>
            <a:pPr lvl="1">
              <a:buClr>
                <a:srgbClr val="4D92BC"/>
              </a:buClr>
            </a:pPr>
            <a:r>
              <a:rPr lang="en-US" sz="2000" dirty="0"/>
              <a:t>A healthful eating plan is needed for success.</a:t>
            </a:r>
          </a:p>
          <a:p>
            <a:pPr>
              <a:buClr>
                <a:srgbClr val="4D92BC"/>
              </a:buClr>
            </a:pPr>
            <a:r>
              <a:rPr lang="en-US" sz="2200" dirty="0"/>
              <a:t>Most low-fat diets aim to cut the dieter</a:t>
            </a:r>
            <a:r>
              <a:rPr lang="fr-FR" sz="2200" dirty="0"/>
              <a:t>’</a:t>
            </a:r>
            <a:r>
              <a:rPr lang="en-US" sz="2200" dirty="0"/>
              <a:t>s total fat intake to 25% of calories or less.</a:t>
            </a:r>
          </a:p>
          <a:p>
            <a:pPr lvl="1">
              <a:buClr>
                <a:srgbClr val="4D92BC"/>
              </a:buClr>
            </a:pPr>
            <a:r>
              <a:rPr lang="en-US" sz="2000" dirty="0"/>
              <a:t>Cut </a:t>
            </a:r>
            <a:r>
              <a:rPr lang="en-US" sz="2000" i="1" dirty="0"/>
              <a:t>trans</a:t>
            </a:r>
            <a:r>
              <a:rPr lang="en-US" sz="2000" dirty="0"/>
              <a:t> fats from the diet.</a:t>
            </a:r>
          </a:p>
          <a:p>
            <a:pPr lvl="1">
              <a:buClr>
                <a:srgbClr val="4D92BC"/>
              </a:buClr>
            </a:pPr>
            <a:r>
              <a:rPr lang="en-US" sz="2000" dirty="0"/>
              <a:t>Consume more “good” fats.</a:t>
            </a:r>
          </a:p>
          <a:p>
            <a:r>
              <a:rPr lang="en-US" sz="2200" dirty="0"/>
              <a:t>Low-carbohydrate diets greatly reduce sugar and starches. </a:t>
            </a:r>
          </a:p>
          <a:p>
            <a:pPr lvl="1">
              <a:buClr>
                <a:srgbClr val="4D92BC"/>
              </a:buClr>
            </a:pPr>
            <a:r>
              <a:rPr lang="en-US" sz="2000" dirty="0"/>
              <a:t>Choose fiber-rich foods.</a:t>
            </a:r>
          </a:p>
          <a:p>
            <a:pPr lvl="1">
              <a:buClr>
                <a:srgbClr val="4D92BC"/>
              </a:buClr>
            </a:pPr>
            <a:r>
              <a:rPr lang="en-US" sz="2000" dirty="0"/>
              <a:t>Watch your total calories.</a:t>
            </a:r>
          </a:p>
          <a:p>
            <a:pPr lvl="1">
              <a:buClr>
                <a:srgbClr val="4D92BC"/>
              </a:buClr>
            </a:pPr>
            <a:r>
              <a:rPr lang="en-US" sz="2000" dirty="0"/>
              <a:t>Choose lean proteins.</a:t>
            </a:r>
          </a:p>
        </p:txBody>
      </p:sp>
      <p:sp>
        <p:nvSpPr>
          <p:cNvPr id="39938" name="Rectangle 4"/>
          <p:cNvSpPr>
            <a:spLocks noGrp="1" noChangeArrowheads="1"/>
          </p:cNvSpPr>
          <p:nvPr>
            <p:ph type="title"/>
          </p:nvPr>
        </p:nvSpPr>
        <p:spPr/>
        <p:txBody>
          <a:bodyPr/>
          <a:lstStyle/>
          <a:p>
            <a:r>
              <a:rPr lang="en-US" dirty="0"/>
              <a:t>Low-Calorie, Low-Fat, Low-Carbohydrate Diets</a:t>
            </a:r>
          </a:p>
        </p:txBody>
      </p:sp>
    </p:spTree>
    <p:extLst>
      <p:ext uri="{BB962C8B-B14F-4D97-AF65-F5344CB8AC3E}">
        <p14:creationId xmlns:p14="http://schemas.microsoft.com/office/powerpoint/2010/main" val="36280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77068" y="8625"/>
            <a:ext cx="7116766" cy="1077218"/>
          </a:xfrm>
        </p:spPr>
        <p:txBody>
          <a:bodyPr/>
          <a:lstStyle/>
          <a:p>
            <a:r>
              <a:rPr lang="en-US" dirty="0"/>
              <a:t>Video: Low Carb Diet Trumps Low Fat in Weight Loss Study</a:t>
            </a:r>
          </a:p>
        </p:txBody>
      </p:sp>
      <p:pic>
        <p:nvPicPr>
          <p:cNvPr id="9"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pic>
        <p:nvPicPr>
          <p:cNvPr id="3" name="GMA_9-2-14_Low-Carb_Diet_Trumps_Low_Fat_in_Weight-Loss_Stud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36989" y="1553708"/>
            <a:ext cx="6870023" cy="4293765"/>
          </a:xfrm>
          <a:prstGeom prst="rect">
            <a:avLst/>
          </a:prstGeom>
        </p:spPr>
      </p:pic>
    </p:spTree>
    <p:extLst>
      <p:ext uri="{BB962C8B-B14F-4D97-AF65-F5344CB8AC3E}">
        <p14:creationId xmlns:p14="http://schemas.microsoft.com/office/powerpoint/2010/main" val="1567393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77068" y="8625"/>
            <a:ext cx="7116766" cy="1077218"/>
          </a:xfrm>
        </p:spPr>
        <p:txBody>
          <a:bodyPr/>
          <a:lstStyle/>
          <a:p>
            <a:r>
              <a:rPr lang="en-US" dirty="0"/>
              <a:t>Video: Low Carb Diet Trumps Low Fat in Weight Loss Study</a:t>
            </a:r>
          </a:p>
        </p:txBody>
      </p:sp>
      <p:pic>
        <p:nvPicPr>
          <p:cNvPr id="9"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7" name="Content Placeholder 3"/>
          <p:cNvSpPr>
            <a:spLocks noGrp="1"/>
          </p:cNvSpPr>
          <p:nvPr>
            <p:ph idx="1"/>
          </p:nvPr>
        </p:nvSpPr>
        <p:spPr>
          <a:xfrm>
            <a:off x="379566" y="1581429"/>
            <a:ext cx="8229600" cy="2490308"/>
          </a:xfrm>
        </p:spPr>
        <p:txBody>
          <a:bodyPr/>
          <a:lstStyle/>
          <a:p>
            <a:pPr>
              <a:buClr>
                <a:srgbClr val="4D92BC"/>
              </a:buClr>
            </a:pPr>
            <a:r>
              <a:rPr lang="en-US" sz="2600" b="1" dirty="0"/>
              <a:t>Discussion Questions</a:t>
            </a:r>
          </a:p>
          <a:p>
            <a:pPr lvl="1">
              <a:buClr>
                <a:srgbClr val="4D92BC"/>
              </a:buClr>
            </a:pPr>
            <a:r>
              <a:rPr lang="en-US" sz="2400" dirty="0"/>
              <a:t>Explain how this study was conducted.</a:t>
            </a:r>
          </a:p>
          <a:p>
            <a:pPr lvl="1">
              <a:buClr>
                <a:srgbClr val="4D92BC"/>
              </a:buClr>
            </a:pPr>
            <a:r>
              <a:rPr lang="en-US" sz="2400" dirty="0"/>
              <a:t>What were the findings? Are you surprised?</a:t>
            </a:r>
          </a:p>
          <a:p>
            <a:pPr lvl="1">
              <a:buClr>
                <a:srgbClr val="4D92BC"/>
              </a:buClr>
            </a:pPr>
            <a:r>
              <a:rPr lang="en-US" sz="2400" dirty="0"/>
              <a:t>Based on the study’s conclusions, how might you modify your current food choices if you are aiming to lose weight?</a:t>
            </a:r>
          </a:p>
        </p:txBody>
      </p:sp>
    </p:spTree>
    <p:extLst>
      <p:ext uri="{BB962C8B-B14F-4D97-AF65-F5344CB8AC3E}">
        <p14:creationId xmlns:p14="http://schemas.microsoft.com/office/powerpoint/2010/main" val="1110058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idx="1"/>
          </p:nvPr>
        </p:nvSpPr>
        <p:spPr>
          <a:xfrm>
            <a:off x="383231" y="1150466"/>
            <a:ext cx="8229600" cy="5106987"/>
          </a:xfrm>
        </p:spPr>
        <p:txBody>
          <a:bodyPr/>
          <a:lstStyle/>
          <a:p>
            <a:pPr>
              <a:buClr>
                <a:srgbClr val="4D92BC"/>
              </a:buClr>
            </a:pPr>
            <a:r>
              <a:rPr lang="en-US" sz="2600" dirty="0"/>
              <a:t>An estimated 68.5% of American adults over age 20 are overweight or obese. </a:t>
            </a:r>
          </a:p>
          <a:p>
            <a:pPr>
              <a:buClr>
                <a:srgbClr val="4D92BC"/>
              </a:buClr>
            </a:pPr>
            <a:r>
              <a:rPr lang="en-US" sz="2600" b="1" dirty="0"/>
              <a:t>Overweight</a:t>
            </a:r>
            <a:r>
              <a:rPr lang="en-US" sz="2600" dirty="0"/>
              <a:t>: The condition of having a body weight that exceeds what is generally considered healthful for a particular height. A weight resulting in a BMI of 25–29.9.</a:t>
            </a:r>
          </a:p>
          <a:p>
            <a:pPr>
              <a:buClr>
                <a:srgbClr val="4D92BC"/>
              </a:buClr>
            </a:pPr>
            <a:r>
              <a:rPr lang="en-US" sz="2600" b="1" dirty="0"/>
              <a:t>Obese</a:t>
            </a:r>
            <a:r>
              <a:rPr lang="en-US" sz="2600" dirty="0"/>
              <a:t>: A weight disorder in which excess accumulations of nonessential body fat result in increased risk of health problems. A weight resulting in a BMI of 30 or higher.</a:t>
            </a:r>
          </a:p>
        </p:txBody>
      </p:sp>
      <p:sp>
        <p:nvSpPr>
          <p:cNvPr id="6146" name="Rectangle 4"/>
          <p:cNvSpPr>
            <a:spLocks noGrp="1" noChangeArrowheads="1"/>
          </p:cNvSpPr>
          <p:nvPr>
            <p:ph type="title"/>
          </p:nvPr>
        </p:nvSpPr>
        <p:spPr/>
        <p:txBody>
          <a:bodyPr/>
          <a:lstStyle/>
          <a:p>
            <a:r>
              <a:rPr lang="en-US" dirty="0"/>
              <a:t>Overweight and Obesity Defined</a:t>
            </a:r>
          </a:p>
        </p:txBody>
      </p:sp>
    </p:spTree>
    <p:extLst>
      <p:ext uri="{BB962C8B-B14F-4D97-AF65-F5344CB8AC3E}">
        <p14:creationId xmlns:p14="http://schemas.microsoft.com/office/powerpoint/2010/main" val="1832513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7"/>
          <p:cNvSpPr>
            <a:spLocks noGrp="1" noChangeArrowheads="1"/>
          </p:cNvSpPr>
          <p:nvPr>
            <p:ph type="title"/>
          </p:nvPr>
        </p:nvSpPr>
        <p:spPr/>
        <p:txBody>
          <a:bodyPr/>
          <a:lstStyle/>
          <a:p>
            <a:r>
              <a:rPr lang="en-US" dirty="0"/>
              <a:t>How to Cut Calories While Maintaining a Balanced Diet</a:t>
            </a:r>
          </a:p>
        </p:txBody>
      </p:sp>
      <p:pic>
        <p:nvPicPr>
          <p:cNvPr id="7170" name="Picture 2" descr="D:\01.IRDVD\Lynch\cpy\Chapter07\Figures\Jpegs_Labeled\CH_3e_Figure_07_05.jpg"/>
          <p:cNvPicPr>
            <a:picLocks noChangeAspect="1" noChangeArrowheads="1"/>
          </p:cNvPicPr>
          <p:nvPr/>
        </p:nvPicPr>
        <p:blipFill rotWithShape="1">
          <a:blip r:embed="rId3">
            <a:extLst>
              <a:ext uri="{28A0092B-C50C-407E-A947-70E740481C1C}">
                <a14:useLocalDpi xmlns:a14="http://schemas.microsoft.com/office/drawing/2010/main" val="0"/>
              </a:ext>
            </a:extLst>
          </a:blip>
          <a:srcRect b="3003"/>
          <a:stretch/>
        </p:blipFill>
        <p:spPr bwMode="auto">
          <a:xfrm>
            <a:off x="717983" y="1451507"/>
            <a:ext cx="7708034" cy="466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442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01.IRDVD\Lynch\cpy\Chapter07\Figures\Jpegs_Labeled\CH_3e_Table_07_01a.jpg"/>
          <p:cNvPicPr>
            <a:picLocks noChangeAspect="1" noChangeArrowheads="1"/>
          </p:cNvPicPr>
          <p:nvPr/>
        </p:nvPicPr>
        <p:blipFill rotWithShape="1">
          <a:blip r:embed="rId3">
            <a:extLst>
              <a:ext uri="{28A0092B-C50C-407E-A947-70E740481C1C}">
                <a14:useLocalDpi xmlns:a14="http://schemas.microsoft.com/office/drawing/2010/main" val="0"/>
              </a:ext>
            </a:extLst>
          </a:blip>
          <a:srcRect b="2463"/>
          <a:stretch/>
        </p:blipFill>
        <p:spPr bwMode="auto">
          <a:xfrm>
            <a:off x="1839792" y="660900"/>
            <a:ext cx="5440814" cy="592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69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01.IRDVD\Lynch\cpy\Chapter07\Figures\Jpegs_Labeled\CH_3e_Table_07_01b.jpg"/>
          <p:cNvPicPr>
            <a:picLocks noChangeAspect="1" noChangeArrowheads="1"/>
          </p:cNvPicPr>
          <p:nvPr/>
        </p:nvPicPr>
        <p:blipFill rotWithShape="1">
          <a:blip r:embed="rId3">
            <a:extLst>
              <a:ext uri="{28A0092B-C50C-407E-A947-70E740481C1C}">
                <a14:useLocalDpi xmlns:a14="http://schemas.microsoft.com/office/drawing/2010/main" val="0"/>
              </a:ext>
            </a:extLst>
          </a:blip>
          <a:srcRect b="2416"/>
          <a:stretch/>
        </p:blipFill>
        <p:spPr bwMode="auto">
          <a:xfrm>
            <a:off x="1234705" y="720443"/>
            <a:ext cx="6668974" cy="567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455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5"/>
          <p:cNvSpPr>
            <a:spLocks noGrp="1" noChangeArrowheads="1"/>
          </p:cNvSpPr>
          <p:nvPr>
            <p:ph idx="1"/>
          </p:nvPr>
        </p:nvSpPr>
        <p:spPr>
          <a:xfrm>
            <a:off x="383230" y="1150466"/>
            <a:ext cx="8498219" cy="3512069"/>
          </a:xfrm>
        </p:spPr>
        <p:txBody>
          <a:bodyPr/>
          <a:lstStyle/>
          <a:p>
            <a:pPr>
              <a:buClr>
                <a:srgbClr val="4D92BC"/>
              </a:buClr>
            </a:pPr>
            <a:r>
              <a:rPr lang="en-US" sz="2600" dirty="0"/>
              <a:t>In 2010, Americans spent $2.69 billion on</a:t>
            </a:r>
            <a:br>
              <a:rPr lang="en-US" sz="2600" dirty="0"/>
            </a:br>
            <a:r>
              <a:rPr lang="en-US" sz="2600" dirty="0"/>
              <a:t>over-the-counter diet aids.</a:t>
            </a:r>
          </a:p>
          <a:p>
            <a:pPr>
              <a:buClr>
                <a:srgbClr val="4D92BC"/>
              </a:buClr>
            </a:pPr>
            <a:r>
              <a:rPr lang="en-US" sz="2600" dirty="0"/>
              <a:t>In one study, college women who perceived themselves as having a higher BMI than they actually had were twice as likely to use a diet drug.</a:t>
            </a:r>
          </a:p>
          <a:p>
            <a:pPr>
              <a:buClr>
                <a:srgbClr val="4D92BC"/>
              </a:buClr>
            </a:pPr>
            <a:r>
              <a:rPr lang="en-US" sz="2600" dirty="0"/>
              <a:t>Most diet aids are considered dietary supplements, a category that the Food and Drug Administration (FDA) regulates to only a minimal extent.</a:t>
            </a:r>
          </a:p>
        </p:txBody>
      </p:sp>
      <p:sp>
        <p:nvSpPr>
          <p:cNvPr id="44034" name="Rectangle 4"/>
          <p:cNvSpPr>
            <a:spLocks noGrp="1" noChangeArrowheads="1"/>
          </p:cNvSpPr>
          <p:nvPr>
            <p:ph type="title"/>
          </p:nvPr>
        </p:nvSpPr>
        <p:spPr/>
        <p:txBody>
          <a:bodyPr/>
          <a:lstStyle/>
          <a:p>
            <a:r>
              <a:rPr lang="en-US" dirty="0"/>
              <a:t>Diet “Aids”</a:t>
            </a:r>
          </a:p>
        </p:txBody>
      </p:sp>
    </p:spTree>
    <p:extLst>
      <p:ext uri="{BB962C8B-B14F-4D97-AF65-F5344CB8AC3E}">
        <p14:creationId xmlns:p14="http://schemas.microsoft.com/office/powerpoint/2010/main" val="4212993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5"/>
          <p:cNvSpPr>
            <a:spLocks noGrp="1" noChangeArrowheads="1"/>
          </p:cNvSpPr>
          <p:nvPr>
            <p:ph idx="1"/>
          </p:nvPr>
        </p:nvSpPr>
        <p:spPr>
          <a:xfrm>
            <a:off x="383231" y="1150466"/>
            <a:ext cx="8229600" cy="3158983"/>
          </a:xfrm>
        </p:spPr>
        <p:txBody>
          <a:bodyPr/>
          <a:lstStyle/>
          <a:p>
            <a:pPr>
              <a:buClr>
                <a:srgbClr val="4D92BC"/>
              </a:buClr>
            </a:pPr>
            <a:r>
              <a:rPr lang="en-US" sz="2600" dirty="0"/>
              <a:t>Psychotherapy: Individual and group therapy may be helpful.</a:t>
            </a:r>
          </a:p>
          <a:p>
            <a:pPr>
              <a:buClr>
                <a:srgbClr val="4D92BC"/>
              </a:buClr>
            </a:pPr>
            <a:r>
              <a:rPr lang="en-US" sz="2600" dirty="0"/>
              <a:t>Prescription drugs may be offered to people for short-term use in weight loss, with one drug being available for long-term use.</a:t>
            </a:r>
          </a:p>
          <a:p>
            <a:pPr lvl="1">
              <a:buClr>
                <a:srgbClr val="4D92BC"/>
              </a:buClr>
            </a:pPr>
            <a:r>
              <a:rPr lang="en-US" sz="2400" dirty="0"/>
              <a:t>The drugs by themselves are minimally effective.</a:t>
            </a:r>
          </a:p>
          <a:p>
            <a:pPr lvl="1">
              <a:buClr>
                <a:srgbClr val="4D92BC"/>
              </a:buClr>
            </a:pPr>
            <a:r>
              <a:rPr lang="en-US" sz="2400" dirty="0"/>
              <a:t>Side effects can be unpleasant.</a:t>
            </a:r>
          </a:p>
        </p:txBody>
      </p:sp>
      <p:sp>
        <p:nvSpPr>
          <p:cNvPr id="47106" name="Rectangle 4"/>
          <p:cNvSpPr>
            <a:spLocks noGrp="1" noChangeArrowheads="1"/>
          </p:cNvSpPr>
          <p:nvPr>
            <p:ph type="title"/>
          </p:nvPr>
        </p:nvSpPr>
        <p:spPr/>
        <p:txBody>
          <a:bodyPr/>
          <a:lstStyle/>
          <a:p>
            <a:r>
              <a:rPr lang="en-US" dirty="0"/>
              <a:t>Clinical Options for Obesity</a:t>
            </a:r>
          </a:p>
        </p:txBody>
      </p:sp>
    </p:spTree>
    <p:extLst>
      <p:ext uri="{BB962C8B-B14F-4D97-AF65-F5344CB8AC3E}">
        <p14:creationId xmlns:p14="http://schemas.microsoft.com/office/powerpoint/2010/main" val="728235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5"/>
          <p:cNvSpPr>
            <a:spLocks noGrp="1" noChangeArrowheads="1"/>
          </p:cNvSpPr>
          <p:nvPr>
            <p:ph idx="1"/>
          </p:nvPr>
        </p:nvSpPr>
        <p:spPr>
          <a:xfrm>
            <a:off x="383231" y="1150466"/>
            <a:ext cx="8229600" cy="5106987"/>
          </a:xfrm>
        </p:spPr>
        <p:txBody>
          <a:bodyPr/>
          <a:lstStyle/>
          <a:p>
            <a:pPr>
              <a:buClr>
                <a:srgbClr val="4D92BC"/>
              </a:buClr>
            </a:pPr>
            <a:r>
              <a:rPr lang="en-US" sz="2600" b="1" dirty="0"/>
              <a:t>Bariatric surgery</a:t>
            </a:r>
            <a:r>
              <a:rPr lang="en-US" sz="2600" dirty="0"/>
              <a:t>, including </a:t>
            </a:r>
            <a:r>
              <a:rPr lang="en-US" sz="2600" i="1" dirty="0"/>
              <a:t>gastric banding </a:t>
            </a:r>
            <a:r>
              <a:rPr lang="en-US" sz="2600" dirty="0"/>
              <a:t>and </a:t>
            </a:r>
            <a:r>
              <a:rPr lang="en-US" sz="2600" i="1" dirty="0"/>
              <a:t>gastric bypass</a:t>
            </a:r>
            <a:r>
              <a:rPr lang="en-US" sz="2600" dirty="0"/>
              <a:t>, can lead to significant weight loss and health improvements.</a:t>
            </a:r>
          </a:p>
          <a:p>
            <a:pPr lvl="1">
              <a:buClr>
                <a:srgbClr val="4D92BC"/>
              </a:buClr>
            </a:pPr>
            <a:r>
              <a:rPr lang="en-US" sz="2400" dirty="0"/>
              <a:t>It is appropriate for those who have a BMI of 40 or less, but a high risk for type 2 diabetes or joint pain.</a:t>
            </a:r>
          </a:p>
          <a:p>
            <a:pPr>
              <a:buClr>
                <a:srgbClr val="4D92BC"/>
              </a:buClr>
            </a:pPr>
            <a:r>
              <a:rPr lang="en-US" sz="2600" dirty="0"/>
              <a:t>Lap-band surgery was approved by the FDA in 2011 for persons who have a BMI of 30 or greater and at least one obesity-related condition. </a:t>
            </a:r>
          </a:p>
          <a:p>
            <a:pPr>
              <a:buClr>
                <a:srgbClr val="4D92BC"/>
              </a:buClr>
            </a:pPr>
            <a:r>
              <a:rPr lang="en-US" sz="2600" dirty="0"/>
              <a:t>Weight can still be gained after the surgery.</a:t>
            </a:r>
          </a:p>
          <a:p>
            <a:pPr>
              <a:buClr>
                <a:srgbClr val="4D92BC"/>
              </a:buClr>
            </a:pPr>
            <a:r>
              <a:rPr lang="en-US" sz="2600" dirty="0"/>
              <a:t>Some people cannot absorb nutrients properly.</a:t>
            </a:r>
          </a:p>
          <a:p>
            <a:pPr>
              <a:buClr>
                <a:srgbClr val="4D92BC"/>
              </a:buClr>
            </a:pPr>
            <a:r>
              <a:rPr lang="en-US" sz="2600" dirty="0"/>
              <a:t>These are major surgeries, carrying risks of complications.</a:t>
            </a:r>
          </a:p>
        </p:txBody>
      </p:sp>
      <p:sp>
        <p:nvSpPr>
          <p:cNvPr id="48130" name="Rectangle 4"/>
          <p:cNvSpPr>
            <a:spLocks noGrp="1" noChangeArrowheads="1"/>
          </p:cNvSpPr>
          <p:nvPr>
            <p:ph type="title"/>
          </p:nvPr>
        </p:nvSpPr>
        <p:spPr/>
        <p:txBody>
          <a:bodyPr/>
          <a:lstStyle/>
          <a:p>
            <a:r>
              <a:rPr lang="en-US" dirty="0"/>
              <a:t>Surgical Options</a:t>
            </a:r>
          </a:p>
        </p:txBody>
      </p:sp>
    </p:spTree>
    <p:extLst>
      <p:ext uri="{BB962C8B-B14F-4D97-AF65-F5344CB8AC3E}">
        <p14:creationId xmlns:p14="http://schemas.microsoft.com/office/powerpoint/2010/main" val="2500566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5"/>
          <p:cNvSpPr>
            <a:spLocks noGrp="1" noChangeArrowheads="1"/>
          </p:cNvSpPr>
          <p:nvPr>
            <p:ph idx="1"/>
          </p:nvPr>
        </p:nvSpPr>
        <p:spPr>
          <a:xfrm>
            <a:off x="383231" y="1150467"/>
            <a:ext cx="8229600" cy="2278534"/>
          </a:xfrm>
        </p:spPr>
        <p:txBody>
          <a:bodyPr/>
          <a:lstStyle/>
          <a:p>
            <a:pPr>
              <a:buClr>
                <a:srgbClr val="4D92BC"/>
              </a:buClr>
            </a:pPr>
            <a:r>
              <a:rPr lang="en-US" sz="2600" dirty="0"/>
              <a:t>If you are trying to maintain or lose weight, aim for 60–90 minutes of physical activity each day.</a:t>
            </a:r>
          </a:p>
          <a:p>
            <a:pPr>
              <a:buClr>
                <a:srgbClr val="4D92BC"/>
              </a:buClr>
            </a:pPr>
            <a:r>
              <a:rPr lang="en-US" sz="2600" dirty="0"/>
              <a:t>Chose an activity that you like. </a:t>
            </a:r>
          </a:p>
          <a:p>
            <a:pPr>
              <a:buClr>
                <a:srgbClr val="4D92BC"/>
              </a:buClr>
            </a:pPr>
            <a:r>
              <a:rPr lang="en-US" sz="2600" dirty="0"/>
              <a:t>At least two to three times per week, engage in muscle-building exercise.</a:t>
            </a:r>
          </a:p>
        </p:txBody>
      </p:sp>
      <p:sp>
        <p:nvSpPr>
          <p:cNvPr id="45058" name="Rectangle 4"/>
          <p:cNvSpPr>
            <a:spLocks noGrp="1" noChangeArrowheads="1"/>
          </p:cNvSpPr>
          <p:nvPr>
            <p:ph type="title"/>
          </p:nvPr>
        </p:nvSpPr>
        <p:spPr/>
        <p:txBody>
          <a:bodyPr/>
          <a:lstStyle/>
          <a:p>
            <a:r>
              <a:rPr lang="en-US" dirty="0"/>
              <a:t>The Importance of Physical Activity</a:t>
            </a:r>
          </a:p>
        </p:txBody>
      </p:sp>
    </p:spTree>
    <p:extLst>
      <p:ext uri="{BB962C8B-B14F-4D97-AF65-F5344CB8AC3E}">
        <p14:creationId xmlns:p14="http://schemas.microsoft.com/office/powerpoint/2010/main" val="3384994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5"/>
          <p:cNvSpPr>
            <a:spLocks noGrp="1" noChangeArrowheads="1"/>
          </p:cNvSpPr>
          <p:nvPr>
            <p:ph idx="1"/>
          </p:nvPr>
        </p:nvSpPr>
        <p:spPr>
          <a:xfrm>
            <a:off x="383231" y="1150466"/>
            <a:ext cx="8229600" cy="2824005"/>
          </a:xfrm>
        </p:spPr>
        <p:txBody>
          <a:bodyPr/>
          <a:lstStyle/>
          <a:p>
            <a:pPr>
              <a:buClr>
                <a:srgbClr val="4D92BC"/>
              </a:buClr>
            </a:pPr>
            <a:r>
              <a:rPr lang="en-US" sz="2600" dirty="0"/>
              <a:t>Boost your calories, but in healthful ways.</a:t>
            </a:r>
          </a:p>
          <a:p>
            <a:pPr>
              <a:buClr>
                <a:srgbClr val="4D92BC"/>
              </a:buClr>
            </a:pPr>
            <a:r>
              <a:rPr lang="en-US" sz="2600" dirty="0"/>
              <a:t>Eat smaller meals more frequently throughout the day.</a:t>
            </a:r>
          </a:p>
          <a:p>
            <a:pPr>
              <a:buClr>
                <a:srgbClr val="4D92BC"/>
              </a:buClr>
            </a:pPr>
            <a:r>
              <a:rPr lang="en-US" sz="2600" dirty="0"/>
              <a:t>Add calories to your favorite meals.</a:t>
            </a:r>
          </a:p>
          <a:p>
            <a:pPr>
              <a:buClr>
                <a:srgbClr val="4D92BC"/>
              </a:buClr>
            </a:pPr>
            <a:r>
              <a:rPr lang="en-US" sz="2600" dirty="0"/>
              <a:t>Get regular exercise to build both appetite and muscle.</a:t>
            </a:r>
          </a:p>
        </p:txBody>
      </p:sp>
      <p:sp>
        <p:nvSpPr>
          <p:cNvPr id="50178" name="Rectangle 4"/>
          <p:cNvSpPr>
            <a:spLocks noGrp="1" noChangeArrowheads="1"/>
          </p:cNvSpPr>
          <p:nvPr>
            <p:ph type="title"/>
          </p:nvPr>
        </p:nvSpPr>
        <p:spPr/>
        <p:txBody>
          <a:bodyPr/>
          <a:lstStyle/>
          <a:p>
            <a:r>
              <a:rPr lang="en-US" dirty="0"/>
              <a:t>What If You Want to Gain Weight?</a:t>
            </a:r>
          </a:p>
        </p:txBody>
      </p:sp>
    </p:spTree>
    <p:extLst>
      <p:ext uri="{BB962C8B-B14F-4D97-AF65-F5344CB8AC3E}">
        <p14:creationId xmlns:p14="http://schemas.microsoft.com/office/powerpoint/2010/main" val="2009873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01.IRDVD\Lynch\cpy\Chapter07\Figures\Jpegs_Labeled\CH_3e_Table_07_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578"/>
          <a:stretch/>
        </p:blipFill>
        <p:spPr bwMode="auto">
          <a:xfrm>
            <a:off x="414338" y="1049895"/>
            <a:ext cx="8315325" cy="497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48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119737" y="2890391"/>
            <a:ext cx="6870023" cy="1077218"/>
          </a:xfrm>
        </p:spPr>
        <p:txBody>
          <a:bodyPr/>
          <a:lstStyle/>
          <a:p>
            <a:pPr algn="ctr"/>
            <a:r>
              <a:rPr lang="en-US" dirty="0">
                <a:solidFill>
                  <a:srgbClr val="4D92BC"/>
                </a:solidFill>
                <a:latin typeface="+mn-lt"/>
                <a:ea typeface="+mn-ea"/>
                <a:cs typeface="+mn-cs"/>
              </a:rPr>
              <a:t>HOW DO YOU MAINTAIN A HEALTHFUL WEIGHT?</a:t>
            </a:r>
          </a:p>
        </p:txBody>
      </p:sp>
    </p:spTree>
    <p:extLst>
      <p:ext uri="{BB962C8B-B14F-4D97-AF65-F5344CB8AC3E}">
        <p14:creationId xmlns:p14="http://schemas.microsoft.com/office/powerpoint/2010/main" val="1375270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76236" y="3141120"/>
            <a:ext cx="7557025" cy="579438"/>
          </a:xfrm>
        </p:spPr>
        <p:txBody>
          <a:bodyPr/>
          <a:lstStyle/>
          <a:p>
            <a:pPr algn="ctr"/>
            <a:r>
              <a:rPr lang="en-US" dirty="0">
                <a:solidFill>
                  <a:srgbClr val="4D92BC"/>
                </a:solidFill>
                <a:latin typeface="+mn-lt"/>
                <a:ea typeface="+mn-ea"/>
                <a:cs typeface="+mn-cs"/>
              </a:rPr>
              <a:t>BODY IMAGE AND BODY WEIGHT</a:t>
            </a:r>
          </a:p>
        </p:txBody>
      </p:sp>
    </p:spTree>
    <p:extLst>
      <p:ext uri="{BB962C8B-B14F-4D97-AF65-F5344CB8AC3E}">
        <p14:creationId xmlns:p14="http://schemas.microsoft.com/office/powerpoint/2010/main" val="1249140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5"/>
          <p:cNvSpPr>
            <a:spLocks noGrp="1" noChangeArrowheads="1"/>
          </p:cNvSpPr>
          <p:nvPr>
            <p:ph idx="1"/>
          </p:nvPr>
        </p:nvSpPr>
        <p:spPr>
          <a:xfrm>
            <a:off x="383231" y="1150466"/>
            <a:ext cx="8317150" cy="3367213"/>
          </a:xfrm>
        </p:spPr>
        <p:txBody>
          <a:bodyPr/>
          <a:lstStyle/>
          <a:p>
            <a:pPr>
              <a:buClr>
                <a:srgbClr val="4D92BC"/>
              </a:buClr>
            </a:pPr>
            <a:r>
              <a:rPr lang="en-US" sz="2600" dirty="0"/>
              <a:t>Your healthful weight is a range, not a fixed number.</a:t>
            </a:r>
          </a:p>
          <a:p>
            <a:pPr>
              <a:buClr>
                <a:srgbClr val="4D92BC"/>
              </a:buClr>
            </a:pPr>
            <a:r>
              <a:rPr lang="en-US" sz="2600" dirty="0"/>
              <a:t>Aim to be more active in your everyday life. When choosing physical activity, aim for consistency over intensity.</a:t>
            </a:r>
          </a:p>
          <a:p>
            <a:pPr>
              <a:buClr>
                <a:srgbClr val="4D92BC"/>
              </a:buClr>
            </a:pPr>
            <a:r>
              <a:rPr lang="en-US" sz="2600" dirty="0"/>
              <a:t>Snack smarter.</a:t>
            </a:r>
          </a:p>
          <a:p>
            <a:pPr>
              <a:buClr>
                <a:srgbClr val="4D92BC"/>
              </a:buClr>
            </a:pPr>
            <a:r>
              <a:rPr lang="en-US" sz="2600" dirty="0"/>
              <a:t>Find reasons to be active.</a:t>
            </a:r>
          </a:p>
          <a:p>
            <a:pPr>
              <a:buClr>
                <a:srgbClr val="4D92BC"/>
              </a:buClr>
            </a:pPr>
            <a:r>
              <a:rPr lang="en-US" sz="2600" dirty="0"/>
              <a:t>Don</a:t>
            </a:r>
            <a:r>
              <a:rPr lang="fr-FR" sz="2600" dirty="0"/>
              <a:t>’</a:t>
            </a:r>
            <a:r>
              <a:rPr lang="en-US" sz="2600" dirty="0"/>
              <a:t>t</a:t>
            </a:r>
            <a:r>
              <a:rPr lang="en-US" altLang="ja-JP" sz="2600" dirty="0"/>
              <a:t> be too hard on yourself.</a:t>
            </a:r>
            <a:endParaRPr lang="en-US" sz="2600" dirty="0"/>
          </a:p>
        </p:txBody>
      </p:sp>
      <p:sp>
        <p:nvSpPr>
          <p:cNvPr id="52226" name="Rectangle 4"/>
          <p:cNvSpPr>
            <a:spLocks noGrp="1" noChangeArrowheads="1"/>
          </p:cNvSpPr>
          <p:nvPr>
            <p:ph type="title"/>
          </p:nvPr>
        </p:nvSpPr>
        <p:spPr/>
        <p:txBody>
          <a:bodyPr/>
          <a:lstStyle/>
          <a:p>
            <a:r>
              <a:rPr lang="en-US" dirty="0"/>
              <a:t>How Do You Maintain a Healthful Weight?</a:t>
            </a:r>
          </a:p>
        </p:txBody>
      </p:sp>
    </p:spTree>
    <p:extLst>
      <p:ext uri="{BB962C8B-B14F-4D97-AF65-F5344CB8AC3E}">
        <p14:creationId xmlns:p14="http://schemas.microsoft.com/office/powerpoint/2010/main" val="1604801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a:spLocks noGrp="1"/>
          </p:cNvSpPr>
          <p:nvPr>
            <p:ph idx="1"/>
          </p:nvPr>
        </p:nvSpPr>
        <p:spPr>
          <a:xfrm>
            <a:off x="383231" y="1150467"/>
            <a:ext cx="8229600" cy="1991086"/>
          </a:xfrm>
        </p:spPr>
        <p:txBody>
          <a:bodyPr/>
          <a:lstStyle/>
          <a:p>
            <a:pPr>
              <a:buClr>
                <a:srgbClr val="4D92BC"/>
              </a:buClr>
            </a:pPr>
            <a:r>
              <a:rPr lang="en-US" sz="2600" dirty="0"/>
              <a:t>Find fun in something other than food (movies, catch a game, work out).</a:t>
            </a:r>
          </a:p>
          <a:p>
            <a:pPr>
              <a:buClr>
                <a:srgbClr val="4D92BC"/>
              </a:buClr>
            </a:pPr>
            <a:r>
              <a:rPr lang="en-US" sz="2600" dirty="0"/>
              <a:t>Don</a:t>
            </a:r>
            <a:r>
              <a:rPr lang="fr-FR" sz="2600" dirty="0"/>
              <a:t>’</a:t>
            </a:r>
            <a:r>
              <a:rPr lang="en-US" sz="2600" dirty="0"/>
              <a:t>t coach.</a:t>
            </a:r>
          </a:p>
          <a:p>
            <a:pPr>
              <a:buClr>
                <a:srgbClr val="4D92BC"/>
              </a:buClr>
            </a:pPr>
            <a:r>
              <a:rPr lang="en-US" sz="2600" dirty="0"/>
              <a:t>Let the slip-ups pass.</a:t>
            </a:r>
          </a:p>
        </p:txBody>
      </p:sp>
      <p:sp>
        <p:nvSpPr>
          <p:cNvPr id="54274" name="Title 1"/>
          <p:cNvSpPr>
            <a:spLocks noGrp="1"/>
          </p:cNvSpPr>
          <p:nvPr>
            <p:ph type="title"/>
          </p:nvPr>
        </p:nvSpPr>
        <p:spPr/>
        <p:txBody>
          <a:bodyPr/>
          <a:lstStyle/>
          <a:p>
            <a:r>
              <a:rPr lang="en-US" dirty="0"/>
              <a:t>Helping a Friend</a:t>
            </a:r>
          </a:p>
        </p:txBody>
      </p:sp>
    </p:spTree>
    <p:extLst>
      <p:ext uri="{BB962C8B-B14F-4D97-AF65-F5344CB8AC3E}">
        <p14:creationId xmlns:p14="http://schemas.microsoft.com/office/powerpoint/2010/main" val="2148080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p:cNvSpPr>
            <a:spLocks noGrp="1"/>
          </p:cNvSpPr>
          <p:nvPr>
            <p:ph idx="1"/>
          </p:nvPr>
        </p:nvSpPr>
        <p:spPr>
          <a:xfrm>
            <a:off x="383979" y="1584483"/>
            <a:ext cx="8229600" cy="3345746"/>
          </a:xfrm>
        </p:spPr>
        <p:txBody>
          <a:bodyPr/>
          <a:lstStyle/>
          <a:p>
            <a:pPr>
              <a:buClr>
                <a:srgbClr val="4D92BC"/>
              </a:buClr>
            </a:pPr>
            <a:r>
              <a:rPr lang="en-US" sz="2600" dirty="0"/>
              <a:t>Check out Real Food Challenge (realfood-challenge.org): 300 chapters at various colleges to advocate for healthier food on campus.</a:t>
            </a:r>
          </a:p>
          <a:p>
            <a:pPr>
              <a:buClr>
                <a:srgbClr val="4D92BC"/>
              </a:buClr>
            </a:pPr>
            <a:r>
              <a:rPr lang="en-US" sz="2600" dirty="0"/>
              <a:t>Start a cooking club.</a:t>
            </a:r>
          </a:p>
          <a:p>
            <a:pPr>
              <a:buClr>
                <a:srgbClr val="4D92BC"/>
              </a:buClr>
            </a:pPr>
            <a:r>
              <a:rPr lang="en-US" sz="2600" dirty="0"/>
              <a:t>Lobby for safe walking and biking options if your campus does not provide them.</a:t>
            </a:r>
          </a:p>
        </p:txBody>
      </p:sp>
      <p:sp>
        <p:nvSpPr>
          <p:cNvPr id="55298" name="Title 1"/>
          <p:cNvSpPr>
            <a:spLocks noGrp="1"/>
          </p:cNvSpPr>
          <p:nvPr>
            <p:ph type="title"/>
          </p:nvPr>
        </p:nvSpPr>
        <p:spPr/>
        <p:txBody>
          <a:bodyPr/>
          <a:lstStyle/>
          <a:p>
            <a:r>
              <a:rPr lang="en-US" dirty="0"/>
              <a:t>Campus Resources for Maintaining a Healthy Weight</a:t>
            </a:r>
          </a:p>
        </p:txBody>
      </p:sp>
    </p:spTree>
    <p:extLst>
      <p:ext uri="{BB962C8B-B14F-4D97-AF65-F5344CB8AC3E}">
        <p14:creationId xmlns:p14="http://schemas.microsoft.com/office/powerpoint/2010/main" val="2137452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2" name="Rectangle 2"/>
          <p:cNvSpPr>
            <a:spLocks noGrp="1" noChangeArrowheads="1"/>
          </p:cNvSpPr>
          <p:nvPr>
            <p:ph type="title"/>
          </p:nvPr>
        </p:nvSpPr>
        <p:spPr>
          <a:xfrm>
            <a:off x="1777068" y="8625"/>
            <a:ext cx="7116766" cy="1569660"/>
          </a:xfrm>
        </p:spPr>
        <p:txBody>
          <a:bodyPr/>
          <a:lstStyle/>
          <a:p>
            <a:r>
              <a:rPr lang="en-US" dirty="0"/>
              <a:t>Video: Experiment Shows Portion Control Is the Key to Healthy Eating</a:t>
            </a:r>
          </a:p>
        </p:txBody>
      </p:sp>
      <p:pic>
        <p:nvPicPr>
          <p:cNvPr id="3" name="WNT_9-12-13_Experiment_Shows_Portion_Control_is_Key_to_Healthy_E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49263" y="1984257"/>
            <a:ext cx="6245475" cy="3903423"/>
          </a:xfrm>
          <a:prstGeom prst="rect">
            <a:avLst/>
          </a:prstGeom>
        </p:spPr>
      </p:pic>
    </p:spTree>
    <p:extLst>
      <p:ext uri="{BB962C8B-B14F-4D97-AF65-F5344CB8AC3E}">
        <p14:creationId xmlns:p14="http://schemas.microsoft.com/office/powerpoint/2010/main" val="3874329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365125" y="1981089"/>
            <a:ext cx="8229600" cy="4220650"/>
          </a:xfrm>
        </p:spPr>
        <p:txBody>
          <a:bodyPr/>
          <a:lstStyle/>
          <a:p>
            <a:pPr>
              <a:buClr>
                <a:srgbClr val="4D92BC"/>
              </a:buClr>
            </a:pPr>
            <a:r>
              <a:rPr lang="en-US" sz="2600" b="1" dirty="0"/>
              <a:t>Discussion Questions</a:t>
            </a:r>
          </a:p>
          <a:p>
            <a:pPr lvl="1">
              <a:buClr>
                <a:srgbClr val="4D92BC"/>
              </a:buClr>
            </a:pPr>
            <a:r>
              <a:rPr lang="en-US" sz="2400" dirty="0"/>
              <a:t>How did the language used to refer to the meal affect the students’ behavior? </a:t>
            </a:r>
          </a:p>
          <a:p>
            <a:pPr lvl="1">
              <a:buClr>
                <a:srgbClr val="4D92BC"/>
              </a:buClr>
            </a:pPr>
            <a:r>
              <a:rPr lang="en-US" sz="2400" dirty="0"/>
              <a:t>What do the results of the experiment suggest about portion size? </a:t>
            </a:r>
          </a:p>
          <a:p>
            <a:pPr lvl="1">
              <a:buClr>
                <a:srgbClr val="4D92BC"/>
              </a:buClr>
            </a:pPr>
            <a:r>
              <a:rPr lang="en-US" sz="2400" dirty="0"/>
              <a:t>How does this news clip suggest that you determine your own particular portion size?</a:t>
            </a:r>
          </a:p>
        </p:txBody>
      </p:sp>
      <p:pic>
        <p:nvPicPr>
          <p:cNvPr id="9"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2" name="Rectangle 2"/>
          <p:cNvSpPr>
            <a:spLocks noGrp="1" noChangeArrowheads="1"/>
          </p:cNvSpPr>
          <p:nvPr>
            <p:ph type="title"/>
          </p:nvPr>
        </p:nvSpPr>
        <p:spPr>
          <a:xfrm>
            <a:off x="1777068" y="8625"/>
            <a:ext cx="7116766" cy="1569660"/>
          </a:xfrm>
        </p:spPr>
        <p:txBody>
          <a:bodyPr/>
          <a:lstStyle/>
          <a:p>
            <a:r>
              <a:rPr lang="en-US" dirty="0"/>
              <a:t>Video: Experiment Shows Portion Control Is the Key to Healthy Eating</a:t>
            </a:r>
          </a:p>
        </p:txBody>
      </p:sp>
    </p:spTree>
    <p:extLst>
      <p:ext uri="{BB962C8B-B14F-4D97-AF65-F5344CB8AC3E}">
        <p14:creationId xmlns:p14="http://schemas.microsoft.com/office/powerpoint/2010/main" val="611589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01.IRDVD\Lynch\cpy\Chapter07\Figures\Jpegs_Labeled\CH_3e_UnFigure_Pg172.jpg"/>
          <p:cNvPicPr>
            <a:picLocks noChangeAspect="1" noChangeArrowheads="1"/>
          </p:cNvPicPr>
          <p:nvPr/>
        </p:nvPicPr>
        <p:blipFill rotWithShape="1">
          <a:blip r:embed="rId3">
            <a:extLst>
              <a:ext uri="{28A0092B-C50C-407E-A947-70E740481C1C}">
                <a14:useLocalDpi xmlns:a14="http://schemas.microsoft.com/office/drawing/2010/main" val="0"/>
              </a:ext>
            </a:extLst>
          </a:blip>
          <a:srcRect b="2782"/>
          <a:stretch/>
        </p:blipFill>
        <p:spPr bwMode="auto">
          <a:xfrm>
            <a:off x="894398" y="843242"/>
            <a:ext cx="7355205" cy="531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762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17252" y="3139281"/>
            <a:ext cx="9144000" cy="579438"/>
          </a:xfrm>
        </p:spPr>
        <p:txBody>
          <a:bodyPr/>
          <a:lstStyle/>
          <a:p>
            <a:pPr algn="ctr"/>
            <a:r>
              <a:rPr lang="en-US" dirty="0">
                <a:solidFill>
                  <a:srgbClr val="4D92BC"/>
                </a:solidFill>
                <a:latin typeface="+mn-lt"/>
                <a:ea typeface="+mn-ea"/>
                <a:cs typeface="+mn-cs"/>
              </a:rPr>
              <a:t>BODY IMAGE AND EATING DISORDERS</a:t>
            </a:r>
          </a:p>
        </p:txBody>
      </p:sp>
    </p:spTree>
    <p:extLst>
      <p:ext uri="{BB962C8B-B14F-4D97-AF65-F5344CB8AC3E}">
        <p14:creationId xmlns:p14="http://schemas.microsoft.com/office/powerpoint/2010/main" val="1122469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383231" y="1150467"/>
            <a:ext cx="8229600" cy="2661042"/>
          </a:xfrm>
        </p:spPr>
        <p:txBody>
          <a:bodyPr/>
          <a:lstStyle/>
          <a:p>
            <a:pPr>
              <a:buClr>
                <a:srgbClr val="4D92BC"/>
              </a:buClr>
            </a:pPr>
            <a:r>
              <a:rPr lang="en-US" sz="2600" b="1" dirty="0"/>
              <a:t>Body dysmorphic disorder: </a:t>
            </a:r>
            <a:r>
              <a:rPr lang="en-US" sz="2600" dirty="0"/>
              <a:t>A mental disorder characterized by obsessive thoughts about a perceived flaw in appearance. </a:t>
            </a:r>
          </a:p>
          <a:p>
            <a:pPr>
              <a:buClr>
                <a:srgbClr val="4D92BC"/>
              </a:buClr>
            </a:pPr>
            <a:r>
              <a:rPr lang="en-US" sz="2600" b="1" dirty="0"/>
              <a:t>Social physique anxiety: </a:t>
            </a:r>
            <a:r>
              <a:rPr lang="en-US" sz="2600" dirty="0"/>
              <a:t>A mental disorder characterized by extreme fear of having one</a:t>
            </a:r>
            <a:r>
              <a:rPr lang="fr-FR" sz="2600" dirty="0"/>
              <a:t>’</a:t>
            </a:r>
            <a:r>
              <a:rPr lang="en-US" sz="2600" dirty="0"/>
              <a:t>s body judged by others.</a:t>
            </a:r>
          </a:p>
        </p:txBody>
      </p:sp>
      <p:sp>
        <p:nvSpPr>
          <p:cNvPr id="57346" name="Title 1"/>
          <p:cNvSpPr>
            <a:spLocks noGrp="1"/>
          </p:cNvSpPr>
          <p:nvPr>
            <p:ph type="title"/>
          </p:nvPr>
        </p:nvSpPr>
        <p:spPr/>
        <p:txBody>
          <a:bodyPr/>
          <a:lstStyle/>
          <a:p>
            <a:r>
              <a:rPr lang="en-US" dirty="0"/>
              <a:t>Body Image Disorders</a:t>
            </a:r>
          </a:p>
        </p:txBody>
      </p:sp>
    </p:spTree>
    <p:extLst>
      <p:ext uri="{BB962C8B-B14F-4D97-AF65-F5344CB8AC3E}">
        <p14:creationId xmlns:p14="http://schemas.microsoft.com/office/powerpoint/2010/main" val="565802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5"/>
          <p:cNvSpPr>
            <a:spLocks noGrp="1" noChangeArrowheads="1"/>
          </p:cNvSpPr>
          <p:nvPr>
            <p:ph idx="1"/>
          </p:nvPr>
        </p:nvSpPr>
        <p:spPr>
          <a:xfrm>
            <a:off x="383231" y="1150466"/>
            <a:ext cx="8229600" cy="3475855"/>
          </a:xfrm>
        </p:spPr>
        <p:txBody>
          <a:bodyPr/>
          <a:lstStyle/>
          <a:p>
            <a:pPr>
              <a:buClr>
                <a:srgbClr val="4D92BC"/>
              </a:buClr>
            </a:pPr>
            <a:r>
              <a:rPr lang="en-US" sz="2600" dirty="0"/>
              <a:t>When unhealthy eating behaviors produce drastic weight changes and put health and even life at risk, they are called </a:t>
            </a:r>
            <a:r>
              <a:rPr lang="en-US" sz="2600" b="1" dirty="0"/>
              <a:t>eating disorders</a:t>
            </a:r>
            <a:r>
              <a:rPr lang="en-US" sz="2600" dirty="0"/>
              <a:t>.</a:t>
            </a:r>
          </a:p>
          <a:p>
            <a:pPr lvl="1">
              <a:buClr>
                <a:srgbClr val="4D92BC"/>
              </a:buClr>
            </a:pPr>
            <a:r>
              <a:rPr lang="en-US" sz="2400" dirty="0"/>
              <a:t>Teen women, young men, and athletes are at a higher risk for eating disorders.</a:t>
            </a:r>
          </a:p>
          <a:p>
            <a:pPr>
              <a:buClr>
                <a:srgbClr val="4D92BC"/>
              </a:buClr>
            </a:pPr>
            <a:r>
              <a:rPr lang="en-US" sz="2600" dirty="0"/>
              <a:t>Approximately 2.7% of 13- to 18-year olds (3.8% of girls and 1.5% of boys) suffer from an eating disorder.</a:t>
            </a:r>
          </a:p>
        </p:txBody>
      </p:sp>
      <p:sp>
        <p:nvSpPr>
          <p:cNvPr id="58370" name="Rectangle 4"/>
          <p:cNvSpPr>
            <a:spLocks noGrp="1" noChangeArrowheads="1"/>
          </p:cNvSpPr>
          <p:nvPr>
            <p:ph type="title"/>
          </p:nvPr>
        </p:nvSpPr>
        <p:spPr/>
        <p:txBody>
          <a:bodyPr/>
          <a:lstStyle/>
          <a:p>
            <a:r>
              <a:rPr lang="en-US" dirty="0"/>
              <a:t>Eating Disorders</a:t>
            </a:r>
          </a:p>
        </p:txBody>
      </p:sp>
    </p:spTree>
    <p:extLst>
      <p:ext uri="{BB962C8B-B14F-4D97-AF65-F5344CB8AC3E}">
        <p14:creationId xmlns:p14="http://schemas.microsoft.com/office/powerpoint/2010/main" val="2752237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5"/>
          <p:cNvSpPr>
            <a:spLocks noGrp="1" noChangeArrowheads="1"/>
          </p:cNvSpPr>
          <p:nvPr>
            <p:ph idx="1"/>
          </p:nvPr>
        </p:nvSpPr>
        <p:spPr>
          <a:xfrm>
            <a:off x="383231" y="1150466"/>
            <a:ext cx="8229600" cy="1945819"/>
          </a:xfrm>
        </p:spPr>
        <p:txBody>
          <a:bodyPr/>
          <a:lstStyle/>
          <a:p>
            <a:pPr>
              <a:buClr>
                <a:srgbClr val="4D92BC"/>
              </a:buClr>
            </a:pPr>
            <a:r>
              <a:rPr lang="en-US" sz="2600" dirty="0"/>
              <a:t>People with </a:t>
            </a:r>
            <a:r>
              <a:rPr lang="en-US" sz="2600" b="1" dirty="0"/>
              <a:t>anorexia nervosa </a:t>
            </a:r>
            <a:r>
              <a:rPr lang="en-US" sz="2600" dirty="0"/>
              <a:t>see food as an enemy that must be controlled. </a:t>
            </a:r>
          </a:p>
          <a:p>
            <a:pPr>
              <a:buClr>
                <a:srgbClr val="4D92BC"/>
              </a:buClr>
            </a:pPr>
            <a:r>
              <a:rPr lang="en-US" sz="2600" dirty="0"/>
              <a:t>They eat as little as possible, often setting up elaborate rituals and practices to control food intake.</a:t>
            </a:r>
          </a:p>
        </p:txBody>
      </p:sp>
      <p:sp>
        <p:nvSpPr>
          <p:cNvPr id="59394" name="Rectangle 4"/>
          <p:cNvSpPr>
            <a:spLocks noGrp="1" noChangeArrowheads="1"/>
          </p:cNvSpPr>
          <p:nvPr>
            <p:ph type="title"/>
          </p:nvPr>
        </p:nvSpPr>
        <p:spPr/>
        <p:txBody>
          <a:bodyPr/>
          <a:lstStyle/>
          <a:p>
            <a:r>
              <a:rPr lang="en-US" dirty="0"/>
              <a:t>Anorexia Nervosa</a:t>
            </a:r>
          </a:p>
        </p:txBody>
      </p:sp>
    </p:spTree>
    <p:extLst>
      <p:ext uri="{BB962C8B-B14F-4D97-AF65-F5344CB8AC3E}">
        <p14:creationId xmlns:p14="http://schemas.microsoft.com/office/powerpoint/2010/main" val="76834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383231" y="1150466"/>
            <a:ext cx="8229600" cy="5106987"/>
          </a:xfrm>
        </p:spPr>
        <p:txBody>
          <a:bodyPr/>
          <a:lstStyle/>
          <a:p>
            <a:pPr>
              <a:buClr>
                <a:srgbClr val="4D92BC"/>
              </a:buClr>
            </a:pPr>
            <a:r>
              <a:rPr lang="en-US" sz="2600" b="1" dirty="0"/>
              <a:t>Body image: </a:t>
            </a:r>
            <a:r>
              <a:rPr lang="en-US" sz="2600" dirty="0"/>
              <a:t>A person</a:t>
            </a:r>
            <a:r>
              <a:rPr lang="fr-FR" sz="2600" dirty="0"/>
              <a:t>’</a:t>
            </a:r>
            <a:r>
              <a:rPr lang="en-US" sz="2600" dirty="0"/>
              <a:t>s perceptions, feelings, and critiques of his or her own body. </a:t>
            </a:r>
          </a:p>
          <a:p>
            <a:pPr>
              <a:buClr>
                <a:srgbClr val="4D92BC"/>
              </a:buClr>
            </a:pPr>
            <a:r>
              <a:rPr lang="en-US" sz="2600" dirty="0"/>
              <a:t>Research shows</a:t>
            </a:r>
          </a:p>
          <a:p>
            <a:pPr lvl="1">
              <a:buClr>
                <a:srgbClr val="4D92BC"/>
              </a:buClr>
            </a:pPr>
            <a:r>
              <a:rPr lang="en-US" sz="2400" dirty="0"/>
              <a:t>children absorb ideas about thinness and ideal body type from the media.</a:t>
            </a:r>
          </a:p>
          <a:p>
            <a:pPr lvl="1">
              <a:buClr>
                <a:srgbClr val="4D92BC"/>
              </a:buClr>
            </a:pPr>
            <a:r>
              <a:rPr lang="en-US" sz="2400" dirty="0"/>
              <a:t>more women are unhappy with their bodies than men.</a:t>
            </a:r>
          </a:p>
          <a:p>
            <a:pPr lvl="1">
              <a:buClr>
                <a:srgbClr val="4D92BC"/>
              </a:buClr>
            </a:pPr>
            <a:r>
              <a:rPr lang="en-US" sz="2400" dirty="0"/>
              <a:t>70% of female college students and 35% of male college students are dissatisfied with their bodies. </a:t>
            </a:r>
          </a:p>
          <a:p>
            <a:pPr>
              <a:buClr>
                <a:srgbClr val="4D92BC"/>
              </a:buClr>
            </a:pPr>
            <a:r>
              <a:rPr lang="en-US" sz="2600" dirty="0"/>
              <a:t>Media images (thinness, attractiveness) can negatively impact one</a:t>
            </a:r>
            <a:r>
              <a:rPr lang="fr-FR" sz="2600" dirty="0"/>
              <a:t>’</a:t>
            </a:r>
            <a:r>
              <a:rPr lang="en-US" sz="2600" dirty="0"/>
              <a:t>s own body image. </a:t>
            </a:r>
          </a:p>
          <a:p>
            <a:pPr>
              <a:buClr>
                <a:srgbClr val="4D92BC"/>
              </a:buClr>
            </a:pPr>
            <a:r>
              <a:rPr lang="en-US" sz="2600" dirty="0"/>
              <a:t>Media literacy is important.</a:t>
            </a:r>
          </a:p>
        </p:txBody>
      </p:sp>
      <p:sp>
        <p:nvSpPr>
          <p:cNvPr id="8194" name="Title 1"/>
          <p:cNvSpPr>
            <a:spLocks noGrp="1"/>
          </p:cNvSpPr>
          <p:nvPr>
            <p:ph type="title"/>
          </p:nvPr>
        </p:nvSpPr>
        <p:spPr/>
        <p:txBody>
          <a:bodyPr/>
          <a:lstStyle/>
          <a:p>
            <a:r>
              <a:rPr lang="en-US" dirty="0"/>
              <a:t>Body Image</a:t>
            </a:r>
          </a:p>
        </p:txBody>
      </p:sp>
    </p:spTree>
    <p:extLst>
      <p:ext uri="{BB962C8B-B14F-4D97-AF65-F5344CB8AC3E}">
        <p14:creationId xmlns:p14="http://schemas.microsoft.com/office/powerpoint/2010/main" val="1370235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5"/>
          <p:cNvSpPr>
            <a:spLocks noGrp="1" noChangeArrowheads="1"/>
          </p:cNvSpPr>
          <p:nvPr>
            <p:ph idx="1"/>
          </p:nvPr>
        </p:nvSpPr>
        <p:spPr>
          <a:xfrm>
            <a:off x="383231" y="1150466"/>
            <a:ext cx="8229600" cy="2787791"/>
          </a:xfrm>
        </p:spPr>
        <p:txBody>
          <a:bodyPr/>
          <a:lstStyle/>
          <a:p>
            <a:pPr>
              <a:buClr>
                <a:srgbClr val="4D92BC"/>
              </a:buClr>
            </a:pPr>
            <a:r>
              <a:rPr lang="en-US" sz="2600" dirty="0"/>
              <a:t>Intense fear of gaining weight or being overweight.</a:t>
            </a:r>
          </a:p>
          <a:p>
            <a:pPr>
              <a:buClr>
                <a:srgbClr val="4D92BC"/>
              </a:buClr>
            </a:pPr>
            <a:r>
              <a:rPr lang="en-US" sz="2600" dirty="0"/>
              <a:t>A highly distorted body image; seeing fat where none exists.</a:t>
            </a:r>
          </a:p>
          <a:p>
            <a:pPr>
              <a:buClr>
                <a:srgbClr val="4D92BC"/>
              </a:buClr>
            </a:pPr>
            <a:r>
              <a:rPr lang="en-US" sz="2600" dirty="0"/>
              <a:t>An inability to maintain a normal body weight.</a:t>
            </a:r>
          </a:p>
          <a:p>
            <a:pPr>
              <a:buClr>
                <a:srgbClr val="4D92BC"/>
              </a:buClr>
            </a:pPr>
            <a:r>
              <a:rPr lang="en-US" sz="2600" dirty="0"/>
              <a:t>A refusal to eat or eating patterns that tightly restrict food intake.</a:t>
            </a:r>
          </a:p>
        </p:txBody>
      </p:sp>
      <p:sp>
        <p:nvSpPr>
          <p:cNvPr id="60418" name="Rectangle 4"/>
          <p:cNvSpPr>
            <a:spLocks noGrp="1" noChangeArrowheads="1"/>
          </p:cNvSpPr>
          <p:nvPr>
            <p:ph type="title"/>
          </p:nvPr>
        </p:nvSpPr>
        <p:spPr/>
        <p:txBody>
          <a:bodyPr/>
          <a:lstStyle/>
          <a:p>
            <a:r>
              <a:rPr lang="en-US" dirty="0"/>
              <a:t>Signs and Symptoms of Anorexia</a:t>
            </a:r>
          </a:p>
        </p:txBody>
      </p:sp>
    </p:spTree>
    <p:extLst>
      <p:ext uri="{BB962C8B-B14F-4D97-AF65-F5344CB8AC3E}">
        <p14:creationId xmlns:p14="http://schemas.microsoft.com/office/powerpoint/2010/main" val="961826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a:t>Major Physical and Health Effects Associated with Anorexia</a:t>
            </a:r>
          </a:p>
        </p:txBody>
      </p:sp>
      <p:pic>
        <p:nvPicPr>
          <p:cNvPr id="12290" name="Picture 2" descr="D:\01.IRDVD\Lynch\cpy\Chapter07\Figures\Jpegs_Labeled\CH_3e_Figure_07_06.jpg"/>
          <p:cNvPicPr>
            <a:picLocks noChangeAspect="1" noChangeArrowheads="1"/>
          </p:cNvPicPr>
          <p:nvPr/>
        </p:nvPicPr>
        <p:blipFill rotWithShape="1">
          <a:blip r:embed="rId3">
            <a:extLst>
              <a:ext uri="{28A0092B-C50C-407E-A947-70E740481C1C}">
                <a14:useLocalDpi xmlns:a14="http://schemas.microsoft.com/office/drawing/2010/main" val="0"/>
              </a:ext>
            </a:extLst>
          </a:blip>
          <a:srcRect b="2310"/>
          <a:stretch/>
        </p:blipFill>
        <p:spPr bwMode="auto">
          <a:xfrm>
            <a:off x="2854494" y="1434191"/>
            <a:ext cx="3435012" cy="467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798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5"/>
          <p:cNvSpPr>
            <a:spLocks noGrp="1" noChangeArrowheads="1"/>
          </p:cNvSpPr>
          <p:nvPr>
            <p:ph idx="1"/>
          </p:nvPr>
        </p:nvSpPr>
        <p:spPr>
          <a:xfrm>
            <a:off x="383231" y="1150466"/>
            <a:ext cx="8229600" cy="2787791"/>
          </a:xfrm>
        </p:spPr>
        <p:txBody>
          <a:bodyPr/>
          <a:lstStyle/>
          <a:p>
            <a:pPr>
              <a:buClr>
                <a:srgbClr val="4D92BC"/>
              </a:buClr>
            </a:pPr>
            <a:r>
              <a:rPr lang="en-US" sz="2600" dirty="0"/>
              <a:t>People with bulimia often have elaborate food rituals that start with </a:t>
            </a:r>
            <a:r>
              <a:rPr lang="en-US" sz="2600" b="1" dirty="0"/>
              <a:t>binge eating</a:t>
            </a:r>
            <a:r>
              <a:rPr lang="en-US" sz="2600" dirty="0"/>
              <a:t>, the consumption of a large amount of food in a short amount of time.</a:t>
            </a:r>
          </a:p>
          <a:p>
            <a:pPr>
              <a:buClr>
                <a:srgbClr val="4D92BC"/>
              </a:buClr>
            </a:pPr>
            <a:r>
              <a:rPr lang="en-US" sz="2600" dirty="0"/>
              <a:t>After a binge, bulimics try to remove these calories. </a:t>
            </a:r>
          </a:p>
          <a:p>
            <a:pPr lvl="1">
              <a:buClr>
                <a:srgbClr val="4D92BC"/>
              </a:buClr>
            </a:pPr>
            <a:r>
              <a:rPr lang="en-US" sz="2400" b="1" dirty="0"/>
              <a:t>Purging</a:t>
            </a:r>
            <a:r>
              <a:rPr lang="en-US" sz="2400" dirty="0"/>
              <a:t> is done through self-induced vomiting, heavy laxative use, fasting, or excessive exercise.</a:t>
            </a:r>
          </a:p>
        </p:txBody>
      </p:sp>
      <p:sp>
        <p:nvSpPr>
          <p:cNvPr id="62466" name="Rectangle 4"/>
          <p:cNvSpPr>
            <a:spLocks noGrp="1" noChangeArrowheads="1"/>
          </p:cNvSpPr>
          <p:nvPr>
            <p:ph type="title"/>
          </p:nvPr>
        </p:nvSpPr>
        <p:spPr/>
        <p:txBody>
          <a:bodyPr/>
          <a:lstStyle/>
          <a:p>
            <a:r>
              <a:rPr lang="en-US" dirty="0"/>
              <a:t>Bulimia Nervosa</a:t>
            </a:r>
          </a:p>
        </p:txBody>
      </p:sp>
    </p:spTree>
    <p:extLst>
      <p:ext uri="{BB962C8B-B14F-4D97-AF65-F5344CB8AC3E}">
        <p14:creationId xmlns:p14="http://schemas.microsoft.com/office/powerpoint/2010/main" val="1019421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5"/>
          <p:cNvSpPr>
            <a:spLocks noGrp="1" noChangeArrowheads="1"/>
          </p:cNvSpPr>
          <p:nvPr>
            <p:ph idx="1"/>
          </p:nvPr>
        </p:nvSpPr>
        <p:spPr>
          <a:xfrm>
            <a:off x="383231" y="1150467"/>
            <a:ext cx="8229600" cy="3222358"/>
          </a:xfrm>
        </p:spPr>
        <p:txBody>
          <a:bodyPr/>
          <a:lstStyle/>
          <a:p>
            <a:pPr>
              <a:buClr>
                <a:srgbClr val="4D92BC"/>
              </a:buClr>
            </a:pPr>
            <a:r>
              <a:rPr lang="en-US" sz="2600" dirty="0"/>
              <a:t>Regular binge eating episodes, at a rate of two per week for several months.</a:t>
            </a:r>
          </a:p>
          <a:p>
            <a:pPr>
              <a:buClr>
                <a:srgbClr val="4D92BC"/>
              </a:buClr>
            </a:pPr>
            <a:r>
              <a:rPr lang="en-US" sz="2600" dirty="0"/>
              <a:t>Binges followed by purging, strict dieting, or excessive exercise to prevent weight gain.</a:t>
            </a:r>
          </a:p>
          <a:p>
            <a:pPr>
              <a:buClr>
                <a:srgbClr val="4D92BC"/>
              </a:buClr>
            </a:pPr>
            <a:r>
              <a:rPr lang="en-US" sz="2600" dirty="0"/>
              <a:t>Use of self-induced vomiting or laxatives as part of purging.</a:t>
            </a:r>
          </a:p>
          <a:p>
            <a:pPr>
              <a:buClr>
                <a:srgbClr val="4D92BC"/>
              </a:buClr>
            </a:pPr>
            <a:r>
              <a:rPr lang="en-US" sz="2600" dirty="0"/>
              <a:t>An obsession with weight and body shape.</a:t>
            </a:r>
          </a:p>
        </p:txBody>
      </p:sp>
      <p:sp>
        <p:nvSpPr>
          <p:cNvPr id="63490" name="Rectangle 4"/>
          <p:cNvSpPr>
            <a:spLocks noGrp="1" noChangeArrowheads="1"/>
          </p:cNvSpPr>
          <p:nvPr>
            <p:ph type="title"/>
          </p:nvPr>
        </p:nvSpPr>
        <p:spPr/>
        <p:txBody>
          <a:bodyPr/>
          <a:lstStyle/>
          <a:p>
            <a:r>
              <a:rPr lang="en-US" dirty="0"/>
              <a:t>Signs of Bulimia</a:t>
            </a:r>
          </a:p>
        </p:txBody>
      </p:sp>
    </p:spTree>
    <p:extLst>
      <p:ext uri="{BB962C8B-B14F-4D97-AF65-F5344CB8AC3E}">
        <p14:creationId xmlns:p14="http://schemas.microsoft.com/office/powerpoint/2010/main" val="30829703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5"/>
          <p:cNvSpPr>
            <a:spLocks noGrp="1" noChangeArrowheads="1"/>
          </p:cNvSpPr>
          <p:nvPr>
            <p:ph idx="1"/>
          </p:nvPr>
        </p:nvSpPr>
        <p:spPr>
          <a:xfrm>
            <a:off x="383231" y="1150467"/>
            <a:ext cx="8229600" cy="3512068"/>
          </a:xfrm>
        </p:spPr>
        <p:txBody>
          <a:bodyPr/>
          <a:lstStyle/>
          <a:p>
            <a:pPr>
              <a:buClr>
                <a:srgbClr val="4D92BC"/>
              </a:buClr>
            </a:pPr>
            <a:r>
              <a:rPr lang="en-US" sz="2600" dirty="0"/>
              <a:t>Binge eaters consume large amounts of calories quickly, but do little to burn off these calories.</a:t>
            </a:r>
          </a:p>
          <a:p>
            <a:pPr lvl="1">
              <a:buClr>
                <a:srgbClr val="4D92BC"/>
              </a:buClr>
            </a:pPr>
            <a:r>
              <a:rPr lang="en-US" sz="2400" dirty="0"/>
              <a:t>Binge eating is repeated within a few days.</a:t>
            </a:r>
          </a:p>
          <a:p>
            <a:pPr>
              <a:buClr>
                <a:srgbClr val="4D92BC"/>
              </a:buClr>
            </a:pPr>
            <a:r>
              <a:rPr lang="en-US" sz="2600" dirty="0"/>
              <a:t>Binges lead to weight gain, which can lead to depression, worry, and concern about ability to control appetite.</a:t>
            </a:r>
          </a:p>
          <a:p>
            <a:pPr lvl="1">
              <a:buClr>
                <a:srgbClr val="4D92BC"/>
              </a:buClr>
            </a:pPr>
            <a:r>
              <a:rPr lang="en-US" sz="2400" dirty="0"/>
              <a:t>This can lead binge eaters to eat in private or hide their eating from others.</a:t>
            </a:r>
          </a:p>
        </p:txBody>
      </p:sp>
      <p:sp>
        <p:nvSpPr>
          <p:cNvPr id="64514" name="Rectangle 4"/>
          <p:cNvSpPr>
            <a:spLocks noGrp="1" noChangeArrowheads="1"/>
          </p:cNvSpPr>
          <p:nvPr>
            <p:ph type="title"/>
          </p:nvPr>
        </p:nvSpPr>
        <p:spPr/>
        <p:txBody>
          <a:bodyPr/>
          <a:lstStyle/>
          <a:p>
            <a:r>
              <a:rPr lang="en-US" dirty="0"/>
              <a:t>Binge Eating Disorder</a:t>
            </a:r>
          </a:p>
        </p:txBody>
      </p:sp>
    </p:spTree>
    <p:extLst>
      <p:ext uri="{BB962C8B-B14F-4D97-AF65-F5344CB8AC3E}">
        <p14:creationId xmlns:p14="http://schemas.microsoft.com/office/powerpoint/2010/main" val="28843675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5"/>
          <p:cNvSpPr>
            <a:spLocks noGrp="1" noChangeArrowheads="1"/>
          </p:cNvSpPr>
          <p:nvPr>
            <p:ph idx="1"/>
          </p:nvPr>
        </p:nvSpPr>
        <p:spPr>
          <a:xfrm>
            <a:off x="383231" y="1150467"/>
            <a:ext cx="8289988" cy="2833058"/>
          </a:xfrm>
        </p:spPr>
        <p:txBody>
          <a:bodyPr/>
          <a:lstStyle/>
          <a:p>
            <a:pPr>
              <a:buClr>
                <a:srgbClr val="4D92BC"/>
              </a:buClr>
            </a:pPr>
            <a:r>
              <a:rPr lang="en-US" sz="2600" dirty="0"/>
              <a:t>Eating large amounts of food in a short period of time, at least twice a week.</a:t>
            </a:r>
          </a:p>
          <a:p>
            <a:pPr>
              <a:buClr>
                <a:srgbClr val="4D92BC"/>
              </a:buClr>
            </a:pPr>
            <a:r>
              <a:rPr lang="en-US" sz="2600" dirty="0"/>
              <a:t>Eating until overly full.</a:t>
            </a:r>
          </a:p>
          <a:p>
            <a:pPr>
              <a:buClr>
                <a:srgbClr val="4D92BC"/>
              </a:buClr>
            </a:pPr>
            <a:r>
              <a:rPr lang="en-US" sz="2600" dirty="0"/>
              <a:t>Eating large amounts of food alone.</a:t>
            </a:r>
          </a:p>
          <a:p>
            <a:pPr>
              <a:buClr>
                <a:srgbClr val="4D92BC"/>
              </a:buClr>
            </a:pPr>
            <a:r>
              <a:rPr lang="en-US" sz="2600" dirty="0"/>
              <a:t>Choosing “</a:t>
            </a:r>
            <a:r>
              <a:rPr lang="en-US" altLang="ja-JP" sz="2600" dirty="0"/>
              <a:t>comfort foods” during sessions of heavy eating.</a:t>
            </a:r>
            <a:endParaRPr lang="en-US" sz="2600" dirty="0"/>
          </a:p>
        </p:txBody>
      </p:sp>
      <p:sp>
        <p:nvSpPr>
          <p:cNvPr id="65538" name="Rectangle 4"/>
          <p:cNvSpPr>
            <a:spLocks noGrp="1" noChangeArrowheads="1"/>
          </p:cNvSpPr>
          <p:nvPr>
            <p:ph type="title"/>
          </p:nvPr>
        </p:nvSpPr>
        <p:spPr/>
        <p:txBody>
          <a:bodyPr/>
          <a:lstStyle/>
          <a:p>
            <a:r>
              <a:rPr lang="en-US" dirty="0"/>
              <a:t>Signs of Binge Eating Disorder</a:t>
            </a:r>
          </a:p>
        </p:txBody>
      </p:sp>
    </p:spTree>
    <p:extLst>
      <p:ext uri="{BB962C8B-B14F-4D97-AF65-F5344CB8AC3E}">
        <p14:creationId xmlns:p14="http://schemas.microsoft.com/office/powerpoint/2010/main" val="3945720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5"/>
          <p:cNvSpPr>
            <a:spLocks noGrp="1" noChangeArrowheads="1"/>
          </p:cNvSpPr>
          <p:nvPr>
            <p:ph idx="1"/>
          </p:nvPr>
        </p:nvSpPr>
        <p:spPr>
          <a:xfrm>
            <a:off x="383231" y="1150467"/>
            <a:ext cx="8229600" cy="2498080"/>
          </a:xfrm>
        </p:spPr>
        <p:txBody>
          <a:bodyPr/>
          <a:lstStyle/>
          <a:p>
            <a:pPr>
              <a:buClr>
                <a:srgbClr val="4D92BC"/>
              </a:buClr>
            </a:pPr>
            <a:r>
              <a:rPr lang="en-US" sz="2600" b="1" dirty="0"/>
              <a:t>Disordered eating: </a:t>
            </a:r>
            <a:r>
              <a:rPr lang="en-US" sz="2600" dirty="0"/>
              <a:t>Unhealthful eating behaviors where food is used to deal with emotional issues.</a:t>
            </a:r>
          </a:p>
          <a:p>
            <a:pPr>
              <a:buClr>
                <a:srgbClr val="4D92BC"/>
              </a:buClr>
            </a:pPr>
            <a:r>
              <a:rPr lang="en-US" sz="2600" b="1" dirty="0"/>
              <a:t>Night-eating syndrome: </a:t>
            </a:r>
            <a:r>
              <a:rPr lang="en-US" sz="2600" dirty="0"/>
              <a:t>Eating little during the day, but food intake increases dramatically at night, often focusing on sugary or starchy foods; one may even eat throughout the night. </a:t>
            </a:r>
          </a:p>
        </p:txBody>
      </p:sp>
      <p:sp>
        <p:nvSpPr>
          <p:cNvPr id="66562" name="Rectangle 4"/>
          <p:cNvSpPr>
            <a:spLocks noGrp="1" noChangeArrowheads="1"/>
          </p:cNvSpPr>
          <p:nvPr>
            <p:ph type="title"/>
          </p:nvPr>
        </p:nvSpPr>
        <p:spPr/>
        <p:txBody>
          <a:bodyPr/>
          <a:lstStyle/>
          <a:p>
            <a:r>
              <a:rPr lang="en-US" dirty="0"/>
              <a:t>Other Unhealthful Eating Behaviors</a:t>
            </a:r>
          </a:p>
        </p:txBody>
      </p:sp>
    </p:spTree>
    <p:extLst>
      <p:ext uri="{BB962C8B-B14F-4D97-AF65-F5344CB8AC3E}">
        <p14:creationId xmlns:p14="http://schemas.microsoft.com/office/powerpoint/2010/main" val="375456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nvPr>
        </p:nvSpPr>
        <p:spPr>
          <a:xfrm>
            <a:off x="383231" y="1150466"/>
            <a:ext cx="8229600" cy="2117835"/>
          </a:xfrm>
        </p:spPr>
        <p:txBody>
          <a:bodyPr/>
          <a:lstStyle/>
          <a:p>
            <a:pPr>
              <a:buClr>
                <a:srgbClr val="4D92BC"/>
              </a:buClr>
            </a:pPr>
            <a:r>
              <a:rPr lang="en-US" sz="2600" dirty="0"/>
              <a:t>Disordered eating (weight control and calorie restriction)</a:t>
            </a:r>
          </a:p>
          <a:p>
            <a:pPr>
              <a:buClr>
                <a:srgbClr val="4D92BC"/>
              </a:buClr>
            </a:pPr>
            <a:r>
              <a:rPr lang="en-US" sz="2600" dirty="0"/>
              <a:t>Amenorrhea</a:t>
            </a:r>
          </a:p>
          <a:p>
            <a:pPr>
              <a:buClr>
                <a:srgbClr val="4D92BC"/>
              </a:buClr>
            </a:pPr>
            <a:r>
              <a:rPr lang="en-US" sz="2600" dirty="0"/>
              <a:t>Osteoporosis</a:t>
            </a:r>
          </a:p>
        </p:txBody>
      </p:sp>
      <p:sp>
        <p:nvSpPr>
          <p:cNvPr id="67586" name="Title 1"/>
          <p:cNvSpPr>
            <a:spLocks noGrp="1"/>
          </p:cNvSpPr>
          <p:nvPr>
            <p:ph type="title"/>
          </p:nvPr>
        </p:nvSpPr>
        <p:spPr/>
        <p:txBody>
          <a:bodyPr/>
          <a:lstStyle/>
          <a:p>
            <a:r>
              <a:rPr lang="en-US" dirty="0"/>
              <a:t>Female Athlete Triad</a:t>
            </a:r>
          </a:p>
        </p:txBody>
      </p:sp>
    </p:spTree>
    <p:extLst>
      <p:ext uri="{BB962C8B-B14F-4D97-AF65-F5344CB8AC3E}">
        <p14:creationId xmlns:p14="http://schemas.microsoft.com/office/powerpoint/2010/main" val="1681863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nvPr>
        </p:nvSpPr>
        <p:spPr>
          <a:xfrm>
            <a:off x="383231" y="1150467"/>
            <a:ext cx="8229600" cy="1112900"/>
          </a:xfrm>
        </p:spPr>
        <p:txBody>
          <a:bodyPr/>
          <a:lstStyle/>
          <a:p>
            <a:pPr>
              <a:buClr>
                <a:srgbClr val="4D92BC"/>
              </a:buClr>
            </a:pPr>
            <a:r>
              <a:rPr lang="en-US" sz="2600" dirty="0"/>
              <a:t>Disordered eating characterized by a fixation with obsessively healthy eating.</a:t>
            </a:r>
          </a:p>
        </p:txBody>
      </p:sp>
      <p:sp>
        <p:nvSpPr>
          <p:cNvPr id="67586" name="Title 1"/>
          <p:cNvSpPr>
            <a:spLocks noGrp="1"/>
          </p:cNvSpPr>
          <p:nvPr>
            <p:ph type="title"/>
          </p:nvPr>
        </p:nvSpPr>
        <p:spPr/>
        <p:txBody>
          <a:bodyPr/>
          <a:lstStyle/>
          <a:p>
            <a:r>
              <a:rPr lang="en-US" dirty="0"/>
              <a:t>Orthorexia Nervosa</a:t>
            </a:r>
          </a:p>
        </p:txBody>
      </p:sp>
    </p:spTree>
    <p:extLst>
      <p:ext uri="{BB962C8B-B14F-4D97-AF65-F5344CB8AC3E}">
        <p14:creationId xmlns:p14="http://schemas.microsoft.com/office/powerpoint/2010/main" val="662610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5"/>
          <p:cNvSpPr>
            <a:spLocks noGrp="1" noChangeArrowheads="1"/>
          </p:cNvSpPr>
          <p:nvPr>
            <p:ph idx="1"/>
          </p:nvPr>
        </p:nvSpPr>
        <p:spPr>
          <a:xfrm>
            <a:off x="393406" y="1593909"/>
            <a:ext cx="8229600" cy="4439255"/>
          </a:xfrm>
        </p:spPr>
        <p:txBody>
          <a:bodyPr/>
          <a:lstStyle/>
          <a:p>
            <a:pPr>
              <a:buClr>
                <a:srgbClr val="4D92BC"/>
              </a:buClr>
            </a:pPr>
            <a:r>
              <a:rPr lang="en-US" sz="2400" dirty="0"/>
              <a:t>Locate support and treatment resources on campus or in the community.</a:t>
            </a:r>
          </a:p>
          <a:p>
            <a:pPr>
              <a:buClr>
                <a:srgbClr val="4D92BC"/>
              </a:buClr>
            </a:pPr>
            <a:r>
              <a:rPr lang="en-US" sz="2400" dirty="0"/>
              <a:t>Have a compassionate conversation with the person you are concerned about. </a:t>
            </a:r>
          </a:p>
          <a:p>
            <a:pPr>
              <a:buClr>
                <a:srgbClr val="4D92BC"/>
              </a:buClr>
            </a:pPr>
            <a:r>
              <a:rPr lang="en-US" sz="2400" dirty="0"/>
              <a:t>Try not to talk to your friend or loved one about dieting, body size, or weight. </a:t>
            </a:r>
          </a:p>
          <a:p>
            <a:pPr>
              <a:buClr>
                <a:srgbClr val="4D92BC"/>
              </a:buClr>
            </a:pPr>
            <a:r>
              <a:rPr lang="en-US" sz="2400" dirty="0"/>
              <a:t>Provide information on the treatment resources you</a:t>
            </a:r>
            <a:r>
              <a:rPr lang="fr-FR" sz="2400" dirty="0"/>
              <a:t>’</a:t>
            </a:r>
            <a:r>
              <a:rPr lang="en-US" sz="2400" dirty="0" err="1"/>
              <a:t>ve</a:t>
            </a:r>
            <a:r>
              <a:rPr lang="en-US" sz="2400" dirty="0"/>
              <a:t> found and offer to go along for support if desired.</a:t>
            </a:r>
          </a:p>
          <a:p>
            <a:pPr>
              <a:buClr>
                <a:srgbClr val="4D92BC"/>
              </a:buClr>
            </a:pPr>
            <a:r>
              <a:rPr lang="en-US" sz="2400" dirty="0"/>
              <a:t>Know that one conversation may not go far.</a:t>
            </a:r>
          </a:p>
          <a:p>
            <a:pPr lvl="1">
              <a:buClr>
                <a:srgbClr val="4D92BC"/>
              </a:buClr>
            </a:pPr>
            <a:r>
              <a:rPr lang="en-US" sz="2000" dirty="0"/>
              <a:t>The person will know he or she can turn to you when ready to make a change.</a:t>
            </a:r>
          </a:p>
        </p:txBody>
      </p:sp>
      <p:sp>
        <p:nvSpPr>
          <p:cNvPr id="68610" name="Rectangle 4"/>
          <p:cNvSpPr>
            <a:spLocks noGrp="1" noChangeArrowheads="1"/>
          </p:cNvSpPr>
          <p:nvPr>
            <p:ph type="title"/>
          </p:nvPr>
        </p:nvSpPr>
        <p:spPr/>
        <p:txBody>
          <a:bodyPr/>
          <a:lstStyle/>
          <a:p>
            <a:r>
              <a:rPr lang="en-US" dirty="0"/>
              <a:t>Getting Help for a Body Image or Eating Disorder</a:t>
            </a:r>
          </a:p>
        </p:txBody>
      </p:sp>
    </p:spTree>
    <p:extLst>
      <p:ext uri="{BB962C8B-B14F-4D97-AF65-F5344CB8AC3E}">
        <p14:creationId xmlns:p14="http://schemas.microsoft.com/office/powerpoint/2010/main" val="3318698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383231" y="1150467"/>
            <a:ext cx="8229600" cy="1728536"/>
          </a:xfrm>
        </p:spPr>
        <p:txBody>
          <a:bodyPr/>
          <a:lstStyle/>
          <a:p>
            <a:pPr>
              <a:buClr>
                <a:srgbClr val="4D92BC"/>
              </a:buClr>
            </a:pPr>
            <a:r>
              <a:rPr lang="en-US" sz="2600" b="1" dirty="0"/>
              <a:t>Body mass index (BMI): </a:t>
            </a:r>
            <a:r>
              <a:rPr lang="en-US" sz="2600" dirty="0"/>
              <a:t>A numerical measurement, calculated from height and weight measurements, that provides an indicator of the person</a:t>
            </a:r>
            <a:r>
              <a:rPr lang="fr-FR" sz="2600" dirty="0"/>
              <a:t>’</a:t>
            </a:r>
            <a:r>
              <a:rPr lang="en-US" sz="2600" dirty="0"/>
              <a:t>s health risk category.</a:t>
            </a:r>
          </a:p>
        </p:txBody>
      </p:sp>
      <p:sp>
        <p:nvSpPr>
          <p:cNvPr id="9218" name="Title 1"/>
          <p:cNvSpPr>
            <a:spLocks noGrp="1"/>
          </p:cNvSpPr>
          <p:nvPr>
            <p:ph type="title"/>
          </p:nvPr>
        </p:nvSpPr>
        <p:spPr/>
        <p:txBody>
          <a:bodyPr/>
          <a:lstStyle/>
          <a:p>
            <a:r>
              <a:rPr lang="en-US" dirty="0"/>
              <a:t>Body Mass Index</a:t>
            </a:r>
          </a:p>
        </p:txBody>
      </p:sp>
    </p:spTree>
    <p:extLst>
      <p:ext uri="{BB962C8B-B14F-4D97-AF65-F5344CB8AC3E}">
        <p14:creationId xmlns:p14="http://schemas.microsoft.com/office/powerpoint/2010/main" val="2371345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383979" y="1584482"/>
            <a:ext cx="8229600" cy="4439255"/>
          </a:xfrm>
        </p:spPr>
        <p:txBody>
          <a:bodyPr/>
          <a:lstStyle/>
          <a:p>
            <a:pPr>
              <a:buClr>
                <a:srgbClr val="4D92BC"/>
              </a:buClr>
            </a:pPr>
            <a:r>
              <a:rPr lang="en-US" sz="2600" dirty="0"/>
              <a:t>Accept yourself for who you are.</a:t>
            </a:r>
          </a:p>
          <a:p>
            <a:pPr>
              <a:buClr>
                <a:srgbClr val="4D92BC"/>
              </a:buClr>
            </a:pPr>
            <a:r>
              <a:rPr lang="en-US" sz="2600" dirty="0"/>
              <a:t>Pay attention to your fitness rather than your appearance.</a:t>
            </a:r>
          </a:p>
          <a:p>
            <a:pPr>
              <a:buClr>
                <a:srgbClr val="4D92BC"/>
              </a:buClr>
            </a:pPr>
            <a:r>
              <a:rPr lang="en-US" sz="2600" dirty="0"/>
              <a:t>Be kind to yourself.</a:t>
            </a:r>
          </a:p>
          <a:p>
            <a:pPr>
              <a:buClr>
                <a:srgbClr val="4D92BC"/>
              </a:buClr>
            </a:pPr>
            <a:r>
              <a:rPr lang="en-US" sz="2600" dirty="0"/>
              <a:t>Know that the beauty and fitness industries are businesses designed to make money; they are not health-care providers.</a:t>
            </a:r>
          </a:p>
          <a:p>
            <a:pPr>
              <a:buClr>
                <a:srgbClr val="4D92BC"/>
              </a:buClr>
            </a:pPr>
            <a:r>
              <a:rPr lang="en-US" sz="2600" dirty="0"/>
              <a:t>Remember that your worth is not defined by your appearance and your health is not defined by the number on the scale. </a:t>
            </a:r>
          </a:p>
        </p:txBody>
      </p:sp>
      <p:sp>
        <p:nvSpPr>
          <p:cNvPr id="69634" name="Title 1"/>
          <p:cNvSpPr>
            <a:spLocks noGrp="1"/>
          </p:cNvSpPr>
          <p:nvPr>
            <p:ph type="title"/>
          </p:nvPr>
        </p:nvSpPr>
        <p:spPr/>
        <p:txBody>
          <a:bodyPr/>
          <a:lstStyle/>
          <a:p>
            <a:r>
              <a:rPr lang="en-US" dirty="0"/>
              <a:t>Personal Choices: Develop a More Positive Body Image</a:t>
            </a:r>
          </a:p>
        </p:txBody>
      </p:sp>
    </p:spTree>
    <p:extLst>
      <p:ext uri="{BB962C8B-B14F-4D97-AF65-F5344CB8AC3E}">
        <p14:creationId xmlns:p14="http://schemas.microsoft.com/office/powerpoint/2010/main" val="17077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Grp="1" noChangeArrowheads="1"/>
          </p:cNvSpPr>
          <p:nvPr>
            <p:ph idx="1"/>
          </p:nvPr>
        </p:nvSpPr>
        <p:spPr>
          <a:xfrm>
            <a:off x="383231" y="1150466"/>
            <a:ext cx="8229600" cy="3865153"/>
          </a:xfrm>
        </p:spPr>
        <p:txBody>
          <a:bodyPr/>
          <a:lstStyle/>
          <a:p>
            <a:pPr>
              <a:buClr>
                <a:srgbClr val="4D92BC"/>
              </a:buClr>
            </a:pPr>
            <a:r>
              <a:rPr lang="en-US" sz="2600" dirty="0"/>
              <a:t>Body mass index is based on the ratio between height and weight.</a:t>
            </a:r>
          </a:p>
          <a:p>
            <a:pPr lvl="1">
              <a:buClr>
                <a:srgbClr val="4D92BC"/>
              </a:buClr>
            </a:pPr>
            <a:r>
              <a:rPr lang="en-US" sz="2400" dirty="0"/>
              <a:t>It is often used to predict the risk for health problems later in life.</a:t>
            </a:r>
          </a:p>
          <a:p>
            <a:pPr>
              <a:buClr>
                <a:srgbClr val="4D92BC"/>
              </a:buClr>
            </a:pPr>
            <a:r>
              <a:rPr lang="en-US" sz="2600" dirty="0"/>
              <a:t>BMI of 18.5–24.9 = </a:t>
            </a:r>
            <a:r>
              <a:rPr lang="en-US" sz="2600" b="1" dirty="0"/>
              <a:t>healthful weight</a:t>
            </a:r>
            <a:r>
              <a:rPr lang="en-US" sz="2600" dirty="0"/>
              <a:t>.</a:t>
            </a:r>
          </a:p>
          <a:p>
            <a:pPr>
              <a:buClr>
                <a:srgbClr val="4D92BC"/>
              </a:buClr>
            </a:pPr>
            <a:r>
              <a:rPr lang="en-US" sz="2600" dirty="0"/>
              <a:t>BMI less than 18.5 = </a:t>
            </a:r>
            <a:r>
              <a:rPr lang="en-US" sz="2600" b="1" dirty="0"/>
              <a:t>underweight</a:t>
            </a:r>
            <a:r>
              <a:rPr lang="en-US" sz="2600" dirty="0"/>
              <a:t>.</a:t>
            </a:r>
          </a:p>
          <a:p>
            <a:pPr>
              <a:buClr>
                <a:srgbClr val="4D92BC"/>
              </a:buClr>
            </a:pPr>
            <a:r>
              <a:rPr lang="en-US" sz="2600" dirty="0"/>
              <a:t>BMI of 25–29 = </a:t>
            </a:r>
            <a:r>
              <a:rPr lang="en-US" sz="2600" b="1" dirty="0"/>
              <a:t>overweight</a:t>
            </a:r>
            <a:r>
              <a:rPr lang="en-US" sz="2600" dirty="0"/>
              <a:t>.</a:t>
            </a:r>
          </a:p>
          <a:p>
            <a:pPr>
              <a:buClr>
                <a:srgbClr val="4D92BC"/>
              </a:buClr>
            </a:pPr>
            <a:r>
              <a:rPr lang="en-US" sz="2600" dirty="0"/>
              <a:t>BMI of 30 or greater = </a:t>
            </a:r>
            <a:r>
              <a:rPr lang="en-US" sz="2600" b="1" dirty="0"/>
              <a:t>obese</a:t>
            </a:r>
            <a:r>
              <a:rPr lang="en-US" sz="2600" dirty="0"/>
              <a:t>.</a:t>
            </a:r>
          </a:p>
        </p:txBody>
      </p:sp>
      <p:sp>
        <p:nvSpPr>
          <p:cNvPr id="10242" name="Rectangle 4"/>
          <p:cNvSpPr>
            <a:spLocks noGrp="1" noChangeArrowheads="1"/>
          </p:cNvSpPr>
          <p:nvPr>
            <p:ph type="title"/>
          </p:nvPr>
        </p:nvSpPr>
        <p:spPr/>
        <p:txBody>
          <a:bodyPr/>
          <a:lstStyle/>
          <a:p>
            <a:r>
              <a:rPr lang="en-US" dirty="0"/>
              <a:t>Body Mass Index (cont.)</a:t>
            </a:r>
          </a:p>
        </p:txBody>
      </p:sp>
    </p:spTree>
    <p:extLst>
      <p:ext uri="{BB962C8B-B14F-4D97-AF65-F5344CB8AC3E}">
        <p14:creationId xmlns:p14="http://schemas.microsoft.com/office/powerpoint/2010/main" val="213086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7"/>
          <p:cNvSpPr>
            <a:spLocks noGrp="1" noChangeArrowheads="1"/>
          </p:cNvSpPr>
          <p:nvPr>
            <p:ph type="title"/>
          </p:nvPr>
        </p:nvSpPr>
        <p:spPr/>
        <p:txBody>
          <a:bodyPr/>
          <a:lstStyle/>
          <a:p>
            <a:r>
              <a:rPr lang="en-US" dirty="0"/>
              <a:t>Body Mass Index (cont.)</a:t>
            </a:r>
          </a:p>
        </p:txBody>
      </p:sp>
      <p:pic>
        <p:nvPicPr>
          <p:cNvPr id="1026" name="Picture 2" descr="D:\01.IRDVD\Lynch\cpy\Chapter07\Figures\Jpegs_Labeled\CH_3e_Figure_07_01.jpg"/>
          <p:cNvPicPr>
            <a:picLocks noChangeAspect="1" noChangeArrowheads="1"/>
          </p:cNvPicPr>
          <p:nvPr/>
        </p:nvPicPr>
        <p:blipFill rotWithShape="1">
          <a:blip r:embed="rId3">
            <a:extLst>
              <a:ext uri="{28A0092B-C50C-407E-A947-70E740481C1C}">
                <a14:useLocalDpi xmlns:a14="http://schemas.microsoft.com/office/drawing/2010/main" val="0"/>
              </a:ext>
            </a:extLst>
          </a:blip>
          <a:srcRect b="2195"/>
          <a:stretch/>
        </p:blipFill>
        <p:spPr bwMode="auto">
          <a:xfrm>
            <a:off x="1551814" y="1030983"/>
            <a:ext cx="6040372" cy="524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11214"/>
      </p:ext>
    </p:extLst>
  </p:cSld>
  <p:clrMapOvr>
    <a:masterClrMapping/>
  </p:clrMapOvr>
</p:sld>
</file>

<file path=ppt/theme/theme1.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1610</TotalTime>
  <Words>3140</Words>
  <Application>Microsoft Macintosh PowerPoint</Application>
  <PresentationFormat>On-screen Show (4:3)</PresentationFormat>
  <Paragraphs>278</Paragraphs>
  <Slides>70</Slides>
  <Notes>55</Notes>
  <HiddenSlides>0</HiddenSlides>
  <MMClips>3</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70</vt:i4>
      </vt:variant>
    </vt:vector>
  </HeadingPairs>
  <TitlesOfParts>
    <vt:vector size="75" baseType="lpstr">
      <vt:lpstr>Arial</vt:lpstr>
      <vt:lpstr>Wingdings</vt:lpstr>
      <vt:lpstr>1_HA5Lect_template</vt:lpstr>
      <vt:lpstr>2_HA5Lect_template</vt:lpstr>
      <vt:lpstr>3_HA5Lect_template</vt:lpstr>
      <vt:lpstr>Chapter 7: Body Image, Body Weight</vt:lpstr>
      <vt:lpstr>Did You Know?</vt:lpstr>
      <vt:lpstr>Learning Outcomes</vt:lpstr>
      <vt:lpstr>Overweight and Obesity Defined</vt:lpstr>
      <vt:lpstr>BODY IMAGE AND BODY WEIGHT</vt:lpstr>
      <vt:lpstr>Body Image</vt:lpstr>
      <vt:lpstr>Body Mass Index</vt:lpstr>
      <vt:lpstr>Body Mass Index (cont.)</vt:lpstr>
      <vt:lpstr>Body Mass Index (cont.)</vt:lpstr>
      <vt:lpstr>Personal Factors</vt:lpstr>
      <vt:lpstr>ALARMING TRENDS IN BODY WEIGHT</vt:lpstr>
      <vt:lpstr>Weight Trends in the United States</vt:lpstr>
      <vt:lpstr>Obesity in the United States, 2014</vt:lpstr>
      <vt:lpstr>Weight Trends Around the World</vt:lpstr>
      <vt:lpstr>Weight Trends on Campus</vt:lpstr>
      <vt:lpstr>PowerPoint Presentation</vt:lpstr>
      <vt:lpstr>Risks and Costs of Obesity</vt:lpstr>
      <vt:lpstr>Risks and Costs of Obesity</vt:lpstr>
      <vt:lpstr>Major Health Risks Associated with Overweight and Obesity</vt:lpstr>
      <vt:lpstr>Financial Burden of Obesity</vt:lpstr>
      <vt:lpstr>FACTORS THAT CONTRIBUTE  TO WEIGHT GAIN </vt:lpstr>
      <vt:lpstr>Factors That Contribute to Weight Gain</vt:lpstr>
      <vt:lpstr>Energy Balance</vt:lpstr>
      <vt:lpstr>BIOLOGY and GENETICS</vt:lpstr>
      <vt:lpstr>Differences in Basal Metabolism</vt:lpstr>
      <vt:lpstr>Additional Differences</vt:lpstr>
      <vt:lpstr>INDIVIDUAL BEHAVIORS</vt:lpstr>
      <vt:lpstr>Increased Calorie Consumption</vt:lpstr>
      <vt:lpstr>Lack of Physical Activity</vt:lpstr>
      <vt:lpstr>Social Factors</vt:lpstr>
      <vt:lpstr>Physical Factors</vt:lpstr>
      <vt:lpstr>Public Policy</vt:lpstr>
      <vt:lpstr>PowerPoint Presentation</vt:lpstr>
      <vt:lpstr>PowerPoint Presentation</vt:lpstr>
      <vt:lpstr>REDUCING EXCESS BODY WEIGHT</vt:lpstr>
      <vt:lpstr>Can Dieting Work?</vt:lpstr>
      <vt:lpstr>Low-Calorie, Low-Fat, Low-Carbohydrate Diets</vt:lpstr>
      <vt:lpstr>Video: Low Carb Diet Trumps Low Fat in Weight Loss Study</vt:lpstr>
      <vt:lpstr>Video: Low Carb Diet Trumps Low Fat in Weight Loss Study</vt:lpstr>
      <vt:lpstr>How to Cut Calories While Maintaining a Balanced Diet</vt:lpstr>
      <vt:lpstr>PowerPoint Presentation</vt:lpstr>
      <vt:lpstr>PowerPoint Presentation</vt:lpstr>
      <vt:lpstr>Diet “Aids”</vt:lpstr>
      <vt:lpstr>Clinical Options for Obesity</vt:lpstr>
      <vt:lpstr>Surgical Options</vt:lpstr>
      <vt:lpstr>The Importance of Physical Activity</vt:lpstr>
      <vt:lpstr>What If You Want to Gain Weight?</vt:lpstr>
      <vt:lpstr>PowerPoint Presentation</vt:lpstr>
      <vt:lpstr>HOW DO YOU MAINTAIN A HEALTHFUL WEIGHT?</vt:lpstr>
      <vt:lpstr>How Do You Maintain a Healthful Weight?</vt:lpstr>
      <vt:lpstr>Helping a Friend</vt:lpstr>
      <vt:lpstr>Campus Resources for Maintaining a Healthy Weight</vt:lpstr>
      <vt:lpstr>Video: Experiment Shows Portion Control Is the Key to Healthy Eating</vt:lpstr>
      <vt:lpstr>Video: Experiment Shows Portion Control Is the Key to Healthy Eating</vt:lpstr>
      <vt:lpstr>PowerPoint Presentation</vt:lpstr>
      <vt:lpstr>BODY IMAGE AND EATING DISORDERS</vt:lpstr>
      <vt:lpstr>Body Image Disorders</vt:lpstr>
      <vt:lpstr>Eating Disorders</vt:lpstr>
      <vt:lpstr>Anorexia Nervosa</vt:lpstr>
      <vt:lpstr>Signs and Symptoms of Anorexia</vt:lpstr>
      <vt:lpstr>Major Physical and Health Effects Associated with Anorexia</vt:lpstr>
      <vt:lpstr>Bulimia Nervosa</vt:lpstr>
      <vt:lpstr>Signs of Bulimia</vt:lpstr>
      <vt:lpstr>Binge Eating Disorder</vt:lpstr>
      <vt:lpstr>Signs of Binge Eating Disorder</vt:lpstr>
      <vt:lpstr>Other Unhealthful Eating Behaviors</vt:lpstr>
      <vt:lpstr>Female Athlete Triad</vt:lpstr>
      <vt:lpstr>Orthorexia Nervosa</vt:lpstr>
      <vt:lpstr>Getting Help for a Body Image or Eating Disorder</vt:lpstr>
      <vt:lpstr>Personal Choices: Develop a More Positive Body Image</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Place, Jean Marie</cp:lastModifiedBy>
  <cp:revision>293</cp:revision>
  <dcterms:created xsi:type="dcterms:W3CDTF">2007-09-26T05:29:17Z</dcterms:created>
  <dcterms:modified xsi:type="dcterms:W3CDTF">2020-01-12T19:08:50Z</dcterms:modified>
</cp:coreProperties>
</file>