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 id="2147483666" r:id="rId2"/>
  </p:sldMasterIdLst>
  <p:notesMasterIdLst>
    <p:notesMasterId r:id="rId51"/>
  </p:notesMasterIdLst>
  <p:handoutMasterIdLst>
    <p:handoutMasterId r:id="rId52"/>
  </p:handoutMasterIdLst>
  <p:sldIdLst>
    <p:sldId id="256" r:id="rId3"/>
    <p:sldId id="261" r:id="rId4"/>
    <p:sldId id="260" r:id="rId5"/>
    <p:sldId id="262" r:id="rId6"/>
    <p:sldId id="263" r:id="rId7"/>
    <p:sldId id="264" r:id="rId8"/>
    <p:sldId id="265" r:id="rId9"/>
    <p:sldId id="266" r:id="rId10"/>
    <p:sldId id="267" r:id="rId11"/>
    <p:sldId id="268" r:id="rId12"/>
    <p:sldId id="270" r:id="rId13"/>
    <p:sldId id="271" r:id="rId14"/>
    <p:sldId id="272" r:id="rId15"/>
    <p:sldId id="308"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314" r:id="rId32"/>
    <p:sldId id="315" r:id="rId33"/>
    <p:sldId id="289" r:id="rId34"/>
    <p:sldId id="290" r:id="rId35"/>
    <p:sldId id="291" r:id="rId36"/>
    <p:sldId id="293" r:id="rId37"/>
    <p:sldId id="292" r:id="rId38"/>
    <p:sldId id="294" r:id="rId39"/>
    <p:sldId id="295" r:id="rId40"/>
    <p:sldId id="296" r:id="rId41"/>
    <p:sldId id="297" r:id="rId42"/>
    <p:sldId id="298" r:id="rId43"/>
    <p:sldId id="299" r:id="rId44"/>
    <p:sldId id="300" r:id="rId45"/>
    <p:sldId id="301" r:id="rId46"/>
    <p:sldId id="302" r:id="rId47"/>
    <p:sldId id="309" r:id="rId48"/>
    <p:sldId id="303" r:id="rId49"/>
    <p:sldId id="304" r:id="rId5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orient="horz" pos="4032">
          <p15:clr>
            <a:srgbClr val="A4A3A4"/>
          </p15:clr>
        </p15:guide>
        <p15:guide id="3" pos="28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5B73D"/>
    <a:srgbClr val="CD0044"/>
    <a:srgbClr val="4D92BC"/>
    <a:srgbClr val="6A733D"/>
    <a:srgbClr val="4E6273"/>
    <a:srgbClr val="E3E709"/>
    <a:srgbClr val="BE2A40"/>
    <a:srgbClr val="8E8C24"/>
    <a:srgbClr val="3736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28" autoAdjust="0"/>
    <p:restoredTop sz="90204" autoAdjust="0"/>
  </p:normalViewPr>
  <p:slideViewPr>
    <p:cSldViewPr snapToGrid="0">
      <p:cViewPr varScale="1">
        <p:scale>
          <a:sx n="115" d="100"/>
          <a:sy n="115" d="100"/>
        </p:scale>
        <p:origin x="2152" y="192"/>
      </p:cViewPr>
      <p:guideLst>
        <p:guide orient="horz" pos="2160"/>
        <p:guide orient="horz" pos="4032"/>
        <p:guide pos="28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FCAE23-4D2E-2F4E-8AF9-A93C6DBEAC74}" type="datetimeFigureOut">
              <a:rPr lang="en-US" smtClean="0"/>
              <a:t>1/12/20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E44CFC-8BF9-2C4E-9289-81FEC5A72F21}" type="slidenum">
              <a:rPr lang="en-US" smtClean="0"/>
              <a:t>‹#›</a:t>
            </a:fld>
            <a:endParaRPr lang="en-US" dirty="0"/>
          </a:p>
        </p:txBody>
      </p:sp>
    </p:spTree>
    <p:extLst>
      <p:ext uri="{BB962C8B-B14F-4D97-AF65-F5344CB8AC3E}">
        <p14:creationId xmlns:p14="http://schemas.microsoft.com/office/powerpoint/2010/main" val="1393750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69116663-B372-3E48-9F73-B21AA219DBD6}" type="slidenum">
              <a:rPr lang="en-US"/>
              <a:pPr/>
              <a:t>‹#›</a:t>
            </a:fld>
            <a:endParaRPr lang="en-US" dirty="0"/>
          </a:p>
        </p:txBody>
      </p:sp>
    </p:spTree>
    <p:extLst>
      <p:ext uri="{BB962C8B-B14F-4D97-AF65-F5344CB8AC3E}">
        <p14:creationId xmlns:p14="http://schemas.microsoft.com/office/powerpoint/2010/main" val="349649774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E69F1-2C49-8541-A1A5-EFBA37142D8A}" type="slidenum">
              <a:rPr lang="en-US"/>
              <a:pPr/>
              <a:t>1</a:t>
            </a:fld>
            <a:endParaRPr lang="en-US" dirty="0"/>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2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35627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24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008743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45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242937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5539"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723229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807202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86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89770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9635"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649100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06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458936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1683"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978185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636971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3731"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TD: I added Zumba as so many of my students do this! Zumba is mentioned on page 106. May also want to include in this section of the textbook too.</a:t>
            </a:r>
          </a:p>
        </p:txBody>
      </p:sp>
    </p:spTree>
    <p:extLst>
      <p:ext uri="{BB962C8B-B14F-4D97-AF65-F5344CB8AC3E}">
        <p14:creationId xmlns:p14="http://schemas.microsoft.com/office/powerpoint/2010/main" val="460965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52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773547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47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001431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5779"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890254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68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40149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7827"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875943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8851"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561919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98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798345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0899"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TD: Please check the second bullet in the text- formatting issue we should fix. Thanks!</a:t>
            </a:r>
          </a:p>
        </p:txBody>
      </p:sp>
    </p:spTree>
    <p:extLst>
      <p:ext uri="{BB962C8B-B14F-4D97-AF65-F5344CB8AC3E}">
        <p14:creationId xmlns:p14="http://schemas.microsoft.com/office/powerpoint/2010/main" val="2604366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0436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0436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19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IN" sz="1200" b="0" i="0" u="none" strike="noStrike" kern="1200" baseline="0" dirty="0">
                <a:solidFill>
                  <a:schemeClr val="tx1"/>
                </a:solidFill>
                <a:latin typeface="Arial" charset="0"/>
                <a:ea typeface="ＭＳ Ｐゴシック" charset="0"/>
                <a:cs typeface="+mn-cs"/>
              </a:rPr>
              <a:t>FIGURE 6.4 </a:t>
            </a:r>
            <a:r>
              <a:rPr lang="en-IN" sz="1200" b="1" i="0" u="none" strike="noStrike" kern="1200" baseline="0" dirty="0">
                <a:solidFill>
                  <a:schemeClr val="tx1"/>
                </a:solidFill>
                <a:latin typeface="Arial" charset="0"/>
                <a:ea typeface="ＭＳ Ｐゴシック" charset="0"/>
                <a:cs typeface="+mn-cs"/>
              </a:rPr>
              <a:t>My Physical Activity and Exercise Pyramid. </a:t>
            </a:r>
            <a:br>
              <a:rPr lang="en-IN" sz="1200" b="1" i="0" u="none" strike="noStrike" kern="1200" baseline="0" dirty="0">
                <a:solidFill>
                  <a:schemeClr val="tx1"/>
                </a:solidFill>
                <a:latin typeface="Arial" charset="0"/>
                <a:ea typeface="ＭＳ Ｐゴシック" charset="0"/>
                <a:cs typeface="+mn-cs"/>
              </a:rPr>
            </a:br>
            <a:r>
              <a:rPr lang="en-IN" sz="1200" b="0" i="0" u="none" strike="noStrike" kern="1200" baseline="0" dirty="0">
                <a:solidFill>
                  <a:schemeClr val="tx1"/>
                </a:solidFill>
                <a:latin typeface="Arial" charset="0"/>
                <a:ea typeface="ＭＳ Ｐゴシック" charset="0"/>
                <a:cs typeface="+mn-cs"/>
              </a:rPr>
              <a:t>This pyramid summarizes the different types of activities, each with unique benefits, recommended for adults to improve and maintain physical fitness and health. The recommendations link activities of daily living with a comprehensive exercise program.</a:t>
            </a:r>
          </a:p>
          <a:p>
            <a:r>
              <a:rPr lang="en-IN" sz="1200" b="0" i="1" u="none" strike="noStrike" kern="1200" baseline="0" dirty="0">
                <a:solidFill>
                  <a:schemeClr val="tx1"/>
                </a:solidFill>
                <a:latin typeface="Arial" charset="0"/>
                <a:ea typeface="ＭＳ Ｐゴシック" charset="0"/>
                <a:cs typeface="+mn-cs"/>
              </a:rPr>
              <a:t>Source: </a:t>
            </a:r>
            <a:r>
              <a:rPr lang="en-IN" sz="1200" b="0" i="0" u="none" strike="noStrike" kern="1200" baseline="0" dirty="0" err="1">
                <a:solidFill>
                  <a:schemeClr val="tx1"/>
                </a:solidFill>
                <a:latin typeface="Arial" charset="0"/>
                <a:ea typeface="ＭＳ Ｐゴシック" charset="0"/>
                <a:cs typeface="+mn-cs"/>
              </a:rPr>
              <a:t>Dr.</a:t>
            </a:r>
            <a:r>
              <a:rPr lang="en-IN" sz="1200" b="0" i="0" u="none" strike="noStrike" kern="1200" baseline="0" dirty="0">
                <a:solidFill>
                  <a:schemeClr val="tx1"/>
                </a:solidFill>
                <a:latin typeface="Arial" charset="0"/>
                <a:ea typeface="ＭＳ Ｐゴシック" charset="0"/>
                <a:cs typeface="+mn-cs"/>
              </a:rPr>
              <a:t> Jerome </a:t>
            </a:r>
            <a:r>
              <a:rPr lang="en-IN" sz="1200" b="0" i="0" u="none" strike="noStrike" kern="1200" baseline="0" dirty="0" err="1">
                <a:solidFill>
                  <a:schemeClr val="tx1"/>
                </a:solidFill>
                <a:latin typeface="Arial" charset="0"/>
                <a:ea typeface="ＭＳ Ｐゴシック" charset="0"/>
                <a:cs typeface="+mn-cs"/>
              </a:rPr>
              <a:t>Kotecki</a:t>
            </a:r>
            <a:r>
              <a:rPr lang="en-IN" sz="1200" b="0" i="0" u="none" strike="noStrike" kern="1200" baseline="0" dirty="0">
                <a:solidFill>
                  <a:schemeClr val="tx1"/>
                </a:solidFill>
                <a:latin typeface="Arial" charset="0"/>
                <a:ea typeface="ＭＳ Ｐゴシック" charset="0"/>
                <a:cs typeface="+mn-cs"/>
              </a:rPr>
              <a:t>, Ball State University. Reprinted with permission of Ball State University © 2015.</a:t>
            </a:r>
            <a:endParaRPr lang="en-US" dirty="0"/>
          </a:p>
        </p:txBody>
      </p:sp>
    </p:spTree>
    <p:extLst>
      <p:ext uri="{BB962C8B-B14F-4D97-AF65-F5344CB8AC3E}">
        <p14:creationId xmlns:p14="http://schemas.microsoft.com/office/powerpoint/2010/main" val="2546892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4275"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80222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2947"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052708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39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085451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4995"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588882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629543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7043"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561184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80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7451634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9091"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361353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01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751818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01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40915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1139"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974218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63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587697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21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912382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7347"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700834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273855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9395"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209015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04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874434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1443"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0173010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536" y="607675"/>
            <a:ext cx="5533167" cy="6247431"/>
          </a:xfrm>
          <a:prstGeom prst="rect">
            <a:avLst/>
          </a:prstGeom>
        </p:spPr>
      </p:pic>
      <p:sp>
        <p:nvSpPr>
          <p:cNvPr id="4098" name="Rectangle 2"/>
          <p:cNvSpPr>
            <a:spLocks noGrp="1" noChangeArrowheads="1"/>
          </p:cNvSpPr>
          <p:nvPr>
            <p:ph type="ctrTitle" hasCustomPrompt="1"/>
          </p:nvPr>
        </p:nvSpPr>
        <p:spPr>
          <a:xfrm>
            <a:off x="365126" y="3124200"/>
            <a:ext cx="3392503" cy="1077218"/>
          </a:xfrm>
          <a:extLst>
            <a:ext uri="{909E8E84-426E-40DD-AFC4-6F175D3DCCD1}">
              <a14:hiddenFill xmlns:a14="http://schemas.microsoft.com/office/drawing/2010/main">
                <a:solidFill>
                  <a:schemeClr val="accent1"/>
                </a:solidFill>
              </a14:hiddenFill>
            </a:ext>
          </a:extLst>
        </p:spPr>
        <p:txBody>
          <a:bodyPr lIns="91440"/>
          <a:lstStyle>
            <a:lvl1pPr>
              <a:defRPr>
                <a:solidFill>
                  <a:srgbClr val="CD0044"/>
                </a:solidFill>
              </a:defRPr>
            </a:lvl1pPr>
          </a:lstStyle>
          <a:p>
            <a:pPr lvl="0"/>
            <a:r>
              <a:rPr lang="en-US" noProof="0" dirty="0"/>
              <a:t>Click to edit</a:t>
            </a:r>
            <a:br>
              <a:rPr lang="en-US" noProof="0" dirty="0"/>
            </a:br>
            <a:r>
              <a:rPr lang="en-US" noProof="0" dirty="0"/>
              <a:t>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solidFill>
                  <a:srgbClr val="CD0044"/>
                </a:solidFill>
              </a:defRPr>
            </a:lvl1pPr>
          </a:lstStyle>
          <a:p>
            <a:pPr lvl="0"/>
            <a:endParaRPr lang="en-US" noProof="0" dirty="0"/>
          </a:p>
        </p:txBody>
      </p:sp>
      <p:sp>
        <p:nvSpPr>
          <p:cNvPr id="4101" name="Rectangle 5"/>
          <p:cNvSpPr>
            <a:spLocks noChangeArrowheads="1"/>
          </p:cNvSpPr>
          <p:nvPr/>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800" dirty="0">
                <a:solidFill>
                  <a:schemeClr val="bg1"/>
                </a:solidFill>
              </a:rPr>
              <a:t>Lecture Outline</a:t>
            </a:r>
          </a:p>
        </p:txBody>
      </p:sp>
    </p:spTree>
    <p:extLst>
      <p:ext uri="{BB962C8B-B14F-4D97-AF65-F5344CB8AC3E}">
        <p14:creationId xmlns:p14="http://schemas.microsoft.com/office/powerpoint/2010/main" val="1679001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2538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536" y="607675"/>
            <a:ext cx="5533167" cy="6247431"/>
          </a:xfrm>
          <a:prstGeom prst="rect">
            <a:avLst/>
          </a:prstGeom>
        </p:spPr>
      </p:pic>
      <p:sp>
        <p:nvSpPr>
          <p:cNvPr id="4098" name="Rectangle 2"/>
          <p:cNvSpPr>
            <a:spLocks noGrp="1" noChangeArrowheads="1"/>
          </p:cNvSpPr>
          <p:nvPr>
            <p:ph type="ctrTitle" hasCustomPrompt="1"/>
          </p:nvPr>
        </p:nvSpPr>
        <p:spPr>
          <a:xfrm>
            <a:off x="365126" y="3124200"/>
            <a:ext cx="3392503" cy="1077218"/>
          </a:xfrm>
          <a:extLst>
            <a:ext uri="{909E8E84-426E-40DD-AFC4-6F175D3DCCD1}">
              <a14:hiddenFill xmlns:a14="http://schemas.microsoft.com/office/drawing/2010/main">
                <a:solidFill>
                  <a:schemeClr val="accent1"/>
                </a:solidFill>
              </a14:hiddenFill>
            </a:ext>
          </a:extLst>
        </p:spPr>
        <p:txBody>
          <a:bodyPr lIns="91440"/>
          <a:lstStyle>
            <a:lvl1pPr>
              <a:defRPr>
                <a:solidFill>
                  <a:srgbClr val="CD0044"/>
                </a:solidFill>
              </a:defRPr>
            </a:lvl1pPr>
          </a:lstStyle>
          <a:p>
            <a:pPr lvl="0"/>
            <a:r>
              <a:rPr lang="en-US" noProof="0" dirty="0"/>
              <a:t>Click to edit</a:t>
            </a:r>
            <a:br>
              <a:rPr lang="en-US" noProof="0" dirty="0"/>
            </a:br>
            <a:r>
              <a:rPr lang="en-US" noProof="0" dirty="0"/>
              <a:t>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solidFill>
                  <a:srgbClr val="CD0044"/>
                </a:solidFill>
              </a:defRPr>
            </a:lvl1pPr>
          </a:lstStyle>
          <a:p>
            <a:pPr lvl="0"/>
            <a:endParaRPr lang="en-US" noProof="0" dirty="0"/>
          </a:p>
        </p:txBody>
      </p:sp>
      <p:sp>
        <p:nvSpPr>
          <p:cNvPr id="4101" name="Rectangle 5"/>
          <p:cNvSpPr>
            <a:spLocks noChangeArrowheads="1"/>
          </p:cNvSpPr>
          <p:nvPr/>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800" dirty="0">
                <a:solidFill>
                  <a:schemeClr val="bg1"/>
                </a:solidFill>
              </a:rPr>
              <a:t>Lecture 3 Outline</a:t>
            </a:r>
          </a:p>
        </p:txBody>
      </p:sp>
    </p:spTree>
    <p:extLst>
      <p:ext uri="{BB962C8B-B14F-4D97-AF65-F5344CB8AC3E}">
        <p14:creationId xmlns:p14="http://schemas.microsoft.com/office/powerpoint/2010/main" val="3546164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4148252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9281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0"/>
            <a:ext cx="9144000" cy="609600"/>
          </a:xfrm>
          <a:prstGeom prst="rect">
            <a:avLst/>
          </a:prstGeom>
          <a:solidFill>
            <a:srgbClr val="1E398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defRPr/>
            </a:pPr>
            <a:endParaRPr lang="en-US" altLang="en-US">
              <a:solidFill>
                <a:srgbClr val="000000"/>
              </a:solidFill>
            </a:endParaRPr>
          </a:p>
        </p:txBody>
      </p:sp>
      <p:sp>
        <p:nvSpPr>
          <p:cNvPr id="3" name="Content Placeholder 2"/>
          <p:cNvSpPr>
            <a:spLocks noGrp="1"/>
          </p:cNvSpPr>
          <p:nvPr>
            <p:ph idx="1"/>
          </p:nvPr>
        </p:nvSpPr>
        <p:spPr>
          <a:xfrm>
            <a:off x="382377" y="1150039"/>
            <a:ext cx="8229600" cy="5106987"/>
          </a:xfrm>
        </p:spPr>
        <p:txBody>
          <a:bodyPr/>
          <a:lstStyle>
            <a:lvl1pPr>
              <a:defRPr sz="26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688475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290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23645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6872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248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0" y="0"/>
            <a:ext cx="67056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401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ftr" sz="quarter" idx="10"/>
          </p:nvPr>
        </p:nvSpPr>
        <p:spPr>
          <a:xfrm>
            <a:off x="87313" y="6553200"/>
            <a:ext cx="5399087" cy="179388"/>
          </a:xfrm>
          <a:prstGeom prst="rect">
            <a:avLst/>
          </a:prstGeom>
        </p:spPr>
        <p:txBody>
          <a:bodyPr/>
          <a:lstStyle>
            <a:lvl1pPr fontAlgn="auto">
              <a:spcBef>
                <a:spcPts val="0"/>
              </a:spcBef>
              <a:spcAft>
                <a:spcPts val="0"/>
              </a:spcAft>
              <a:defRPr>
                <a:solidFill>
                  <a:srgbClr val="000000"/>
                </a:solidFill>
                <a:latin typeface="Arial" charset="0"/>
                <a:cs typeface="Arial" charset="0"/>
              </a:defRPr>
            </a:lvl1pPr>
          </a:lstStyle>
          <a:p>
            <a:pPr>
              <a:defRPr/>
            </a:pPr>
            <a:r>
              <a:rPr lang="en-GB"/>
              <a:t>© 20## Pearson Education, Inc.</a:t>
            </a:r>
          </a:p>
        </p:txBody>
      </p:sp>
    </p:spTree>
    <p:extLst>
      <p:ext uri="{BB962C8B-B14F-4D97-AF65-F5344CB8AC3E}">
        <p14:creationId xmlns:p14="http://schemas.microsoft.com/office/powerpoint/2010/main" val="1756435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594796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1349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514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0"/>
            <a:ext cx="9144000" cy="609600"/>
          </a:xfrm>
          <a:prstGeom prst="rect">
            <a:avLst/>
          </a:prstGeom>
          <a:solidFill>
            <a:srgbClr val="1E398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defRPr/>
            </a:pPr>
            <a:endParaRPr lang="en-US" altLang="en-US">
              <a:solidFill>
                <a:srgbClr val="000000"/>
              </a:solidFill>
            </a:endParaRPr>
          </a:p>
        </p:txBody>
      </p:sp>
      <p:sp>
        <p:nvSpPr>
          <p:cNvPr id="3" name="Content Placeholder 2"/>
          <p:cNvSpPr>
            <a:spLocks noGrp="1"/>
          </p:cNvSpPr>
          <p:nvPr>
            <p:ph idx="1"/>
          </p:nvPr>
        </p:nvSpPr>
        <p:spPr>
          <a:xfrm>
            <a:off x="382377" y="1150039"/>
            <a:ext cx="8229600" cy="5106987"/>
          </a:xfrm>
        </p:spPr>
        <p:txBody>
          <a:bodyPr/>
          <a:lstStyle>
            <a:lvl1pPr>
              <a:defRPr sz="26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09375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9044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47169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3755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248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0" y="0"/>
            <a:ext cx="67056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6375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ftr" sz="quarter" idx="10"/>
          </p:nvPr>
        </p:nvSpPr>
        <p:spPr>
          <a:xfrm>
            <a:off x="87313" y="6553200"/>
            <a:ext cx="5399087" cy="179388"/>
          </a:xfrm>
          <a:prstGeom prst="rect">
            <a:avLst/>
          </a:prstGeom>
        </p:spPr>
        <p:txBody>
          <a:bodyPr/>
          <a:lstStyle>
            <a:lvl1pPr fontAlgn="auto">
              <a:spcBef>
                <a:spcPts val="0"/>
              </a:spcBef>
              <a:spcAft>
                <a:spcPts val="0"/>
              </a:spcAft>
              <a:defRPr>
                <a:solidFill>
                  <a:srgbClr val="000000"/>
                </a:solidFill>
                <a:latin typeface="Arial" charset="0"/>
                <a:cs typeface="Arial" charset="0"/>
              </a:defRPr>
            </a:lvl1pPr>
          </a:lstStyle>
          <a:p>
            <a:pPr>
              <a:defRPr/>
            </a:pPr>
            <a:r>
              <a:rPr lang="en-GB"/>
              <a:t>© 20## Pearson Education, Inc.</a:t>
            </a:r>
          </a:p>
        </p:txBody>
      </p:sp>
    </p:spTree>
    <p:extLst>
      <p:ext uri="{BB962C8B-B14F-4D97-AF65-F5344CB8AC3E}">
        <p14:creationId xmlns:p14="http://schemas.microsoft.com/office/powerpoint/2010/main" val="1209704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1027" name="Rectangle 3"/>
          <p:cNvSpPr>
            <a:spLocks noGrp="1" noChangeArrowheads="1"/>
          </p:cNvSpPr>
          <p:nvPr>
            <p:ph type="title"/>
          </p:nvPr>
        </p:nvSpPr>
        <p:spPr bwMode="auto">
          <a:xfrm>
            <a:off x="11938" y="15081"/>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dirty="0"/>
              <a:t>Click to edit Master title style</a:t>
            </a:r>
          </a:p>
        </p:txBody>
      </p:sp>
      <p:sp>
        <p:nvSpPr>
          <p:cNvPr id="1028" name="Rectangle 4"/>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Rectangle 15"/>
          <p:cNvSpPr txBox="1">
            <a:spLocks noChangeArrowheads="1"/>
          </p:cNvSpPr>
          <p:nvPr/>
        </p:nvSpPr>
        <p:spPr bwMode="gray">
          <a:xfrm>
            <a:off x="76200" y="6602413"/>
            <a:ext cx="5399088" cy="179387"/>
          </a:xfrm>
          <a:prstGeom prst="rect">
            <a:avLst/>
          </a:prstGeom>
          <a:noFill/>
          <a:ln>
            <a:noFill/>
          </a:ln>
          <a:effectLst/>
        </p:spPr>
        <p:txBody>
          <a:bodyPr lIns="0" tIns="0" rIns="0" bIns="0"/>
          <a:lstStyle>
            <a:defPPr>
              <a:defRPr lang="en-US"/>
            </a:defPPr>
            <a:lvl1pPr algn="l" rtl="0" fontAlgn="base">
              <a:spcBef>
                <a:spcPct val="0"/>
              </a:spcBef>
              <a:spcAft>
                <a:spcPct val="0"/>
              </a:spcAft>
              <a:defRPr sz="9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dirty="0">
                <a:solidFill>
                  <a:srgbClr val="000000"/>
                </a:solidFill>
              </a:rPr>
              <a:t>© 2018 Pearson Education, Inc.</a:t>
            </a:r>
          </a:p>
        </p:txBody>
      </p:sp>
    </p:spTree>
    <p:extLst>
      <p:ext uri="{BB962C8B-B14F-4D97-AF65-F5344CB8AC3E}">
        <p14:creationId xmlns:p14="http://schemas.microsoft.com/office/powerpoint/2010/main" val="1886778117"/>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Lst>
  <p:hf sldNum="0" hdr="0" dt="0"/>
  <p:txStyles>
    <p:titleStyle>
      <a:lvl1pPr algn="l" rtl="0" eaLnBrk="0" fontAlgn="base" hangingPunct="0">
        <a:spcBef>
          <a:spcPct val="50000"/>
        </a:spcBef>
        <a:spcAft>
          <a:spcPct val="0"/>
        </a:spcAft>
        <a:defRPr sz="3200" b="1">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1027" name="Rectangle 3"/>
          <p:cNvSpPr>
            <a:spLocks noGrp="1" noChangeArrowheads="1"/>
          </p:cNvSpPr>
          <p:nvPr>
            <p:ph type="title"/>
          </p:nvPr>
        </p:nvSpPr>
        <p:spPr bwMode="auto">
          <a:xfrm>
            <a:off x="11938" y="15081"/>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a:t>Click to edit Master title style</a:t>
            </a:r>
          </a:p>
        </p:txBody>
      </p:sp>
      <p:sp>
        <p:nvSpPr>
          <p:cNvPr id="1028" name="Rectangle 4"/>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Rectangle 15"/>
          <p:cNvSpPr txBox="1">
            <a:spLocks noChangeArrowheads="1"/>
          </p:cNvSpPr>
          <p:nvPr/>
        </p:nvSpPr>
        <p:spPr bwMode="gray">
          <a:xfrm>
            <a:off x="76200" y="6602413"/>
            <a:ext cx="5399088" cy="179387"/>
          </a:xfrm>
          <a:prstGeom prst="rect">
            <a:avLst/>
          </a:prstGeom>
          <a:noFill/>
          <a:ln>
            <a:noFill/>
          </a:ln>
          <a:effectLst/>
        </p:spPr>
        <p:txBody>
          <a:bodyPr lIns="0" tIns="0" rIns="0" bIns="0"/>
          <a:lstStyle>
            <a:defPPr>
              <a:defRPr lang="en-US"/>
            </a:defPPr>
            <a:lvl1pPr algn="l" rtl="0" fontAlgn="base">
              <a:spcBef>
                <a:spcPct val="0"/>
              </a:spcBef>
              <a:spcAft>
                <a:spcPct val="0"/>
              </a:spcAft>
              <a:defRPr sz="9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dirty="0">
                <a:solidFill>
                  <a:srgbClr val="000000"/>
                </a:solidFill>
              </a:rPr>
              <a:t>© 2018 Pearson Education, Inc.</a:t>
            </a:r>
          </a:p>
        </p:txBody>
      </p:sp>
      <p:sp>
        <p:nvSpPr>
          <p:cNvPr id="8" name="Rectangle 7"/>
          <p:cNvSpPr>
            <a:spLocks noChangeArrowheads="1"/>
          </p:cNvSpPr>
          <p:nvPr userDrawn="1"/>
        </p:nvSpPr>
        <p:spPr bwMode="auto">
          <a:xfrm>
            <a:off x="-7698" y="500356"/>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Tree>
    <p:extLst>
      <p:ext uri="{BB962C8B-B14F-4D97-AF65-F5344CB8AC3E}">
        <p14:creationId xmlns:p14="http://schemas.microsoft.com/office/powerpoint/2010/main" val="110566663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hf sldNum="0" hdr="0" dt="0"/>
  <p:txStyles>
    <p:titleStyle>
      <a:lvl1pPr algn="l" rtl="0" eaLnBrk="0" fontAlgn="base" hangingPunct="0">
        <a:spcBef>
          <a:spcPct val="50000"/>
        </a:spcBef>
        <a:spcAft>
          <a:spcPct val="0"/>
        </a:spcAft>
        <a:defRPr sz="3200" b="1">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5" Type="http://schemas.openxmlformats.org/officeDocument/2006/relationships/hyperlink" Target="../../../../../Other/02_PPTLecture_LEC/02_psychosocial_health.mov" TargetMode="External"/><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hyperlink" Target="../../../../../Other/02_PPTLecture_LEC/02_psychosocial_health.mov"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3"/>
          <p:cNvSpPr>
            <a:spLocks noGrp="1" noChangeArrowheads="1"/>
          </p:cNvSpPr>
          <p:nvPr>
            <p:ph type="ctrTitle"/>
          </p:nvPr>
        </p:nvSpPr>
        <p:spPr>
          <a:xfrm>
            <a:off x="365125" y="2254891"/>
            <a:ext cx="3265316" cy="2554545"/>
          </a:xfrm>
        </p:spPr>
        <p:txBody>
          <a:bodyPr/>
          <a:lstStyle/>
          <a:p>
            <a:r>
              <a:rPr lang="en-US" dirty="0">
                <a:solidFill>
                  <a:srgbClr val="284587"/>
                </a:solidFill>
              </a:rPr>
              <a:t>Chapter 6: </a:t>
            </a:r>
            <a:r>
              <a:rPr lang="en-IN" dirty="0">
                <a:solidFill>
                  <a:srgbClr val="284587"/>
                </a:solidFill>
              </a:rPr>
              <a:t>Physical Activity For</a:t>
            </a:r>
            <a:br>
              <a:rPr lang="en-IN" dirty="0">
                <a:solidFill>
                  <a:srgbClr val="284587"/>
                </a:solidFill>
              </a:rPr>
            </a:br>
            <a:r>
              <a:rPr lang="en-IN" dirty="0">
                <a:solidFill>
                  <a:srgbClr val="284587"/>
                </a:solidFill>
              </a:rPr>
              <a:t>Fitness And Health</a:t>
            </a:r>
            <a:endParaRPr lang="en-US" dirty="0">
              <a:solidFill>
                <a:srgbClr val="284587"/>
              </a:solidFill>
            </a:endParaRPr>
          </a:p>
        </p:txBody>
      </p:sp>
      <p:sp>
        <p:nvSpPr>
          <p:cNvPr id="13" name="Rectangle 3"/>
          <p:cNvSpPr>
            <a:spLocks noGrp="1" noChangeArrowheads="1"/>
          </p:cNvSpPr>
          <p:nvPr>
            <p:ph type="subTitle" idx="1"/>
          </p:nvPr>
        </p:nvSpPr>
        <p:spPr>
          <a:xfrm>
            <a:off x="365126" y="4860925"/>
            <a:ext cx="3214711" cy="1311128"/>
          </a:xfrm>
        </p:spPr>
        <p:txBody>
          <a:bodyPr/>
          <a:lstStyle>
            <a:lvl1pPr marL="0" indent="0">
              <a:buFontTx/>
              <a:buNone/>
              <a:defRPr sz="2000"/>
            </a:lvl1pPr>
          </a:lstStyle>
          <a:p>
            <a:pPr lvl="0"/>
            <a:r>
              <a:rPr lang="en-US" sz="1800" dirty="0">
                <a:solidFill>
                  <a:srgbClr val="284587"/>
                </a:solidFill>
              </a:rPr>
              <a:t>Lecture Outlines by</a:t>
            </a:r>
          </a:p>
          <a:p>
            <a:pPr lvl="0"/>
            <a:r>
              <a:rPr lang="en-US" sz="1800" dirty="0">
                <a:solidFill>
                  <a:srgbClr val="284587"/>
                </a:solidFill>
              </a:rPr>
              <a:t>Sloane Burke Winkelman</a:t>
            </a:r>
          </a:p>
          <a:p>
            <a:pPr lvl="0"/>
            <a:r>
              <a:rPr lang="en-US" sz="1800" dirty="0">
                <a:solidFill>
                  <a:srgbClr val="284587"/>
                </a:solidFill>
              </a:rPr>
              <a:t>California State University, Northridge</a:t>
            </a:r>
          </a:p>
        </p:txBody>
      </p:sp>
      <p:sp>
        <p:nvSpPr>
          <p:cNvPr id="14" name="Rectangle 13"/>
          <p:cNvSpPr>
            <a:spLocks noChangeArrowheads="1"/>
          </p:cNvSpPr>
          <p:nvPr/>
        </p:nvSpPr>
        <p:spPr bwMode="auto">
          <a:xfrm>
            <a:off x="5394325" y="8731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7"/>
          <p:cNvSpPr>
            <a:spLocks noGrp="1" noChangeArrowheads="1"/>
          </p:cNvSpPr>
          <p:nvPr>
            <p:ph idx="1"/>
          </p:nvPr>
        </p:nvSpPr>
        <p:spPr>
          <a:xfrm>
            <a:off x="383231" y="1150466"/>
            <a:ext cx="8229600" cy="3575443"/>
          </a:xfrm>
        </p:spPr>
        <p:txBody>
          <a:bodyPr/>
          <a:lstStyle/>
          <a:p>
            <a:pPr>
              <a:buClr>
                <a:srgbClr val="4D92BC"/>
              </a:buClr>
            </a:pPr>
            <a:r>
              <a:rPr lang="en-US" sz="2600" dirty="0"/>
              <a:t>The ability of joints to move through their full ranges of motion.</a:t>
            </a:r>
          </a:p>
          <a:p>
            <a:pPr lvl="1">
              <a:buClr>
                <a:srgbClr val="4D92BC"/>
              </a:buClr>
            </a:pPr>
            <a:r>
              <a:rPr lang="en-US" sz="2400" dirty="0"/>
              <a:t>Depends on movement of muscle and connective tissues.</a:t>
            </a:r>
          </a:p>
          <a:p>
            <a:pPr>
              <a:buClr>
                <a:srgbClr val="4D92BC"/>
              </a:buClr>
            </a:pPr>
            <a:r>
              <a:rPr lang="en-US" sz="2600" dirty="0"/>
              <a:t>Benefits include relief of muscle tension, reduction of joint pain and back pain, and improved posture.</a:t>
            </a:r>
          </a:p>
          <a:p>
            <a:pPr>
              <a:buClr>
                <a:srgbClr val="4D92BC"/>
              </a:buClr>
            </a:pPr>
            <a:r>
              <a:rPr lang="en-US" sz="2600" dirty="0"/>
              <a:t>Improved through stretching exercises and activities such as yoga, Pilates, and tai chi. </a:t>
            </a:r>
          </a:p>
        </p:txBody>
      </p:sp>
      <p:sp>
        <p:nvSpPr>
          <p:cNvPr id="12290" name="Rectangle 6"/>
          <p:cNvSpPr>
            <a:spLocks noGrp="1" noChangeArrowheads="1"/>
          </p:cNvSpPr>
          <p:nvPr>
            <p:ph type="title"/>
          </p:nvPr>
        </p:nvSpPr>
        <p:spPr/>
        <p:txBody>
          <a:bodyPr/>
          <a:lstStyle/>
          <a:p>
            <a:r>
              <a:rPr lang="en-US" dirty="0"/>
              <a:t>Flexibility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7"/>
          <p:cNvSpPr>
            <a:spLocks noGrp="1" noChangeArrowheads="1"/>
          </p:cNvSpPr>
          <p:nvPr>
            <p:ph idx="1"/>
          </p:nvPr>
        </p:nvSpPr>
        <p:spPr>
          <a:xfrm>
            <a:off x="383231" y="1150467"/>
            <a:ext cx="8229600" cy="3358160"/>
          </a:xfrm>
        </p:spPr>
        <p:txBody>
          <a:bodyPr/>
          <a:lstStyle/>
          <a:p>
            <a:pPr>
              <a:buClr>
                <a:srgbClr val="4D92BC"/>
              </a:buClr>
            </a:pPr>
            <a:r>
              <a:rPr lang="en-US" sz="2600" dirty="0"/>
              <a:t>The relative proportions of the body</a:t>
            </a:r>
            <a:r>
              <a:rPr lang="fr-FR" sz="2600" dirty="0"/>
              <a:t>’</a:t>
            </a:r>
            <a:r>
              <a:rPr lang="en-US" altLang="ja-JP" sz="2600" dirty="0"/>
              <a:t>s lean tissue and fat tissue.</a:t>
            </a:r>
          </a:p>
          <a:p>
            <a:pPr lvl="1">
              <a:buClr>
                <a:srgbClr val="4D92BC"/>
              </a:buClr>
            </a:pPr>
            <a:r>
              <a:rPr lang="en-US" sz="2400" dirty="0"/>
              <a:t>A low ratio of fat to lean tissue is optimal.</a:t>
            </a:r>
          </a:p>
          <a:p>
            <a:pPr lvl="1">
              <a:buClr>
                <a:srgbClr val="4D92BC"/>
              </a:buClr>
            </a:pPr>
            <a:r>
              <a:rPr lang="en-US" sz="2400" dirty="0"/>
              <a:t>Excessive body fat (especially in the abdominal area) increases the risk of heart disease, cancer, and stroke.</a:t>
            </a:r>
          </a:p>
          <a:p>
            <a:pPr>
              <a:buClr>
                <a:srgbClr val="4D92BC"/>
              </a:buClr>
            </a:pPr>
            <a:r>
              <a:rPr lang="en-US" sz="2600" dirty="0"/>
              <a:t>Body composition usually improves through physical fitness.</a:t>
            </a:r>
          </a:p>
        </p:txBody>
      </p:sp>
      <p:sp>
        <p:nvSpPr>
          <p:cNvPr id="14338" name="Rectangle 6"/>
          <p:cNvSpPr>
            <a:spLocks noGrp="1" noChangeArrowheads="1"/>
          </p:cNvSpPr>
          <p:nvPr>
            <p:ph type="title"/>
          </p:nvPr>
        </p:nvSpPr>
        <p:spPr/>
        <p:txBody>
          <a:bodyPr/>
          <a:lstStyle/>
          <a:p>
            <a:r>
              <a:rPr lang="en-US" dirty="0"/>
              <a:t>Body Composition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160741" y="2867601"/>
            <a:ext cx="6801323" cy="1111430"/>
          </a:xfrm>
        </p:spPr>
        <p:txBody>
          <a:bodyPr/>
          <a:lstStyle/>
          <a:p>
            <a:pPr marL="0" indent="0" algn="ctr">
              <a:spcBef>
                <a:spcPct val="50000"/>
              </a:spcBef>
              <a:buNone/>
            </a:pPr>
            <a:r>
              <a:rPr lang="en-US" sz="3200" b="1" dirty="0">
                <a:solidFill>
                  <a:srgbClr val="4D92BC"/>
                </a:solidFill>
              </a:rPr>
              <a:t>WHAT ARE THE BENEFITS OF PHYSICAL ACTIVITY?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8"/>
          <p:cNvSpPr>
            <a:spLocks noGrp="1" noChangeArrowheads="1"/>
          </p:cNvSpPr>
          <p:nvPr>
            <p:ph idx="1"/>
          </p:nvPr>
        </p:nvSpPr>
        <p:spPr>
          <a:xfrm>
            <a:off x="383231" y="1150467"/>
            <a:ext cx="8561592" cy="4263506"/>
          </a:xfrm>
        </p:spPr>
        <p:txBody>
          <a:bodyPr/>
          <a:lstStyle/>
          <a:p>
            <a:pPr>
              <a:buClr>
                <a:srgbClr val="4D92BC"/>
              </a:buClr>
            </a:pPr>
            <a:r>
              <a:rPr lang="en-US" sz="2600" dirty="0"/>
              <a:t>Stronger heart and lungs.</a:t>
            </a:r>
          </a:p>
          <a:p>
            <a:pPr>
              <a:buClr>
                <a:srgbClr val="4D92BC"/>
              </a:buClr>
            </a:pPr>
            <a:r>
              <a:rPr lang="en-US" sz="2600" dirty="0"/>
              <a:t>Management and prevention of type 2 diabetes.</a:t>
            </a:r>
          </a:p>
          <a:p>
            <a:pPr>
              <a:buClr>
                <a:srgbClr val="4D92BC"/>
              </a:buClr>
            </a:pPr>
            <a:r>
              <a:rPr lang="en-US" sz="2600" dirty="0"/>
              <a:t>Reduced risk of some cancers.</a:t>
            </a:r>
          </a:p>
          <a:p>
            <a:pPr>
              <a:buClr>
                <a:srgbClr val="4D92BC"/>
              </a:buClr>
            </a:pPr>
            <a:r>
              <a:rPr lang="en-US" sz="2600" dirty="0"/>
              <a:t>Increased immune function.</a:t>
            </a:r>
          </a:p>
          <a:p>
            <a:pPr>
              <a:buClr>
                <a:srgbClr val="4D92BC"/>
              </a:buClr>
            </a:pPr>
            <a:r>
              <a:rPr lang="en-US" sz="2600" dirty="0"/>
              <a:t>Stronger bones (lower risk of osteoporosis).</a:t>
            </a:r>
          </a:p>
          <a:p>
            <a:pPr>
              <a:buClr>
                <a:srgbClr val="4D92BC"/>
              </a:buClr>
            </a:pPr>
            <a:r>
              <a:rPr lang="en-US" sz="2600" dirty="0"/>
              <a:t>Reduced risk of injury.</a:t>
            </a:r>
          </a:p>
          <a:p>
            <a:pPr>
              <a:buClr>
                <a:srgbClr val="4D92BC"/>
              </a:buClr>
            </a:pPr>
            <a:r>
              <a:rPr lang="en-US" sz="2600" dirty="0"/>
              <a:t>Healthful weight management.</a:t>
            </a:r>
          </a:p>
          <a:p>
            <a:pPr>
              <a:buClr>
                <a:srgbClr val="4D92BC"/>
              </a:buClr>
            </a:pPr>
            <a:r>
              <a:rPr lang="en-US" sz="2600" dirty="0"/>
              <a:t>Benefits to psychological health, stress management, and sleep.</a:t>
            </a:r>
          </a:p>
        </p:txBody>
      </p:sp>
      <p:sp>
        <p:nvSpPr>
          <p:cNvPr id="16386" name="Rectangle 7"/>
          <p:cNvSpPr>
            <a:spLocks noGrp="1" noChangeArrowheads="1"/>
          </p:cNvSpPr>
          <p:nvPr>
            <p:ph type="title"/>
          </p:nvPr>
        </p:nvSpPr>
        <p:spPr/>
        <p:txBody>
          <a:bodyPr/>
          <a:lstStyle/>
          <a:p>
            <a:r>
              <a:rPr lang="en-US" dirty="0"/>
              <a:t>Multiple Benefits of Physical Activity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egrafs5\DeLS_Pondy\71_Pearson_US_IRDVD\08. Working_Folder\Copyright Removed Jpegs\Lynch_CH_3e\Chapter06\Figures\Jpegs_Labeled\CH_3e_UnFigure_Pg129.jpg"/>
          <p:cNvPicPr>
            <a:picLocks noChangeAspect="1" noChangeArrowheads="1"/>
          </p:cNvPicPr>
          <p:nvPr/>
        </p:nvPicPr>
        <p:blipFill rotWithShape="1">
          <a:blip r:embed="rId2">
            <a:extLst>
              <a:ext uri="{28A0092B-C50C-407E-A947-70E740481C1C}">
                <a14:useLocalDpi xmlns:a14="http://schemas.microsoft.com/office/drawing/2010/main" val="0"/>
              </a:ext>
            </a:extLst>
          </a:blip>
          <a:srcRect b="2355"/>
          <a:stretch/>
        </p:blipFill>
        <p:spPr bwMode="auto">
          <a:xfrm>
            <a:off x="1431925" y="765733"/>
            <a:ext cx="6278563" cy="5535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941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739198" y="3164071"/>
            <a:ext cx="7481455" cy="518491"/>
          </a:xfrm>
        </p:spPr>
        <p:txBody>
          <a:bodyPr/>
          <a:lstStyle/>
          <a:p>
            <a:pPr marL="0" indent="0" algn="ctr">
              <a:spcBef>
                <a:spcPct val="50000"/>
              </a:spcBef>
              <a:buNone/>
            </a:pPr>
            <a:r>
              <a:rPr lang="en-US" sz="3200" b="1" dirty="0">
                <a:solidFill>
                  <a:srgbClr val="4D92BC"/>
                </a:solidFill>
              </a:rPr>
              <a:t>PRINCIPLES OF FITNESS TRAINING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8"/>
          <p:cNvSpPr>
            <a:spLocks noGrp="1" noChangeArrowheads="1"/>
          </p:cNvSpPr>
          <p:nvPr>
            <p:ph idx="1"/>
          </p:nvPr>
        </p:nvSpPr>
        <p:spPr>
          <a:xfrm>
            <a:off x="383231" y="1168946"/>
            <a:ext cx="8229600" cy="5106987"/>
          </a:xfrm>
        </p:spPr>
        <p:txBody>
          <a:bodyPr/>
          <a:lstStyle/>
          <a:p>
            <a:pPr>
              <a:lnSpc>
                <a:spcPct val="96000"/>
              </a:lnSpc>
              <a:buClr>
                <a:srgbClr val="4D92BC"/>
              </a:buClr>
            </a:pPr>
            <a:r>
              <a:rPr lang="en-US" sz="2600" b="1" dirty="0"/>
              <a:t>Overload:</a:t>
            </a:r>
            <a:r>
              <a:rPr lang="en-US" sz="2600" dirty="0"/>
              <a:t> Increasing the stress placed on your body through exercise, resulting in improved fitness levels.</a:t>
            </a:r>
          </a:p>
          <a:p>
            <a:pPr>
              <a:lnSpc>
                <a:spcPct val="96000"/>
              </a:lnSpc>
              <a:buClr>
                <a:srgbClr val="4D92BC"/>
              </a:buClr>
            </a:pPr>
            <a:r>
              <a:rPr lang="en-US" sz="2600" b="1" dirty="0"/>
              <a:t>Progressive overload: </a:t>
            </a:r>
            <a:r>
              <a:rPr lang="en-US" sz="2600" dirty="0"/>
              <a:t>Gradually overloading of the body over time in order to avoid injury.</a:t>
            </a:r>
          </a:p>
          <a:p>
            <a:pPr>
              <a:lnSpc>
                <a:spcPct val="96000"/>
              </a:lnSpc>
              <a:buClr>
                <a:srgbClr val="4D92BC"/>
              </a:buClr>
            </a:pPr>
            <a:r>
              <a:rPr lang="en-US" sz="2600" b="1" dirty="0"/>
              <a:t>FITT:</a:t>
            </a:r>
            <a:r>
              <a:rPr lang="en-US" sz="2600" dirty="0"/>
              <a:t> Exercise variables that can be modified to accomplish progressive overload: </a:t>
            </a:r>
          </a:p>
          <a:p>
            <a:pPr lvl="1">
              <a:lnSpc>
                <a:spcPct val="96000"/>
              </a:lnSpc>
              <a:buClr>
                <a:srgbClr val="4D92BC"/>
              </a:buClr>
            </a:pPr>
            <a:r>
              <a:rPr lang="en-US" sz="2400" dirty="0"/>
              <a:t>Frequency</a:t>
            </a:r>
          </a:p>
          <a:p>
            <a:pPr lvl="1">
              <a:lnSpc>
                <a:spcPct val="96000"/>
              </a:lnSpc>
              <a:buClr>
                <a:srgbClr val="4D92BC"/>
              </a:buClr>
            </a:pPr>
            <a:r>
              <a:rPr lang="en-US" sz="2400" dirty="0"/>
              <a:t>Intensity </a:t>
            </a:r>
          </a:p>
          <a:p>
            <a:pPr lvl="1">
              <a:lnSpc>
                <a:spcPct val="96000"/>
              </a:lnSpc>
              <a:buClr>
                <a:srgbClr val="4D92BC"/>
              </a:buClr>
            </a:pPr>
            <a:r>
              <a:rPr lang="en-US" sz="2400" dirty="0"/>
              <a:t>Time</a:t>
            </a:r>
          </a:p>
          <a:p>
            <a:pPr lvl="1">
              <a:lnSpc>
                <a:spcPct val="96000"/>
              </a:lnSpc>
              <a:buClr>
                <a:srgbClr val="4D92BC"/>
              </a:buClr>
            </a:pPr>
            <a:r>
              <a:rPr lang="en-US" sz="2400" dirty="0"/>
              <a:t>Type</a:t>
            </a:r>
          </a:p>
        </p:txBody>
      </p:sp>
      <p:sp>
        <p:nvSpPr>
          <p:cNvPr id="19458" name="Rectangle 7"/>
          <p:cNvSpPr>
            <a:spLocks noGrp="1" noChangeArrowheads="1"/>
          </p:cNvSpPr>
          <p:nvPr>
            <p:ph type="title"/>
          </p:nvPr>
        </p:nvSpPr>
        <p:spPr/>
        <p:txBody>
          <a:bodyPr/>
          <a:lstStyle/>
          <a:p>
            <a:r>
              <a:rPr lang="en-US" dirty="0"/>
              <a:t>Principles of Fitness Training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tegrafs5\DeLS_Pondy\71_Pearson_US_IRDVD\08. Working_Folder\Copyright Removed Jpegs\Lynch_CH_3e\Chapter06\Figures\Jpegs_Labeled\CH_3e_Table_06_01.jpg"/>
          <p:cNvPicPr>
            <a:picLocks noChangeAspect="1" noChangeArrowheads="1"/>
          </p:cNvPicPr>
          <p:nvPr/>
        </p:nvPicPr>
        <p:blipFill rotWithShape="1">
          <a:blip r:embed="rId2">
            <a:extLst>
              <a:ext uri="{28A0092B-C50C-407E-A947-70E740481C1C}">
                <a14:useLocalDpi xmlns:a14="http://schemas.microsoft.com/office/drawing/2010/main" val="0"/>
              </a:ext>
            </a:extLst>
          </a:blip>
          <a:srcRect b="5172"/>
          <a:stretch/>
        </p:blipFill>
        <p:spPr bwMode="auto">
          <a:xfrm>
            <a:off x="371475" y="2071689"/>
            <a:ext cx="8401050" cy="2572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8"/>
          <p:cNvSpPr>
            <a:spLocks noGrp="1" noChangeArrowheads="1"/>
          </p:cNvSpPr>
          <p:nvPr>
            <p:ph idx="1"/>
          </p:nvPr>
        </p:nvSpPr>
        <p:spPr>
          <a:xfrm>
            <a:off x="383231" y="1150466"/>
            <a:ext cx="8229600" cy="4082437"/>
          </a:xfrm>
        </p:spPr>
        <p:txBody>
          <a:bodyPr/>
          <a:lstStyle/>
          <a:p>
            <a:pPr>
              <a:buClr>
                <a:srgbClr val="4D92BC"/>
              </a:buClr>
            </a:pPr>
            <a:r>
              <a:rPr lang="en-US" sz="2600" b="1" dirty="0"/>
              <a:t>Specificity: </a:t>
            </a:r>
            <a:r>
              <a:rPr lang="en-US" sz="2600" dirty="0"/>
              <a:t>A fitness component is improved only by exercises that address the specific component.</a:t>
            </a:r>
          </a:p>
          <a:p>
            <a:pPr>
              <a:buClr>
                <a:srgbClr val="4D92BC"/>
              </a:buClr>
            </a:pPr>
            <a:r>
              <a:rPr lang="en-US" sz="2600" b="1" dirty="0"/>
              <a:t>Reversibility:</a:t>
            </a:r>
            <a:r>
              <a:rPr lang="en-US" sz="2600" dirty="0"/>
              <a:t> Fitness levels decline when the demand placed on the body is decreased.</a:t>
            </a:r>
          </a:p>
          <a:p>
            <a:pPr>
              <a:buClr>
                <a:srgbClr val="4D92BC"/>
              </a:buClr>
            </a:pPr>
            <a:r>
              <a:rPr lang="en-US" sz="2600" b="1" dirty="0"/>
              <a:t>Individuality:</a:t>
            </a:r>
            <a:r>
              <a:rPr lang="en-US" sz="2600" dirty="0"/>
              <a:t> Individuals respond to fitness training in their own unique ways.</a:t>
            </a:r>
          </a:p>
          <a:p>
            <a:pPr>
              <a:buClr>
                <a:srgbClr val="4D92BC"/>
              </a:buClr>
            </a:pPr>
            <a:r>
              <a:rPr lang="en-US" sz="2600" b="1" dirty="0"/>
              <a:t>Diminishing Returns: </a:t>
            </a:r>
            <a:r>
              <a:rPr lang="en-US" sz="2600" dirty="0"/>
              <a:t>The principle that individuals adapt to a constant, static fitness routine and receive fewer benefits as a result.</a:t>
            </a:r>
          </a:p>
        </p:txBody>
      </p:sp>
      <p:sp>
        <p:nvSpPr>
          <p:cNvPr id="21506" name="Rectangle 7"/>
          <p:cNvSpPr>
            <a:spLocks noGrp="1" noChangeArrowheads="1"/>
          </p:cNvSpPr>
          <p:nvPr>
            <p:ph type="title"/>
          </p:nvPr>
        </p:nvSpPr>
        <p:spPr/>
        <p:txBody>
          <a:bodyPr/>
          <a:lstStyle/>
          <a:p>
            <a:r>
              <a:rPr lang="en-US" dirty="0"/>
              <a:t>Principles of Fitness Training (cont.)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a:xfrm>
            <a:off x="365125" y="2918121"/>
            <a:ext cx="8229600" cy="1010391"/>
          </a:xfrm>
        </p:spPr>
        <p:txBody>
          <a:bodyPr/>
          <a:lstStyle/>
          <a:p>
            <a:pPr marL="0" indent="0" algn="ctr">
              <a:spcBef>
                <a:spcPct val="50000"/>
              </a:spcBef>
              <a:buNone/>
            </a:pPr>
            <a:r>
              <a:rPr lang="en-US" sz="3200" b="1" dirty="0">
                <a:solidFill>
                  <a:srgbClr val="4D92BC"/>
                </a:solidFill>
              </a:rPr>
              <a:t>WHICH TYPES OF PHYSICAL ACTIVTY SHOULD YOU CONSIDER?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9"/>
          <p:cNvSpPr>
            <a:spLocks noGrp="1" noChangeArrowheads="1"/>
          </p:cNvSpPr>
          <p:nvPr>
            <p:ph idx="1"/>
          </p:nvPr>
        </p:nvSpPr>
        <p:spPr>
          <a:xfrm>
            <a:off x="383231" y="1150467"/>
            <a:ext cx="8489164" cy="4055275"/>
          </a:xfrm>
        </p:spPr>
        <p:txBody>
          <a:bodyPr/>
          <a:lstStyle/>
          <a:p>
            <a:pPr>
              <a:buClr>
                <a:srgbClr val="4D92BC"/>
              </a:buClr>
            </a:pPr>
            <a:r>
              <a:rPr lang="en-US" sz="2600" dirty="0"/>
              <a:t>People who are physically active for about 7 hours a week have a 40% lower risk of dying early than those who are active for less than 30 minutes a week.</a:t>
            </a:r>
          </a:p>
          <a:p>
            <a:pPr>
              <a:buClr>
                <a:srgbClr val="4D92BC"/>
              </a:buClr>
            </a:pPr>
            <a:r>
              <a:rPr lang="en-US" sz="2600" dirty="0"/>
              <a:t>Young adults with low cardiovascular fitness levels are two to three times more likely to develop diabetes in 20 years than those who are fit.</a:t>
            </a:r>
          </a:p>
          <a:p>
            <a:pPr>
              <a:buClr>
                <a:srgbClr val="4D92BC"/>
              </a:buClr>
            </a:pPr>
            <a:r>
              <a:rPr lang="en-US" sz="2600" dirty="0"/>
              <a:t>In a recent study, women who performed one year of strength training significantly improved their ability to maintain mental focus and resolve conflicts.</a:t>
            </a:r>
          </a:p>
        </p:txBody>
      </p:sp>
      <p:sp>
        <p:nvSpPr>
          <p:cNvPr id="5122" name="Rectangle 8"/>
          <p:cNvSpPr>
            <a:spLocks noGrp="1" noChangeArrowheads="1"/>
          </p:cNvSpPr>
          <p:nvPr>
            <p:ph type="title"/>
          </p:nvPr>
        </p:nvSpPr>
        <p:spPr/>
        <p:txBody>
          <a:bodyPr/>
          <a:lstStyle/>
          <a:p>
            <a:r>
              <a:rPr lang="en-US" dirty="0"/>
              <a:t>Did You Know?</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9"/>
          <p:cNvSpPr>
            <a:spLocks noGrp="1" noChangeArrowheads="1"/>
          </p:cNvSpPr>
          <p:nvPr>
            <p:ph idx="1"/>
          </p:nvPr>
        </p:nvSpPr>
        <p:spPr>
          <a:xfrm>
            <a:off x="374178" y="1373549"/>
            <a:ext cx="8229600" cy="2854419"/>
          </a:xfrm>
        </p:spPr>
        <p:txBody>
          <a:bodyPr/>
          <a:lstStyle/>
          <a:p>
            <a:pPr>
              <a:buClr>
                <a:srgbClr val="4D92BC"/>
              </a:buClr>
            </a:pPr>
            <a:r>
              <a:rPr lang="en-US" sz="2600" dirty="0"/>
              <a:t>Any type of regular, sustained physical activity is beneficial.</a:t>
            </a:r>
          </a:p>
          <a:p>
            <a:pPr>
              <a:buClr>
                <a:srgbClr val="4D92BC"/>
              </a:buClr>
            </a:pPr>
            <a:r>
              <a:rPr lang="en-US" sz="2600" dirty="0"/>
              <a:t>Look for activities that increase:</a:t>
            </a:r>
          </a:p>
          <a:p>
            <a:pPr lvl="1">
              <a:buClr>
                <a:srgbClr val="4D92BC"/>
              </a:buClr>
            </a:pPr>
            <a:r>
              <a:rPr lang="en-US" sz="2400" dirty="0"/>
              <a:t>Cardiorespiratory fitness.</a:t>
            </a:r>
          </a:p>
          <a:p>
            <a:pPr lvl="1">
              <a:buClr>
                <a:srgbClr val="4D92BC"/>
              </a:buClr>
            </a:pPr>
            <a:r>
              <a:rPr lang="en-US" sz="2400" dirty="0"/>
              <a:t>Muscular strength and endurance.</a:t>
            </a:r>
          </a:p>
          <a:p>
            <a:pPr lvl="1">
              <a:buClr>
                <a:srgbClr val="4D92BC"/>
              </a:buClr>
            </a:pPr>
            <a:r>
              <a:rPr lang="en-US" sz="2400" dirty="0"/>
              <a:t>Flexibility.</a:t>
            </a:r>
          </a:p>
        </p:txBody>
      </p:sp>
      <p:sp>
        <p:nvSpPr>
          <p:cNvPr id="23554" name="Rectangle 8"/>
          <p:cNvSpPr>
            <a:spLocks noGrp="1" noChangeArrowheads="1"/>
          </p:cNvSpPr>
          <p:nvPr>
            <p:ph type="title"/>
          </p:nvPr>
        </p:nvSpPr>
        <p:spPr/>
        <p:txBody>
          <a:bodyPr/>
          <a:lstStyle/>
          <a:p>
            <a:r>
              <a:rPr lang="en-US" dirty="0"/>
              <a:t>Which Types of Physical Activity Should You Consider?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7"/>
          <p:cNvSpPr>
            <a:spLocks noGrp="1" noChangeArrowheads="1"/>
          </p:cNvSpPr>
          <p:nvPr>
            <p:ph idx="1"/>
          </p:nvPr>
        </p:nvSpPr>
        <p:spPr>
          <a:xfrm>
            <a:off x="383231" y="1150466"/>
            <a:ext cx="8229600" cy="3919475"/>
          </a:xfrm>
        </p:spPr>
        <p:txBody>
          <a:bodyPr/>
          <a:lstStyle/>
          <a:p>
            <a:pPr>
              <a:buClr>
                <a:srgbClr val="4D92BC"/>
              </a:buClr>
            </a:pPr>
            <a:r>
              <a:rPr lang="en-US" sz="2600" dirty="0"/>
              <a:t>Prolonged physical activity that raises the heart rate and works the large muscle groups.</a:t>
            </a:r>
          </a:p>
          <a:p>
            <a:pPr>
              <a:buClr>
                <a:srgbClr val="4D92BC"/>
              </a:buClr>
            </a:pPr>
            <a:r>
              <a:rPr lang="en-US" sz="2600" dirty="0"/>
              <a:t>Exercises can be categorized based on intensity.</a:t>
            </a:r>
          </a:p>
          <a:p>
            <a:pPr>
              <a:buClr>
                <a:srgbClr val="4D92BC"/>
              </a:buClr>
            </a:pPr>
            <a:r>
              <a:rPr lang="en-US" sz="2600" dirty="0"/>
              <a:t>Aerobic intensity is usually measured by heart rate.</a:t>
            </a:r>
          </a:p>
          <a:p>
            <a:pPr lvl="1">
              <a:buClr>
                <a:srgbClr val="4D92BC"/>
              </a:buClr>
            </a:pPr>
            <a:r>
              <a:rPr lang="en-US" sz="2400" dirty="0"/>
              <a:t>Aim to raise your heart rate so it falls within your </a:t>
            </a:r>
            <a:r>
              <a:rPr lang="en-US" sz="2400" b="1" dirty="0"/>
              <a:t>target heart rate </a:t>
            </a:r>
            <a:r>
              <a:rPr lang="en-US" sz="2400" dirty="0"/>
              <a:t>range.</a:t>
            </a:r>
          </a:p>
          <a:p>
            <a:pPr lvl="1">
              <a:buClr>
                <a:srgbClr val="4D92BC"/>
              </a:buClr>
            </a:pPr>
            <a:r>
              <a:rPr lang="en-US" sz="2400" dirty="0"/>
              <a:t>During exercise, a target heart rate range of </a:t>
            </a:r>
            <a:br>
              <a:rPr lang="en-US" sz="2400" dirty="0"/>
            </a:br>
            <a:r>
              <a:rPr lang="en-US" sz="2400" dirty="0"/>
              <a:t>64–91% of your maximum heart rate is recommended.</a:t>
            </a:r>
          </a:p>
        </p:txBody>
      </p:sp>
      <p:sp>
        <p:nvSpPr>
          <p:cNvPr id="24578" name="Rectangle 6"/>
          <p:cNvSpPr>
            <a:spLocks noGrp="1" noChangeArrowheads="1"/>
          </p:cNvSpPr>
          <p:nvPr>
            <p:ph type="title"/>
          </p:nvPr>
        </p:nvSpPr>
        <p:spPr/>
        <p:txBody>
          <a:bodyPr/>
          <a:lstStyle/>
          <a:p>
            <a:r>
              <a:rPr lang="en-US" dirty="0"/>
              <a:t>Aerobic Exercise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8" name="Rectangle 8"/>
          <p:cNvSpPr>
            <a:spLocks noGrp="1" noChangeArrowheads="1"/>
          </p:cNvSpPr>
          <p:nvPr>
            <p:ph idx="1"/>
          </p:nvPr>
        </p:nvSpPr>
        <p:spPr>
          <a:xfrm>
            <a:off x="383231" y="1150466"/>
            <a:ext cx="8229600" cy="3530175"/>
          </a:xfrm>
        </p:spPr>
        <p:txBody>
          <a:bodyPr/>
          <a:lstStyle/>
          <a:p>
            <a:pPr>
              <a:buClr>
                <a:srgbClr val="4D92BC"/>
              </a:buClr>
            </a:pPr>
            <a:r>
              <a:rPr lang="en-US" sz="2600" dirty="0"/>
              <a:t>Running and jogging</a:t>
            </a:r>
          </a:p>
          <a:p>
            <a:pPr>
              <a:buClr>
                <a:srgbClr val="4D92BC"/>
              </a:buClr>
            </a:pPr>
            <a:r>
              <a:rPr lang="en-US" sz="2600" dirty="0"/>
              <a:t>Hiking or brisk walking for extended periods of time</a:t>
            </a:r>
          </a:p>
          <a:p>
            <a:pPr>
              <a:buClr>
                <a:srgbClr val="4D92BC"/>
              </a:buClr>
            </a:pPr>
            <a:r>
              <a:rPr lang="en-US" sz="2600" dirty="0"/>
              <a:t>Cycling and spinning</a:t>
            </a:r>
          </a:p>
          <a:p>
            <a:pPr>
              <a:buClr>
                <a:srgbClr val="4D92BC"/>
              </a:buClr>
            </a:pPr>
            <a:r>
              <a:rPr lang="en-US" sz="2600" dirty="0"/>
              <a:t>Swimming</a:t>
            </a:r>
          </a:p>
          <a:p>
            <a:pPr>
              <a:buClr>
                <a:srgbClr val="4D92BC"/>
              </a:buClr>
            </a:pPr>
            <a:r>
              <a:rPr lang="en-US" sz="2600" dirty="0"/>
              <a:t>Cardio classes, including dance and step aerobics</a:t>
            </a:r>
          </a:p>
          <a:p>
            <a:pPr>
              <a:buClr>
                <a:srgbClr val="4D92BC"/>
              </a:buClr>
            </a:pPr>
            <a:r>
              <a:rPr lang="en-US" sz="2600" dirty="0"/>
              <a:t>Vigorous martial arts, such as karate or cardio kickboxing</a:t>
            </a:r>
          </a:p>
        </p:txBody>
      </p:sp>
      <p:sp>
        <p:nvSpPr>
          <p:cNvPr id="25603" name="Rectangle 7"/>
          <p:cNvSpPr>
            <a:spLocks noGrp="1" noChangeArrowheads="1"/>
          </p:cNvSpPr>
          <p:nvPr>
            <p:ph type="title"/>
          </p:nvPr>
        </p:nvSpPr>
        <p:spPr/>
        <p:txBody>
          <a:bodyPr/>
          <a:lstStyle/>
          <a:p>
            <a:r>
              <a:rPr lang="en-US" dirty="0"/>
              <a:t>Types of Aerobic Exercise</a:t>
            </a:r>
          </a:p>
        </p:txBody>
      </p:sp>
      <p:sp>
        <p:nvSpPr>
          <p:cNvPr id="25602" name="Content Placeholder 2"/>
          <p:cNvSpPr>
            <a:spLocks/>
          </p:cNvSpPr>
          <p:nvPr/>
        </p:nvSpPr>
        <p:spPr bwMode="auto">
          <a:xfrm>
            <a:off x="4724400" y="1458913"/>
            <a:ext cx="4191000"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88925" indent="-288925" eaLnBrk="0" hangingPunct="0">
              <a:buClr>
                <a:srgbClr val="55A53C"/>
              </a:buClr>
              <a:buFont typeface="Wingdings" charset="0"/>
              <a:buChar char="§"/>
            </a:pPr>
            <a:endParaRPr lang="en-US" sz="1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ntegrafs5\DeLS_Pondy\71_Pearson_US_IRDVD\08. Working_Folder\Copyright Removed Jpegs\Lynch_CH_3e\Chapter06\Figures\Jpegs_Labeled\CH_3e_Table_06_02.jpg"/>
          <p:cNvPicPr>
            <a:picLocks noChangeAspect="1" noChangeArrowheads="1"/>
          </p:cNvPicPr>
          <p:nvPr/>
        </p:nvPicPr>
        <p:blipFill rotWithShape="1">
          <a:blip r:embed="rId3">
            <a:extLst>
              <a:ext uri="{28A0092B-C50C-407E-A947-70E740481C1C}">
                <a14:useLocalDpi xmlns:a14="http://schemas.microsoft.com/office/drawing/2010/main" val="0"/>
              </a:ext>
            </a:extLst>
          </a:blip>
          <a:srcRect b="2654"/>
          <a:stretch/>
        </p:blipFill>
        <p:spPr bwMode="auto">
          <a:xfrm>
            <a:off x="387350" y="1167157"/>
            <a:ext cx="8369300" cy="45093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8"/>
          <p:cNvSpPr>
            <a:spLocks noGrp="1" noChangeArrowheads="1"/>
          </p:cNvSpPr>
          <p:nvPr>
            <p:ph idx="1"/>
          </p:nvPr>
        </p:nvSpPr>
        <p:spPr>
          <a:xfrm>
            <a:off x="383979" y="1584482"/>
            <a:ext cx="8229600" cy="3779379"/>
          </a:xfrm>
        </p:spPr>
        <p:txBody>
          <a:bodyPr/>
          <a:lstStyle/>
          <a:p>
            <a:pPr>
              <a:buClr>
                <a:srgbClr val="4D92BC"/>
              </a:buClr>
            </a:pPr>
            <a:r>
              <a:rPr lang="en-US" sz="2600" i="1" dirty="0"/>
              <a:t>Resistance training </a:t>
            </a:r>
            <a:r>
              <a:rPr lang="en-US" sz="2600" dirty="0"/>
              <a:t>(or </a:t>
            </a:r>
            <a:r>
              <a:rPr lang="en-US" sz="2600" i="1" dirty="0"/>
              <a:t>strength training</a:t>
            </a:r>
            <a:r>
              <a:rPr lang="en-US" sz="2600" dirty="0"/>
              <a:t>): To build muscle, muscles must work against some form of resistance.</a:t>
            </a:r>
          </a:p>
          <a:p>
            <a:pPr lvl="1">
              <a:buClr>
                <a:srgbClr val="4D92BC"/>
              </a:buClr>
            </a:pPr>
            <a:r>
              <a:rPr lang="en-US" sz="2400" dirty="0"/>
              <a:t>A variety of exercises can be performed with free weights, resistance bands, and body weight.</a:t>
            </a:r>
          </a:p>
          <a:p>
            <a:pPr lvl="1">
              <a:buClr>
                <a:srgbClr val="4D92BC"/>
              </a:buClr>
            </a:pPr>
            <a:r>
              <a:rPr lang="en-US" sz="2400" dirty="0"/>
              <a:t>Machines are designed for limited specific exercises, but do promote correct movement and safe lifting.</a:t>
            </a:r>
          </a:p>
        </p:txBody>
      </p:sp>
      <p:sp>
        <p:nvSpPr>
          <p:cNvPr id="27650" name="Rectangle 7"/>
          <p:cNvSpPr>
            <a:spLocks noGrp="1" noChangeArrowheads="1"/>
          </p:cNvSpPr>
          <p:nvPr>
            <p:ph type="title"/>
          </p:nvPr>
        </p:nvSpPr>
        <p:spPr/>
        <p:txBody>
          <a:bodyPr/>
          <a:lstStyle/>
          <a:p>
            <a:r>
              <a:rPr lang="en-US" dirty="0"/>
              <a:t>Exercises for Muscular Strength and Endurance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7"/>
          <p:cNvSpPr>
            <a:spLocks noGrp="1" noChangeArrowheads="1"/>
          </p:cNvSpPr>
          <p:nvPr>
            <p:ph idx="1"/>
          </p:nvPr>
        </p:nvSpPr>
        <p:spPr>
          <a:xfrm>
            <a:off x="383979" y="1584482"/>
            <a:ext cx="8229600" cy="3194917"/>
          </a:xfrm>
        </p:spPr>
        <p:txBody>
          <a:bodyPr/>
          <a:lstStyle/>
          <a:p>
            <a:pPr>
              <a:buClr>
                <a:srgbClr val="4D92BC"/>
              </a:buClr>
            </a:pPr>
            <a:r>
              <a:rPr lang="en-US" sz="2600" b="1" dirty="0"/>
              <a:t>Anaerobic exercise: </a:t>
            </a:r>
            <a:r>
              <a:rPr lang="en-US" sz="2600" dirty="0"/>
              <a:t>Short, intense exercise that causes an oxygen deficit in the muscles.</a:t>
            </a:r>
          </a:p>
          <a:p>
            <a:pPr>
              <a:buClr>
                <a:srgbClr val="4D92BC"/>
              </a:buClr>
            </a:pPr>
            <a:r>
              <a:rPr lang="en-US" sz="2600" b="1" dirty="0"/>
              <a:t>Isometric exercise: </a:t>
            </a:r>
            <a:r>
              <a:rPr lang="en-US" sz="2600" dirty="0"/>
              <a:t>Exercise where the muscle contracts but the body does not move.</a:t>
            </a:r>
          </a:p>
          <a:p>
            <a:pPr>
              <a:buClr>
                <a:srgbClr val="4D92BC"/>
              </a:buClr>
            </a:pPr>
            <a:r>
              <a:rPr lang="en-US" sz="2600" b="1" dirty="0"/>
              <a:t>Isotonic exercise: </a:t>
            </a:r>
            <a:r>
              <a:rPr lang="en-US" sz="2600" dirty="0"/>
              <a:t>Exercise where the muscle contraction causes body movement.</a:t>
            </a:r>
          </a:p>
        </p:txBody>
      </p:sp>
      <p:sp>
        <p:nvSpPr>
          <p:cNvPr id="28674" name="Rectangle 6"/>
          <p:cNvSpPr>
            <a:spLocks noGrp="1" noChangeArrowheads="1"/>
          </p:cNvSpPr>
          <p:nvPr>
            <p:ph type="title"/>
          </p:nvPr>
        </p:nvSpPr>
        <p:spPr>
          <a:xfrm>
            <a:off x="-17252" y="8626"/>
            <a:ext cx="9144000" cy="1077218"/>
          </a:xfrm>
        </p:spPr>
        <p:txBody>
          <a:bodyPr/>
          <a:lstStyle/>
          <a:p>
            <a:r>
              <a:rPr lang="en-US" dirty="0"/>
              <a:t>Exercises for Muscular Strength and Endurance (cont.)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8"/>
          <p:cNvSpPr>
            <a:spLocks noGrp="1" noChangeArrowheads="1"/>
          </p:cNvSpPr>
          <p:nvPr>
            <p:ph idx="1"/>
          </p:nvPr>
        </p:nvSpPr>
        <p:spPr>
          <a:xfrm>
            <a:off x="383231" y="1150467"/>
            <a:ext cx="8229600" cy="2878326"/>
          </a:xfrm>
        </p:spPr>
        <p:txBody>
          <a:bodyPr/>
          <a:lstStyle/>
          <a:p>
            <a:pPr>
              <a:buClr>
                <a:srgbClr val="4D92BC"/>
              </a:buClr>
            </a:pPr>
            <a:r>
              <a:rPr lang="en-US" sz="2600" b="1" dirty="0"/>
              <a:t>Repetitions:</a:t>
            </a:r>
            <a:r>
              <a:rPr lang="en-US" sz="2600" dirty="0"/>
              <a:t> The number of times you perform an exercise repeatedly.</a:t>
            </a:r>
          </a:p>
          <a:p>
            <a:pPr>
              <a:buClr>
                <a:srgbClr val="4D92BC"/>
              </a:buClr>
            </a:pPr>
            <a:r>
              <a:rPr lang="en-US" sz="2600" b="1" dirty="0"/>
              <a:t>Sets: </a:t>
            </a:r>
            <a:r>
              <a:rPr lang="en-US" sz="2600" dirty="0"/>
              <a:t>Separate groups of repetitions.</a:t>
            </a:r>
          </a:p>
          <a:p>
            <a:pPr>
              <a:buClr>
                <a:srgbClr val="4D92BC"/>
              </a:buClr>
            </a:pPr>
            <a:r>
              <a:rPr lang="en-US" sz="2600" b="1" dirty="0"/>
              <a:t>Recovery:</a:t>
            </a:r>
            <a:r>
              <a:rPr lang="en-US" sz="2600" dirty="0"/>
              <a:t> The period necessary for the body to recover from exercise demands and adapt to higher levels of fitness.</a:t>
            </a:r>
          </a:p>
        </p:txBody>
      </p:sp>
      <p:sp>
        <p:nvSpPr>
          <p:cNvPr id="29698" name="Rectangle 7"/>
          <p:cNvSpPr>
            <a:spLocks noGrp="1" noChangeArrowheads="1"/>
          </p:cNvSpPr>
          <p:nvPr>
            <p:ph type="title"/>
          </p:nvPr>
        </p:nvSpPr>
        <p:spPr/>
        <p:txBody>
          <a:bodyPr/>
          <a:lstStyle/>
          <a:p>
            <a:r>
              <a:rPr lang="en-US" dirty="0"/>
              <a:t>Resistance Training Terms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7"/>
          <p:cNvSpPr>
            <a:spLocks noGrp="1" noChangeArrowheads="1"/>
          </p:cNvSpPr>
          <p:nvPr>
            <p:ph idx="1"/>
          </p:nvPr>
        </p:nvSpPr>
        <p:spPr>
          <a:xfrm>
            <a:off x="383231" y="1150466"/>
            <a:ext cx="8229600" cy="2633883"/>
          </a:xfrm>
        </p:spPr>
        <p:txBody>
          <a:bodyPr/>
          <a:lstStyle/>
          <a:p>
            <a:pPr>
              <a:buClr>
                <a:srgbClr val="4D92BC"/>
              </a:buClr>
            </a:pPr>
            <a:r>
              <a:rPr lang="en-US" sz="2600" dirty="0"/>
              <a:t>Two major types of flexibility:</a:t>
            </a:r>
          </a:p>
          <a:p>
            <a:pPr lvl="1">
              <a:buClr>
                <a:srgbClr val="4D92BC"/>
              </a:buClr>
            </a:pPr>
            <a:r>
              <a:rPr lang="en-US" sz="2400" b="1" dirty="0"/>
              <a:t>Static flexibility: </a:t>
            </a:r>
            <a:r>
              <a:rPr lang="en-US" sz="2400" dirty="0"/>
              <a:t>The ability to reach and hold a stretch at one endpoint of a joint</a:t>
            </a:r>
            <a:r>
              <a:rPr lang="fr-FR" sz="2400" dirty="0"/>
              <a:t>’</a:t>
            </a:r>
            <a:r>
              <a:rPr lang="en-US" altLang="ja-JP" sz="2400" dirty="0"/>
              <a:t>s range of motion.</a:t>
            </a:r>
          </a:p>
          <a:p>
            <a:pPr lvl="1">
              <a:buClr>
                <a:srgbClr val="4D92BC"/>
              </a:buClr>
            </a:pPr>
            <a:r>
              <a:rPr lang="en-US" sz="2400" b="1" dirty="0"/>
              <a:t>Dynamic flexibility: </a:t>
            </a:r>
            <a:r>
              <a:rPr lang="en-US" sz="2400" dirty="0"/>
              <a:t>The ability to move quickly and fluidly through a joint</a:t>
            </a:r>
            <a:r>
              <a:rPr lang="fr-FR" sz="2400" dirty="0"/>
              <a:t>’</a:t>
            </a:r>
            <a:r>
              <a:rPr lang="en-US" sz="2400" dirty="0"/>
              <a:t>s</a:t>
            </a:r>
            <a:r>
              <a:rPr lang="en-US" altLang="ja-JP" sz="2400" dirty="0"/>
              <a:t> entire range of motion with little resistance.</a:t>
            </a:r>
            <a:endParaRPr lang="en-US" sz="2400" dirty="0"/>
          </a:p>
        </p:txBody>
      </p:sp>
      <p:sp>
        <p:nvSpPr>
          <p:cNvPr id="30722" name="Rectangle 6"/>
          <p:cNvSpPr>
            <a:spLocks noGrp="1" noChangeArrowheads="1"/>
          </p:cNvSpPr>
          <p:nvPr>
            <p:ph type="title"/>
          </p:nvPr>
        </p:nvSpPr>
        <p:spPr/>
        <p:txBody>
          <a:bodyPr/>
          <a:lstStyle/>
          <a:p>
            <a:r>
              <a:rPr lang="en-US" dirty="0"/>
              <a:t>Exercises for Improving Flexibility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8"/>
          <p:cNvSpPr>
            <a:spLocks noGrp="1" noChangeArrowheads="1"/>
          </p:cNvSpPr>
          <p:nvPr>
            <p:ph idx="1"/>
          </p:nvPr>
        </p:nvSpPr>
        <p:spPr>
          <a:xfrm>
            <a:off x="365125" y="1141413"/>
            <a:ext cx="8489164" cy="5106987"/>
          </a:xfrm>
        </p:spPr>
        <p:txBody>
          <a:bodyPr/>
          <a:lstStyle/>
          <a:p>
            <a:pPr lvl="1">
              <a:lnSpc>
                <a:spcPct val="93000"/>
              </a:lnSpc>
              <a:buClr>
                <a:srgbClr val="4D92BC"/>
              </a:buClr>
            </a:pPr>
            <a:r>
              <a:rPr lang="en-US" sz="2400" b="1" dirty="0"/>
              <a:t>Static stretching</a:t>
            </a:r>
            <a:r>
              <a:rPr lang="en-US" sz="2400" dirty="0"/>
              <a:t>: Gradually lengthening a muscle to an elongated position and sustaining that position.</a:t>
            </a:r>
          </a:p>
          <a:p>
            <a:pPr lvl="1">
              <a:buClr>
                <a:srgbClr val="4D92BC"/>
              </a:buClr>
            </a:pPr>
            <a:r>
              <a:rPr lang="en-US" sz="2400" b="1" dirty="0"/>
              <a:t>Active stretching: </a:t>
            </a:r>
            <a:r>
              <a:rPr lang="en-US" sz="2400" dirty="0"/>
              <a:t>A type of static stretching in which you gently apply force to your body to create a stretch.</a:t>
            </a:r>
          </a:p>
          <a:p>
            <a:pPr lvl="1">
              <a:lnSpc>
                <a:spcPct val="93000"/>
              </a:lnSpc>
              <a:buClr>
                <a:srgbClr val="4D92BC"/>
              </a:buClr>
            </a:pPr>
            <a:r>
              <a:rPr lang="en-US" sz="2400" b="1" dirty="0"/>
              <a:t>Passive stretching: </a:t>
            </a:r>
            <a:r>
              <a:rPr lang="en-US" sz="2400" dirty="0"/>
              <a:t>Stretching performed with a partner who increases the intensity of the stretch by gently applying pressure to your body as it stretches.</a:t>
            </a:r>
          </a:p>
          <a:p>
            <a:pPr lvl="1">
              <a:lnSpc>
                <a:spcPct val="93000"/>
              </a:lnSpc>
              <a:buClr>
                <a:srgbClr val="4D92BC"/>
              </a:buClr>
            </a:pPr>
            <a:r>
              <a:rPr lang="en-US" sz="2400" b="1" dirty="0"/>
              <a:t>Ballistic stretching: </a:t>
            </a:r>
            <a:r>
              <a:rPr lang="en-US" sz="2400" dirty="0"/>
              <a:t>Performing rhythmic bouncing movements in a stretch to increase the intensity of the stretch.</a:t>
            </a:r>
          </a:p>
          <a:p>
            <a:pPr lvl="1">
              <a:lnSpc>
                <a:spcPct val="93000"/>
              </a:lnSpc>
              <a:buClr>
                <a:srgbClr val="4D92BC"/>
              </a:buClr>
            </a:pPr>
            <a:r>
              <a:rPr lang="en-US" sz="2400" b="1" dirty="0"/>
              <a:t>Dynamic stretching: </a:t>
            </a:r>
            <a:r>
              <a:rPr lang="en-US" sz="2400" dirty="0"/>
              <a:t>A type of slow movement in which activities from a workout or sport are mimicked in a controlled manner often to help “warm up” for a game.</a:t>
            </a:r>
          </a:p>
        </p:txBody>
      </p:sp>
      <p:sp>
        <p:nvSpPr>
          <p:cNvPr id="31746" name="Rectangle 7"/>
          <p:cNvSpPr>
            <a:spLocks noGrp="1" noChangeArrowheads="1"/>
          </p:cNvSpPr>
          <p:nvPr>
            <p:ph type="title"/>
          </p:nvPr>
        </p:nvSpPr>
        <p:spPr/>
        <p:txBody>
          <a:bodyPr/>
          <a:lstStyle/>
          <a:p>
            <a:r>
              <a:rPr lang="en-US" dirty="0"/>
              <a:t>Stretching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8"/>
          <p:cNvSpPr>
            <a:spLocks noGrp="1" noChangeArrowheads="1"/>
          </p:cNvSpPr>
          <p:nvPr>
            <p:ph idx="1"/>
          </p:nvPr>
        </p:nvSpPr>
        <p:spPr>
          <a:xfrm>
            <a:off x="383231" y="1150466"/>
            <a:ext cx="8229600" cy="4390255"/>
          </a:xfrm>
        </p:spPr>
        <p:txBody>
          <a:bodyPr/>
          <a:lstStyle/>
          <a:p>
            <a:pPr>
              <a:buClr>
                <a:srgbClr val="4D92BC"/>
              </a:buClr>
            </a:pPr>
            <a:r>
              <a:rPr lang="en-US" sz="2600" dirty="0"/>
              <a:t>Hold static stretches for 10–30 seconds.</a:t>
            </a:r>
          </a:p>
          <a:p>
            <a:pPr>
              <a:buClr>
                <a:srgbClr val="4D92BC"/>
              </a:buClr>
            </a:pPr>
            <a:r>
              <a:rPr lang="en-US" sz="2600" dirty="0"/>
              <a:t>Perform two to four repetitions of each stretch, accumulating 60 seconds per stretch.</a:t>
            </a:r>
          </a:p>
          <a:p>
            <a:pPr>
              <a:buClr>
                <a:srgbClr val="4D92BC"/>
              </a:buClr>
            </a:pPr>
            <a:r>
              <a:rPr lang="en-US" sz="2600" dirty="0"/>
              <a:t>Stretch at least two to three days per week.</a:t>
            </a:r>
          </a:p>
          <a:p>
            <a:pPr>
              <a:buClr>
                <a:srgbClr val="4D92BC"/>
              </a:buClr>
            </a:pPr>
            <a:r>
              <a:rPr lang="en-US" sz="2600" dirty="0"/>
              <a:t>Stretch until your muscle feels tight or until you feel slight discomfort.</a:t>
            </a:r>
          </a:p>
          <a:p>
            <a:pPr>
              <a:buClr>
                <a:srgbClr val="4D92BC"/>
              </a:buClr>
            </a:pPr>
            <a:r>
              <a:rPr lang="en-US" sz="2600" dirty="0"/>
              <a:t>Do not hold your breath while stretching. Try to relax and breathe deeply.</a:t>
            </a:r>
          </a:p>
          <a:p>
            <a:pPr>
              <a:buClr>
                <a:srgbClr val="4D92BC"/>
              </a:buClr>
            </a:pPr>
            <a:r>
              <a:rPr lang="en-US" sz="2600" dirty="0"/>
              <a:t>Do not lock your joints while stretching.</a:t>
            </a:r>
          </a:p>
        </p:txBody>
      </p:sp>
      <p:sp>
        <p:nvSpPr>
          <p:cNvPr id="32770" name="Rectangle 7"/>
          <p:cNvSpPr>
            <a:spLocks noGrp="1" noChangeArrowheads="1"/>
          </p:cNvSpPr>
          <p:nvPr>
            <p:ph type="title"/>
          </p:nvPr>
        </p:nvSpPr>
        <p:spPr/>
        <p:txBody>
          <a:bodyPr/>
          <a:lstStyle/>
          <a:p>
            <a:r>
              <a:rPr lang="en-US" dirty="0"/>
              <a:t>Stretching Tips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8"/>
          <p:cNvSpPr>
            <a:spLocks noGrp="1" noChangeArrowheads="1"/>
          </p:cNvSpPr>
          <p:nvPr>
            <p:ph idx="1"/>
          </p:nvPr>
        </p:nvSpPr>
        <p:spPr>
          <a:xfrm>
            <a:off x="383230" y="1150467"/>
            <a:ext cx="8434843" cy="4689018"/>
          </a:xfrm>
        </p:spPr>
        <p:txBody>
          <a:bodyPr/>
          <a:lstStyle/>
          <a:p>
            <a:r>
              <a:rPr lang="en-US" sz="2600" b="1" dirty="0">
                <a:solidFill>
                  <a:srgbClr val="4D92BC"/>
                </a:solidFill>
              </a:rPr>
              <a:t>LO 6.1 </a:t>
            </a:r>
            <a:r>
              <a:rPr lang="en-US" sz="2600" dirty="0">
                <a:solidFill>
                  <a:srgbClr val="000000"/>
                </a:solidFill>
              </a:rPr>
              <a:t>Identify the five components of health-related physical fitness.</a:t>
            </a:r>
          </a:p>
          <a:p>
            <a:r>
              <a:rPr lang="en-US" sz="2600" b="1" dirty="0">
                <a:solidFill>
                  <a:srgbClr val="4D92BC"/>
                </a:solidFill>
              </a:rPr>
              <a:t>LO 6.2 </a:t>
            </a:r>
            <a:r>
              <a:rPr lang="en-US" sz="2600" dirty="0">
                <a:solidFill>
                  <a:srgbClr val="000000"/>
                </a:solidFill>
              </a:rPr>
              <a:t>Explain the health benefits of physical activity.</a:t>
            </a:r>
          </a:p>
          <a:p>
            <a:r>
              <a:rPr lang="en-US" sz="2600" b="1" dirty="0">
                <a:solidFill>
                  <a:srgbClr val="4D92BC"/>
                </a:solidFill>
              </a:rPr>
              <a:t>LO 6.3 </a:t>
            </a:r>
            <a:r>
              <a:rPr lang="en-US" sz="2600" dirty="0">
                <a:solidFill>
                  <a:srgbClr val="000000"/>
                </a:solidFill>
              </a:rPr>
              <a:t>Identify the principles of fitness training.</a:t>
            </a:r>
          </a:p>
          <a:p>
            <a:r>
              <a:rPr lang="en-US" sz="2600" b="1" dirty="0">
                <a:solidFill>
                  <a:srgbClr val="4D92BC"/>
                </a:solidFill>
              </a:rPr>
              <a:t>LO 6.4 </a:t>
            </a:r>
            <a:r>
              <a:rPr lang="en-US" sz="2600" dirty="0">
                <a:solidFill>
                  <a:srgbClr val="000000"/>
                </a:solidFill>
              </a:rPr>
              <a:t>Consider different types of physical activity for your fitness plan.</a:t>
            </a:r>
          </a:p>
          <a:p>
            <a:r>
              <a:rPr lang="en-US" sz="2600" b="1" dirty="0">
                <a:solidFill>
                  <a:srgbClr val="4D92BC"/>
                </a:solidFill>
              </a:rPr>
              <a:t>LO 6.5 </a:t>
            </a:r>
            <a:r>
              <a:rPr lang="en-US" sz="2600" dirty="0">
                <a:solidFill>
                  <a:srgbClr val="000000"/>
                </a:solidFill>
              </a:rPr>
              <a:t>Assess how much physical activity you need.</a:t>
            </a:r>
          </a:p>
          <a:p>
            <a:r>
              <a:rPr lang="en-US" sz="2600" b="1" dirty="0">
                <a:solidFill>
                  <a:srgbClr val="4D92BC"/>
                </a:solidFill>
              </a:rPr>
              <a:t>LO 6.6 </a:t>
            </a:r>
            <a:r>
              <a:rPr lang="en-US" sz="2600" dirty="0">
                <a:solidFill>
                  <a:srgbClr val="000000"/>
                </a:solidFill>
              </a:rPr>
              <a:t>Discuss how to exercise safely.</a:t>
            </a:r>
          </a:p>
          <a:p>
            <a:r>
              <a:rPr lang="en-US" sz="2600" b="1" dirty="0">
                <a:solidFill>
                  <a:srgbClr val="4D92BC"/>
                </a:solidFill>
              </a:rPr>
              <a:t>LO 6.7 </a:t>
            </a:r>
            <a:r>
              <a:rPr lang="en-US" sz="2600" dirty="0">
                <a:solidFill>
                  <a:srgbClr val="000000"/>
                </a:solidFill>
              </a:rPr>
              <a:t>Design an effective, personalized fitness program.</a:t>
            </a:r>
          </a:p>
        </p:txBody>
      </p:sp>
      <p:sp>
        <p:nvSpPr>
          <p:cNvPr id="4098" name="Rectangle 7"/>
          <p:cNvSpPr>
            <a:spLocks noGrp="1" noChangeArrowheads="1"/>
          </p:cNvSpPr>
          <p:nvPr>
            <p:ph type="title"/>
          </p:nvPr>
        </p:nvSpPr>
        <p:spPr/>
        <p:txBody>
          <a:bodyPr/>
          <a:lstStyle/>
          <a:p>
            <a:r>
              <a:rPr lang="en-US" dirty="0"/>
              <a:t>Learning Outcomes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777068" y="8625"/>
            <a:ext cx="7116766" cy="1077218"/>
          </a:xfrm>
        </p:spPr>
        <p:txBody>
          <a:bodyPr/>
          <a:lstStyle/>
          <a:p>
            <a:r>
              <a:rPr lang="en-US" dirty="0"/>
              <a:t>Video: The Do’s and Don’ts of Stretching</a:t>
            </a:r>
          </a:p>
        </p:txBody>
      </p:sp>
      <p:pic>
        <p:nvPicPr>
          <p:cNvPr id="9" name="Picture 5" descr="ABCNewswht7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107" y="84284"/>
            <a:ext cx="1247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50" y="84266"/>
            <a:ext cx="451842" cy="451842"/>
          </a:xfrm>
          <a:prstGeom prst="rect">
            <a:avLst/>
          </a:prstGeom>
        </p:spPr>
      </p:pic>
      <p:pic>
        <p:nvPicPr>
          <p:cNvPr id="3" name="GMA_12-11-14_The_Dos_and_Donts_of_Stretch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36989" y="1454125"/>
            <a:ext cx="6870023" cy="4293765"/>
          </a:xfrm>
          <a:prstGeom prst="rect">
            <a:avLst/>
          </a:prstGeom>
        </p:spPr>
      </p:pic>
    </p:spTree>
    <p:extLst>
      <p:ext uri="{BB962C8B-B14F-4D97-AF65-F5344CB8AC3E}">
        <p14:creationId xmlns:p14="http://schemas.microsoft.com/office/powerpoint/2010/main" val="5817227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777068" y="8625"/>
            <a:ext cx="7116766" cy="1077218"/>
          </a:xfrm>
        </p:spPr>
        <p:txBody>
          <a:bodyPr/>
          <a:lstStyle/>
          <a:p>
            <a:r>
              <a:rPr lang="en-US" dirty="0"/>
              <a:t>Video: The Do’s and Don’ts of Stretching</a:t>
            </a:r>
          </a:p>
        </p:txBody>
      </p:sp>
      <p:pic>
        <p:nvPicPr>
          <p:cNvPr id="9" name="Picture 5" descr="ABCNewswht7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107" y="84284"/>
            <a:ext cx="1247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50" y="84266"/>
            <a:ext cx="451842" cy="451842"/>
          </a:xfrm>
          <a:prstGeom prst="rect">
            <a:avLst/>
          </a:prstGeom>
        </p:spPr>
      </p:pic>
      <p:sp>
        <p:nvSpPr>
          <p:cNvPr id="7" name="Content Placeholder 3"/>
          <p:cNvSpPr>
            <a:spLocks noGrp="1"/>
          </p:cNvSpPr>
          <p:nvPr>
            <p:ph idx="1"/>
          </p:nvPr>
        </p:nvSpPr>
        <p:spPr>
          <a:xfrm>
            <a:off x="379566" y="1581429"/>
            <a:ext cx="8229600" cy="2490308"/>
          </a:xfrm>
        </p:spPr>
        <p:txBody>
          <a:bodyPr/>
          <a:lstStyle/>
          <a:p>
            <a:pPr>
              <a:buClr>
                <a:srgbClr val="4D92BC"/>
              </a:buClr>
            </a:pPr>
            <a:r>
              <a:rPr lang="en-US" sz="2600" b="1" dirty="0"/>
              <a:t>Discussion Questions</a:t>
            </a:r>
          </a:p>
          <a:p>
            <a:pPr lvl="1">
              <a:buClr>
                <a:srgbClr val="4D92BC"/>
              </a:buClr>
            </a:pPr>
            <a:r>
              <a:rPr lang="en-US" sz="2400" dirty="0"/>
              <a:t>What are the benefits of stretching before exercise?</a:t>
            </a:r>
          </a:p>
          <a:p>
            <a:pPr lvl="1">
              <a:buClr>
                <a:srgbClr val="4D92BC"/>
              </a:buClr>
            </a:pPr>
            <a:r>
              <a:rPr lang="en-US" sz="2400" dirty="0"/>
              <a:t>How can you keep your stretching safe?</a:t>
            </a:r>
          </a:p>
          <a:p>
            <a:pPr lvl="1">
              <a:buClr>
                <a:srgbClr val="4D92BC"/>
              </a:buClr>
            </a:pPr>
            <a:r>
              <a:rPr lang="en-US" sz="2400" dirty="0"/>
              <a:t>Name some of the particular stretches suggested for warming up and slowing down.</a:t>
            </a:r>
          </a:p>
        </p:txBody>
      </p:sp>
    </p:spTree>
    <p:extLst>
      <p:ext uri="{BB962C8B-B14F-4D97-AF65-F5344CB8AC3E}">
        <p14:creationId xmlns:p14="http://schemas.microsoft.com/office/powerpoint/2010/main" val="3092595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p:cNvSpPr>
            <a:spLocks noGrp="1"/>
          </p:cNvSpPr>
          <p:nvPr>
            <p:ph idx="1"/>
          </p:nvPr>
        </p:nvSpPr>
        <p:spPr>
          <a:xfrm>
            <a:off x="383231" y="1150466"/>
            <a:ext cx="8229600" cy="1773803"/>
          </a:xfrm>
        </p:spPr>
        <p:txBody>
          <a:bodyPr/>
          <a:lstStyle/>
          <a:p>
            <a:pPr>
              <a:buClr>
                <a:srgbClr val="4D92BC"/>
              </a:buClr>
            </a:pPr>
            <a:r>
              <a:rPr lang="en-US" sz="2600" dirty="0"/>
              <a:t>Yoga</a:t>
            </a:r>
          </a:p>
          <a:p>
            <a:pPr>
              <a:buClr>
                <a:srgbClr val="4D92BC"/>
              </a:buClr>
            </a:pPr>
            <a:r>
              <a:rPr lang="en-US" sz="2600" dirty="0"/>
              <a:t>Pilates</a:t>
            </a:r>
          </a:p>
          <a:p>
            <a:pPr>
              <a:buClr>
                <a:srgbClr val="4D92BC"/>
              </a:buClr>
            </a:pPr>
            <a:r>
              <a:rPr lang="en-US" sz="2600" dirty="0"/>
              <a:t>Tai chi</a:t>
            </a:r>
          </a:p>
        </p:txBody>
      </p:sp>
      <p:sp>
        <p:nvSpPr>
          <p:cNvPr id="33794" name="Title 1"/>
          <p:cNvSpPr>
            <a:spLocks noGrp="1"/>
          </p:cNvSpPr>
          <p:nvPr>
            <p:ph type="title"/>
          </p:nvPr>
        </p:nvSpPr>
        <p:spPr/>
        <p:txBody>
          <a:bodyPr/>
          <a:lstStyle/>
          <a:p>
            <a:r>
              <a:rPr lang="en-US" dirty="0"/>
              <a:t>Holistic Flexibility Programs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Placeholder 2"/>
          <p:cNvSpPr>
            <a:spLocks noGrp="1"/>
          </p:cNvSpPr>
          <p:nvPr>
            <p:ph idx="1"/>
          </p:nvPr>
        </p:nvSpPr>
        <p:spPr>
          <a:xfrm>
            <a:off x="464708" y="2876654"/>
            <a:ext cx="8229600" cy="1111430"/>
          </a:xfrm>
        </p:spPr>
        <p:txBody>
          <a:bodyPr/>
          <a:lstStyle/>
          <a:p>
            <a:pPr marL="0" indent="0" algn="ctr">
              <a:spcBef>
                <a:spcPct val="50000"/>
              </a:spcBef>
              <a:buNone/>
            </a:pPr>
            <a:r>
              <a:rPr lang="en-US" sz="3200" b="1" dirty="0">
                <a:solidFill>
                  <a:srgbClr val="4D92BC"/>
                </a:solidFill>
              </a:rPr>
              <a:t>HOW MUCH PHYSICAL ACTIVITY DO YOU NEED?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p:cNvSpPr>
            <a:spLocks noGrp="1"/>
          </p:cNvSpPr>
          <p:nvPr>
            <p:ph idx="1"/>
          </p:nvPr>
        </p:nvSpPr>
        <p:spPr>
          <a:xfrm>
            <a:off x="383231" y="1159519"/>
            <a:ext cx="8670234" cy="5106987"/>
          </a:xfrm>
        </p:spPr>
        <p:txBody>
          <a:bodyPr/>
          <a:lstStyle/>
          <a:p>
            <a:pPr>
              <a:buClr>
                <a:srgbClr val="4D92BC"/>
              </a:buClr>
            </a:pPr>
            <a:r>
              <a:rPr lang="en-US" sz="2500" i="1" dirty="0"/>
              <a:t>Physical Activity Guidelines for Americans </a:t>
            </a:r>
            <a:r>
              <a:rPr lang="en-US" sz="2500" dirty="0"/>
              <a:t>from USDHHS</a:t>
            </a:r>
          </a:p>
          <a:p>
            <a:pPr>
              <a:buClr>
                <a:srgbClr val="4D92BC"/>
              </a:buClr>
            </a:pPr>
            <a:r>
              <a:rPr lang="en-US" sz="2500" dirty="0"/>
              <a:t>At least 2 hours and 30 minutes (150 minutes) of moderate-intensity aerobic activity each week</a:t>
            </a:r>
            <a:br>
              <a:rPr lang="en-US" sz="2500" dirty="0"/>
            </a:br>
            <a:r>
              <a:rPr lang="en-US" sz="2500" dirty="0"/>
              <a:t>OR</a:t>
            </a:r>
          </a:p>
          <a:p>
            <a:pPr>
              <a:buClr>
                <a:srgbClr val="4D92BC"/>
              </a:buClr>
            </a:pPr>
            <a:r>
              <a:rPr lang="en-US" sz="2500" dirty="0"/>
              <a:t>At least 1 hour and 15 minutes (75 minutes) of vigorous-intensity aerobic activity each week</a:t>
            </a:r>
            <a:br>
              <a:rPr lang="en-US" sz="2500" dirty="0"/>
            </a:br>
            <a:r>
              <a:rPr lang="en-US" sz="2500" dirty="0"/>
              <a:t>OR</a:t>
            </a:r>
          </a:p>
          <a:p>
            <a:pPr>
              <a:buClr>
                <a:srgbClr val="4D92BC"/>
              </a:buClr>
            </a:pPr>
            <a:r>
              <a:rPr lang="en-US" sz="2500" dirty="0"/>
              <a:t>An equivalent mix of moderate- and vigorous-intensity aerobic activity each week</a:t>
            </a:r>
            <a:br>
              <a:rPr lang="en-US" sz="2500" dirty="0"/>
            </a:br>
            <a:r>
              <a:rPr lang="en-US" sz="2500" dirty="0"/>
              <a:t>AND</a:t>
            </a:r>
          </a:p>
          <a:p>
            <a:pPr>
              <a:buClr>
                <a:srgbClr val="4D92BC"/>
              </a:buClr>
            </a:pPr>
            <a:r>
              <a:rPr lang="en-US" sz="2500" dirty="0"/>
              <a:t>Resistance exercise 2 days a week or more for all major muscle groups, in sets of at least 8–12 repetitions</a:t>
            </a:r>
          </a:p>
        </p:txBody>
      </p:sp>
      <p:sp>
        <p:nvSpPr>
          <p:cNvPr id="35842" name="Title 1"/>
          <p:cNvSpPr>
            <a:spLocks noGrp="1"/>
          </p:cNvSpPr>
          <p:nvPr>
            <p:ph type="title"/>
          </p:nvPr>
        </p:nvSpPr>
        <p:spPr/>
        <p:txBody>
          <a:bodyPr/>
          <a:lstStyle/>
          <a:p>
            <a:r>
              <a:rPr lang="en-US" dirty="0"/>
              <a:t>Guidelines for Health Maintenance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ntegrafs5\DeLS_Pondy\71_Pearson_US_IRDVD\08. Working_Folder\Copyright Removed Jpegs\Lynch_CH_3e\Chapter06\Figures\Jpegs_Labeled\CH_3e_Table_06_03.jpg"/>
          <p:cNvPicPr>
            <a:picLocks noChangeAspect="1" noChangeArrowheads="1"/>
          </p:cNvPicPr>
          <p:nvPr/>
        </p:nvPicPr>
        <p:blipFill rotWithShape="1">
          <a:blip r:embed="rId2">
            <a:extLst>
              <a:ext uri="{28A0092B-C50C-407E-A947-70E740481C1C}">
                <a14:useLocalDpi xmlns:a14="http://schemas.microsoft.com/office/drawing/2010/main" val="0"/>
              </a:ext>
            </a:extLst>
          </a:blip>
          <a:srcRect b="2297"/>
          <a:stretch/>
        </p:blipFill>
        <p:spPr bwMode="auto">
          <a:xfrm>
            <a:off x="398463" y="862741"/>
            <a:ext cx="8345487" cy="54022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0"/>
          <p:cNvSpPr>
            <a:spLocks noGrp="1" noChangeArrowheads="1"/>
          </p:cNvSpPr>
          <p:nvPr>
            <p:ph type="title"/>
          </p:nvPr>
        </p:nvSpPr>
        <p:spPr/>
        <p:txBody>
          <a:bodyPr/>
          <a:lstStyle/>
          <a:p>
            <a:r>
              <a:rPr lang="en-US" dirty="0"/>
              <a:t>My Physical Activity &amp; Exercise Pyramid</a:t>
            </a:r>
          </a:p>
        </p:txBody>
      </p:sp>
      <p:pic>
        <p:nvPicPr>
          <p:cNvPr id="5122" name="Picture 2" descr="\\integrafs5\DeLS_Pondy\71_Pearson_US_IRDVD\08. Working_Folder\Copyright Removed Jpegs\Lynch_CH_3e\Chapter06\Figures\Jpegs_Labeled\CH_3e_Figure_06_04.jpg"/>
          <p:cNvPicPr>
            <a:picLocks noChangeAspect="1" noChangeArrowheads="1"/>
          </p:cNvPicPr>
          <p:nvPr/>
        </p:nvPicPr>
        <p:blipFill rotWithShape="1">
          <a:blip r:embed="rId3">
            <a:extLst>
              <a:ext uri="{28A0092B-C50C-407E-A947-70E740481C1C}">
                <a14:useLocalDpi xmlns:a14="http://schemas.microsoft.com/office/drawing/2010/main" val="0"/>
              </a:ext>
            </a:extLst>
          </a:blip>
          <a:srcRect b="2164"/>
          <a:stretch/>
        </p:blipFill>
        <p:spPr bwMode="auto">
          <a:xfrm>
            <a:off x="2228659" y="989401"/>
            <a:ext cx="4685094" cy="52986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Placeholder 2"/>
          <p:cNvSpPr>
            <a:spLocks noGrp="1"/>
          </p:cNvSpPr>
          <p:nvPr>
            <p:ph idx="1"/>
          </p:nvPr>
        </p:nvSpPr>
        <p:spPr>
          <a:xfrm>
            <a:off x="464708" y="3147199"/>
            <a:ext cx="8229600" cy="570340"/>
          </a:xfrm>
        </p:spPr>
        <p:txBody>
          <a:bodyPr/>
          <a:lstStyle/>
          <a:p>
            <a:pPr marL="0" indent="0" algn="ctr">
              <a:spcBef>
                <a:spcPct val="50000"/>
              </a:spcBef>
              <a:buNone/>
            </a:pPr>
            <a:r>
              <a:rPr lang="en-US" sz="3200" b="1" dirty="0">
                <a:solidFill>
                  <a:srgbClr val="4D92BC"/>
                </a:solidFill>
              </a:rPr>
              <a:t>INCREASE YOUR LEVEL OF ACTIVITY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9"/>
          <p:cNvSpPr>
            <a:spLocks noGrp="1" noChangeArrowheads="1"/>
          </p:cNvSpPr>
          <p:nvPr>
            <p:ph idx="1"/>
          </p:nvPr>
        </p:nvSpPr>
        <p:spPr>
          <a:xfrm>
            <a:off x="383231" y="1150467"/>
            <a:ext cx="8229600" cy="4163918"/>
          </a:xfrm>
        </p:spPr>
        <p:txBody>
          <a:bodyPr/>
          <a:lstStyle/>
          <a:p>
            <a:pPr>
              <a:buClr>
                <a:srgbClr val="4D92BC"/>
              </a:buClr>
            </a:pPr>
            <a:r>
              <a:rPr lang="en-US" sz="2600" dirty="0"/>
              <a:t>Start by doing what you can and look for ways to add more physical activity.</a:t>
            </a:r>
          </a:p>
          <a:p>
            <a:pPr>
              <a:buClr>
                <a:srgbClr val="4D92BC"/>
              </a:buClr>
            </a:pPr>
            <a:r>
              <a:rPr lang="en-US" sz="2600" dirty="0"/>
              <a:t>Work out in as little as 10-minute intervals.</a:t>
            </a:r>
          </a:p>
          <a:p>
            <a:pPr>
              <a:buClr>
                <a:srgbClr val="4D92BC"/>
              </a:buClr>
            </a:pPr>
            <a:r>
              <a:rPr lang="en-US" sz="2600" dirty="0"/>
              <a:t>Seek out simple ways to add activity to your life.</a:t>
            </a:r>
          </a:p>
          <a:p>
            <a:pPr lvl="1">
              <a:buClr>
                <a:srgbClr val="4D92BC"/>
              </a:buClr>
            </a:pPr>
            <a:r>
              <a:rPr lang="en-US" sz="2400" dirty="0"/>
              <a:t>Park your car at the end of the parking lot.</a:t>
            </a:r>
          </a:p>
          <a:p>
            <a:pPr lvl="1">
              <a:buClr>
                <a:srgbClr val="4D92BC"/>
              </a:buClr>
            </a:pPr>
            <a:r>
              <a:rPr lang="en-US" sz="2400" dirty="0"/>
              <a:t>Walk briskly or ride your bike to class.</a:t>
            </a:r>
          </a:p>
          <a:p>
            <a:pPr lvl="1">
              <a:buClr>
                <a:srgbClr val="4D92BC"/>
              </a:buClr>
            </a:pPr>
            <a:r>
              <a:rPr lang="en-US" sz="2400" dirty="0"/>
              <a:t>Begin a new active hobby like tennis, yoga, or dance.</a:t>
            </a:r>
          </a:p>
          <a:p>
            <a:pPr lvl="1">
              <a:buClr>
                <a:srgbClr val="4D92BC"/>
              </a:buClr>
            </a:pPr>
            <a:r>
              <a:rPr lang="en-US" sz="2400" dirty="0"/>
              <a:t>Don</a:t>
            </a:r>
            <a:r>
              <a:rPr lang="fr-FR" sz="2400" dirty="0"/>
              <a:t>’</a:t>
            </a:r>
            <a:r>
              <a:rPr lang="en-US" sz="2400" dirty="0"/>
              <a:t>t forget to include resistance and flexibility exercises at least two days per week.</a:t>
            </a:r>
          </a:p>
        </p:txBody>
      </p:sp>
      <p:sp>
        <p:nvSpPr>
          <p:cNvPr id="39938" name="Rectangle 8"/>
          <p:cNvSpPr>
            <a:spLocks noGrp="1" noChangeArrowheads="1"/>
          </p:cNvSpPr>
          <p:nvPr>
            <p:ph type="title"/>
          </p:nvPr>
        </p:nvSpPr>
        <p:spPr/>
        <p:txBody>
          <a:bodyPr/>
          <a:lstStyle/>
          <a:p>
            <a:r>
              <a:rPr lang="en-US" dirty="0"/>
              <a:t>If You </a:t>
            </a:r>
            <a:r>
              <a:rPr lang="en-US" dirty="0" err="1"/>
              <a:t>Aren</a:t>
            </a:r>
            <a:r>
              <a:rPr lang="fr-FR" dirty="0"/>
              <a:t>’</a:t>
            </a:r>
            <a:r>
              <a:rPr lang="en-US" dirty="0"/>
              <a:t>t</a:t>
            </a:r>
            <a:r>
              <a:rPr lang="en-US" altLang="ja-JP" dirty="0"/>
              <a:t> Active Now</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9"/>
          <p:cNvSpPr>
            <a:spLocks noGrp="1" noChangeArrowheads="1"/>
          </p:cNvSpPr>
          <p:nvPr>
            <p:ph idx="1"/>
          </p:nvPr>
        </p:nvSpPr>
        <p:spPr>
          <a:xfrm>
            <a:off x="383231" y="1150466"/>
            <a:ext cx="8229600" cy="3937581"/>
          </a:xfrm>
        </p:spPr>
        <p:txBody>
          <a:bodyPr/>
          <a:lstStyle/>
          <a:p>
            <a:pPr>
              <a:buClr>
                <a:srgbClr val="4D92BC"/>
              </a:buClr>
            </a:pPr>
            <a:r>
              <a:rPr lang="en-US" sz="2600" dirty="0"/>
              <a:t>Focus on increasing your activity level.</a:t>
            </a:r>
          </a:p>
          <a:p>
            <a:pPr lvl="1">
              <a:buClr>
                <a:srgbClr val="4D92BC"/>
              </a:buClr>
            </a:pPr>
            <a:r>
              <a:rPr lang="en-US" sz="2400" dirty="0"/>
              <a:t>Replace moderate-intensity activities with </a:t>
            </a:r>
            <a:br>
              <a:rPr lang="en-US" sz="2400" dirty="0"/>
            </a:br>
            <a:r>
              <a:rPr lang="en-US" sz="2400" dirty="0"/>
              <a:t>vigorous-intensity activities.</a:t>
            </a:r>
          </a:p>
          <a:p>
            <a:pPr lvl="1">
              <a:buClr>
                <a:srgbClr val="4D92BC"/>
              </a:buClr>
            </a:pPr>
            <a:r>
              <a:rPr lang="en-US" sz="2400" dirty="0"/>
              <a:t>Be active longer.</a:t>
            </a:r>
          </a:p>
          <a:p>
            <a:pPr lvl="1">
              <a:buClr>
                <a:srgbClr val="4D92BC"/>
              </a:buClr>
            </a:pPr>
            <a:r>
              <a:rPr lang="en-US" sz="2400" dirty="0"/>
              <a:t>Be active more often.</a:t>
            </a:r>
          </a:p>
          <a:p>
            <a:pPr lvl="1">
              <a:buClr>
                <a:srgbClr val="4D92BC"/>
              </a:buClr>
            </a:pPr>
            <a:r>
              <a:rPr lang="en-US" sz="2400" dirty="0"/>
              <a:t>If you already meet the minimum recommendations for activity, strive for the elevated recommendations of 300 minutes of moderate-intensity activity or 150 minutes of vigorous-intensity activity per week.</a:t>
            </a:r>
          </a:p>
        </p:txBody>
      </p:sp>
      <p:sp>
        <p:nvSpPr>
          <p:cNvPr id="40962" name="Rectangle 8"/>
          <p:cNvSpPr>
            <a:spLocks noGrp="1" noChangeArrowheads="1"/>
          </p:cNvSpPr>
          <p:nvPr>
            <p:ph type="title"/>
          </p:nvPr>
        </p:nvSpPr>
        <p:spPr/>
        <p:txBody>
          <a:bodyPr/>
          <a:lstStyle/>
          <a:p>
            <a:r>
              <a:rPr lang="en-US" dirty="0"/>
              <a:t>If You Get Some Physical Activity Now</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8847" y="3138146"/>
            <a:ext cx="6801323" cy="570340"/>
          </a:xfrm>
        </p:spPr>
        <p:txBody>
          <a:bodyPr/>
          <a:lstStyle/>
          <a:p>
            <a:pPr marL="0" indent="0" algn="ctr">
              <a:spcBef>
                <a:spcPct val="50000"/>
              </a:spcBef>
              <a:buNone/>
            </a:pPr>
            <a:r>
              <a:rPr lang="en-US" sz="3200" b="1" dirty="0">
                <a:solidFill>
                  <a:srgbClr val="4D92BC"/>
                </a:solidFill>
              </a:rPr>
              <a:t>WHAT IS PHYSICAL FITNESS?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9"/>
          <p:cNvSpPr>
            <a:spLocks noGrp="1" noChangeArrowheads="1"/>
          </p:cNvSpPr>
          <p:nvPr>
            <p:ph idx="1"/>
          </p:nvPr>
        </p:nvSpPr>
        <p:spPr>
          <a:xfrm>
            <a:off x="383231" y="1150467"/>
            <a:ext cx="8434844" cy="4598484"/>
          </a:xfrm>
        </p:spPr>
        <p:txBody>
          <a:bodyPr/>
          <a:lstStyle/>
          <a:p>
            <a:pPr>
              <a:buClr>
                <a:srgbClr val="4D92BC"/>
              </a:buClr>
            </a:pPr>
            <a:r>
              <a:rPr lang="en-US" sz="2600" dirty="0"/>
              <a:t>It is especially important to introduce activity into your life.</a:t>
            </a:r>
          </a:p>
          <a:p>
            <a:pPr lvl="1">
              <a:buClr>
                <a:srgbClr val="4D92BC"/>
              </a:buClr>
            </a:pPr>
            <a:r>
              <a:rPr lang="en-US" sz="2400" dirty="0"/>
              <a:t>If necessary, choose non-weight-bearing exercises (swimming and water-based exercise classes) to avoid stressing joints.</a:t>
            </a:r>
          </a:p>
          <a:p>
            <a:pPr lvl="1">
              <a:buClr>
                <a:srgbClr val="4D92BC"/>
              </a:buClr>
            </a:pPr>
            <a:r>
              <a:rPr lang="en-US" sz="2400" dirty="0"/>
              <a:t>Remember that everyday activity, including light housework, walking the dog, or washing the car, can get you moving.</a:t>
            </a:r>
          </a:p>
          <a:p>
            <a:pPr lvl="1">
              <a:buClr>
                <a:srgbClr val="4D92BC"/>
              </a:buClr>
            </a:pPr>
            <a:r>
              <a:rPr lang="en-US" sz="2400" dirty="0"/>
              <a:t>If you haven</a:t>
            </a:r>
            <a:r>
              <a:rPr lang="fr-FR" sz="2400" dirty="0"/>
              <a:t>’</a:t>
            </a:r>
            <a:r>
              <a:rPr lang="en-US" sz="2400" dirty="0"/>
              <a:t>t worked out in a while, begin with light-intensity aerobic activity that gets your whole body moving.</a:t>
            </a:r>
          </a:p>
        </p:txBody>
      </p:sp>
      <p:sp>
        <p:nvSpPr>
          <p:cNvPr id="41986" name="Rectangle 8"/>
          <p:cNvSpPr>
            <a:spLocks noGrp="1" noChangeArrowheads="1"/>
          </p:cNvSpPr>
          <p:nvPr>
            <p:ph type="title"/>
          </p:nvPr>
        </p:nvSpPr>
        <p:spPr/>
        <p:txBody>
          <a:bodyPr/>
          <a:lstStyle/>
          <a:p>
            <a:r>
              <a:rPr lang="en-US" dirty="0"/>
              <a:t>If You Are Overweight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5125" y="3147199"/>
            <a:ext cx="8229600" cy="570340"/>
          </a:xfrm>
        </p:spPr>
        <p:txBody>
          <a:bodyPr/>
          <a:lstStyle/>
          <a:p>
            <a:pPr marL="0" indent="0" algn="ctr">
              <a:spcBef>
                <a:spcPct val="50000"/>
              </a:spcBef>
              <a:buNone/>
            </a:pPr>
            <a:r>
              <a:rPr lang="en-US" sz="3200" b="1" dirty="0">
                <a:solidFill>
                  <a:srgbClr val="4D92BC"/>
                </a:solidFill>
              </a:rPr>
              <a:t>EXERCISE SAFE, EXERCISE SMART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8"/>
          <p:cNvSpPr>
            <a:spLocks noGrp="1" noChangeArrowheads="1"/>
          </p:cNvSpPr>
          <p:nvPr>
            <p:ph idx="1"/>
          </p:nvPr>
        </p:nvSpPr>
        <p:spPr>
          <a:xfrm>
            <a:off x="383231" y="1150466"/>
            <a:ext cx="8229600" cy="4453629"/>
          </a:xfrm>
        </p:spPr>
        <p:txBody>
          <a:bodyPr/>
          <a:lstStyle/>
          <a:p>
            <a:pPr>
              <a:buClr>
                <a:srgbClr val="4D92BC"/>
              </a:buClr>
            </a:pPr>
            <a:r>
              <a:rPr lang="en-US" sz="2600" dirty="0"/>
              <a:t>Get medical clearance.</a:t>
            </a:r>
          </a:p>
          <a:p>
            <a:pPr>
              <a:buClr>
                <a:srgbClr val="4D92BC"/>
              </a:buClr>
            </a:pPr>
            <a:r>
              <a:rPr lang="en-US" sz="2600" dirty="0"/>
              <a:t>Warm up and cool down.</a:t>
            </a:r>
          </a:p>
          <a:p>
            <a:pPr>
              <a:buClr>
                <a:srgbClr val="4D92BC"/>
              </a:buClr>
            </a:pPr>
            <a:r>
              <a:rPr lang="en-US" sz="2600" dirty="0"/>
              <a:t>Get training.</a:t>
            </a:r>
          </a:p>
          <a:p>
            <a:pPr>
              <a:buClr>
                <a:srgbClr val="4D92BC"/>
              </a:buClr>
            </a:pPr>
            <a:r>
              <a:rPr lang="en-US" sz="2600" dirty="0"/>
              <a:t>Eat right.</a:t>
            </a:r>
          </a:p>
          <a:p>
            <a:pPr>
              <a:buClr>
                <a:srgbClr val="4D92BC"/>
              </a:buClr>
            </a:pPr>
            <a:r>
              <a:rPr lang="en-US" sz="2600" dirty="0"/>
              <a:t>Stay hydrated.</a:t>
            </a:r>
          </a:p>
          <a:p>
            <a:pPr>
              <a:buClr>
                <a:srgbClr val="4D92BC"/>
              </a:buClr>
            </a:pPr>
            <a:r>
              <a:rPr lang="en-US" sz="2600" dirty="0"/>
              <a:t>Prepare for hot or cold weather.</a:t>
            </a:r>
          </a:p>
          <a:p>
            <a:pPr>
              <a:buClr>
                <a:srgbClr val="4D92BC"/>
              </a:buClr>
            </a:pPr>
            <a:r>
              <a:rPr lang="en-US" sz="2600" dirty="0"/>
              <a:t>Start slowly and watch out for red flags.</a:t>
            </a:r>
          </a:p>
          <a:p>
            <a:pPr>
              <a:buClr>
                <a:srgbClr val="4D92BC"/>
              </a:buClr>
            </a:pPr>
            <a:r>
              <a:rPr lang="en-US" sz="2600" dirty="0"/>
              <a:t>Care for injuries.</a:t>
            </a:r>
          </a:p>
          <a:p>
            <a:pPr>
              <a:buClr>
                <a:srgbClr val="4D92BC"/>
              </a:buClr>
            </a:pPr>
            <a:r>
              <a:rPr lang="en-US" sz="2600" dirty="0"/>
              <a:t>Beware of performance-enhancing drugs.</a:t>
            </a:r>
          </a:p>
        </p:txBody>
      </p:sp>
      <p:sp>
        <p:nvSpPr>
          <p:cNvPr id="44034" name="Rectangle 7"/>
          <p:cNvSpPr>
            <a:spLocks noGrp="1" noChangeArrowheads="1"/>
          </p:cNvSpPr>
          <p:nvPr>
            <p:ph type="title"/>
          </p:nvPr>
        </p:nvSpPr>
        <p:spPr/>
        <p:txBody>
          <a:bodyPr/>
          <a:lstStyle/>
          <a:p>
            <a:r>
              <a:rPr lang="en-US" dirty="0"/>
              <a:t>Basic Guidelines for Exercising Safely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8"/>
          <p:cNvSpPr>
            <a:spLocks noGrp="1" noChangeArrowheads="1"/>
          </p:cNvSpPr>
          <p:nvPr>
            <p:ph idx="1"/>
          </p:nvPr>
        </p:nvSpPr>
        <p:spPr>
          <a:xfrm>
            <a:off x="383231" y="1150466"/>
            <a:ext cx="8229600" cy="4381201"/>
          </a:xfrm>
        </p:spPr>
        <p:txBody>
          <a:bodyPr/>
          <a:lstStyle/>
          <a:p>
            <a:pPr>
              <a:buClr>
                <a:srgbClr val="4D92BC"/>
              </a:buClr>
            </a:pPr>
            <a:r>
              <a:rPr lang="en-US" sz="2600" b="1" dirty="0"/>
              <a:t>Hypothermia:</a:t>
            </a:r>
            <a:r>
              <a:rPr lang="en-US" sz="2600" dirty="0"/>
              <a:t> A potentially fatal condition in which your core body temperature becomes too low.</a:t>
            </a:r>
          </a:p>
          <a:p>
            <a:pPr>
              <a:buClr>
                <a:srgbClr val="4D92BC"/>
              </a:buClr>
            </a:pPr>
            <a:r>
              <a:rPr lang="en-US" sz="2600" b="1" dirty="0"/>
              <a:t>Heat exhaustion: </a:t>
            </a:r>
            <a:r>
              <a:rPr lang="en-US" sz="2600" dirty="0"/>
              <a:t>A mild form of heat-related illness that usually occurs as a result of exercising in hot weather without adequate hydration.</a:t>
            </a:r>
          </a:p>
          <a:p>
            <a:pPr>
              <a:buClr>
                <a:srgbClr val="4D92BC"/>
              </a:buClr>
            </a:pPr>
            <a:r>
              <a:rPr lang="en-US" sz="2600" b="1" dirty="0"/>
              <a:t>Heatstroke: </a:t>
            </a:r>
            <a:r>
              <a:rPr lang="en-US" sz="2600" dirty="0"/>
              <a:t>A life-threatening heat-related illness that occurs when your core temperature rises above 105 degrees Fahrenheit.</a:t>
            </a:r>
          </a:p>
          <a:p>
            <a:pPr>
              <a:buClr>
                <a:srgbClr val="4D92BC"/>
              </a:buClr>
            </a:pPr>
            <a:r>
              <a:rPr lang="en-US" sz="2600" b="1" dirty="0"/>
              <a:t>Cramp:</a:t>
            </a:r>
            <a:r>
              <a:rPr lang="en-US" sz="2600" dirty="0"/>
              <a:t> An involuntary contracted muscle that does not relax, resulting in localized intense pain.</a:t>
            </a:r>
          </a:p>
        </p:txBody>
      </p:sp>
      <p:sp>
        <p:nvSpPr>
          <p:cNvPr id="45058" name="Rectangle 7"/>
          <p:cNvSpPr>
            <a:spLocks noGrp="1" noChangeArrowheads="1"/>
          </p:cNvSpPr>
          <p:nvPr>
            <p:ph type="title"/>
          </p:nvPr>
        </p:nvSpPr>
        <p:spPr/>
        <p:txBody>
          <a:bodyPr/>
          <a:lstStyle/>
          <a:p>
            <a:r>
              <a:rPr lang="en-US" dirty="0"/>
              <a:t>Prepare for Hot or Cold Weather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9"/>
          <p:cNvSpPr>
            <a:spLocks noGrp="1" noChangeArrowheads="1"/>
          </p:cNvSpPr>
          <p:nvPr>
            <p:ph idx="1"/>
          </p:nvPr>
        </p:nvSpPr>
        <p:spPr>
          <a:xfrm>
            <a:off x="383231" y="1150466"/>
            <a:ext cx="8229600" cy="4888195"/>
          </a:xfrm>
        </p:spPr>
        <p:txBody>
          <a:bodyPr/>
          <a:lstStyle/>
          <a:p>
            <a:pPr>
              <a:buClr>
                <a:srgbClr val="4D92BC"/>
              </a:buClr>
            </a:pPr>
            <a:r>
              <a:rPr lang="en-US" sz="2600" dirty="0"/>
              <a:t>These substances are intended to increase physical strength, speed, or endurance.</a:t>
            </a:r>
          </a:p>
          <a:p>
            <a:pPr lvl="1">
              <a:buClr>
                <a:srgbClr val="4D92BC"/>
              </a:buClr>
            </a:pPr>
            <a:r>
              <a:rPr lang="en-US" sz="2400" dirty="0"/>
              <a:t>Some change body composition to increase overall physical power.</a:t>
            </a:r>
          </a:p>
          <a:p>
            <a:pPr>
              <a:buClr>
                <a:srgbClr val="4D92BC"/>
              </a:buClr>
            </a:pPr>
            <a:r>
              <a:rPr lang="en-US" sz="2600" dirty="0"/>
              <a:t>As many as 3 million Americans have used performance-enhancing drugs.</a:t>
            </a:r>
          </a:p>
          <a:p>
            <a:pPr>
              <a:buClr>
                <a:srgbClr val="4D92BC"/>
              </a:buClr>
            </a:pPr>
            <a:r>
              <a:rPr lang="en-US" sz="2600" dirty="0"/>
              <a:t>Some cause serious side effects.</a:t>
            </a:r>
          </a:p>
          <a:p>
            <a:pPr>
              <a:buClr>
                <a:srgbClr val="4D92BC"/>
              </a:buClr>
            </a:pPr>
            <a:r>
              <a:rPr lang="en-US" sz="2600" dirty="0"/>
              <a:t>Some substances are illegal to use or sell in the United States.</a:t>
            </a:r>
          </a:p>
          <a:p>
            <a:pPr>
              <a:buClr>
                <a:srgbClr val="4D92BC"/>
              </a:buClr>
            </a:pPr>
            <a:r>
              <a:rPr lang="en-US" sz="2600" dirty="0"/>
              <a:t>Most have been banned for use by professional athletes.</a:t>
            </a:r>
          </a:p>
        </p:txBody>
      </p:sp>
      <p:sp>
        <p:nvSpPr>
          <p:cNvPr id="46082" name="Rectangle 8"/>
          <p:cNvSpPr>
            <a:spLocks noGrp="1" noChangeArrowheads="1"/>
          </p:cNvSpPr>
          <p:nvPr>
            <p:ph type="title"/>
          </p:nvPr>
        </p:nvSpPr>
        <p:spPr/>
        <p:txBody>
          <a:bodyPr/>
          <a:lstStyle/>
          <a:p>
            <a:r>
              <a:rPr lang="en-US" dirty="0"/>
              <a:t>Be Wary of Performance-Enhancing Drugs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9"/>
          <p:cNvSpPr>
            <a:spLocks noGrp="1" noChangeArrowheads="1"/>
          </p:cNvSpPr>
          <p:nvPr>
            <p:ph idx="1"/>
          </p:nvPr>
        </p:nvSpPr>
        <p:spPr>
          <a:xfrm>
            <a:off x="402833" y="1584482"/>
            <a:ext cx="8229600" cy="4740913"/>
          </a:xfrm>
        </p:spPr>
        <p:txBody>
          <a:bodyPr/>
          <a:lstStyle/>
          <a:p>
            <a:pPr>
              <a:buClr>
                <a:srgbClr val="4D92BC"/>
              </a:buClr>
            </a:pPr>
            <a:r>
              <a:rPr lang="en-US" sz="2200" b="1" dirty="0"/>
              <a:t>Anabolic steroids: </a:t>
            </a:r>
            <a:r>
              <a:rPr lang="en-US" sz="2200" dirty="0"/>
              <a:t>Encourage muscle growth and build lean body tissue; pose serious health risks.</a:t>
            </a:r>
          </a:p>
          <a:p>
            <a:pPr>
              <a:buClr>
                <a:srgbClr val="4D92BC"/>
              </a:buClr>
            </a:pPr>
            <a:r>
              <a:rPr lang="en-US" sz="2200" b="1" dirty="0"/>
              <a:t>Creatine: </a:t>
            </a:r>
            <a:r>
              <a:rPr lang="en-US" sz="2200" dirty="0"/>
              <a:t>Thought to help muscles during short, </a:t>
            </a:r>
            <a:br>
              <a:rPr lang="en-US" sz="2200" dirty="0"/>
            </a:br>
            <a:r>
              <a:rPr lang="en-US" sz="2200" dirty="0"/>
              <a:t>high-intensity activity, but benefits are inconclusive; should be used only under medical supervision. </a:t>
            </a:r>
          </a:p>
          <a:p>
            <a:pPr>
              <a:buClr>
                <a:srgbClr val="4D92BC"/>
              </a:buClr>
            </a:pPr>
            <a:r>
              <a:rPr lang="en-US" sz="2200" b="1" dirty="0"/>
              <a:t>Human growth hormone (HGH): </a:t>
            </a:r>
            <a:r>
              <a:rPr lang="en-US" sz="2200" dirty="0"/>
              <a:t>Naturally occurring compound made by the body to fuel cell growth and regeneration; no proven benefits.</a:t>
            </a:r>
          </a:p>
          <a:p>
            <a:pPr>
              <a:buClr>
                <a:srgbClr val="4D92BC"/>
              </a:buClr>
            </a:pPr>
            <a:r>
              <a:rPr lang="en-US" sz="2200" b="1" dirty="0"/>
              <a:t>Androstenedione: </a:t>
            </a:r>
            <a:r>
              <a:rPr lang="en-US" sz="2200" dirty="0"/>
              <a:t>Thought to enhance performance and boost testosterone; comes with significant health risks.</a:t>
            </a:r>
          </a:p>
          <a:p>
            <a:pPr>
              <a:buClr>
                <a:srgbClr val="4D92BC"/>
              </a:buClr>
            </a:pPr>
            <a:r>
              <a:rPr lang="en-US" sz="2200" b="1" dirty="0"/>
              <a:t>Ephedra:</a:t>
            </a:r>
            <a:r>
              <a:rPr lang="en-US" sz="2200" dirty="0"/>
              <a:t> Taken to boost energy and promote weight loss; </a:t>
            </a:r>
            <a:r>
              <a:rPr lang="en-US" sz="2200" dirty="0" err="1"/>
              <a:t>hasn</a:t>
            </a:r>
            <a:r>
              <a:rPr lang="fr-FR" sz="2200" dirty="0"/>
              <a:t>’</a:t>
            </a:r>
            <a:r>
              <a:rPr lang="en-US" sz="2200" dirty="0"/>
              <a:t>t</a:t>
            </a:r>
            <a:r>
              <a:rPr lang="en-US" altLang="ja-JP" sz="2200" dirty="0"/>
              <a:t> been proved effective and can have dangerous side effects.</a:t>
            </a:r>
            <a:endParaRPr lang="en-US" sz="2200" dirty="0"/>
          </a:p>
        </p:txBody>
      </p:sp>
      <p:sp>
        <p:nvSpPr>
          <p:cNvPr id="47106" name="Rectangle 8"/>
          <p:cNvSpPr>
            <a:spLocks noGrp="1" noChangeArrowheads="1"/>
          </p:cNvSpPr>
          <p:nvPr>
            <p:ph type="title"/>
          </p:nvPr>
        </p:nvSpPr>
        <p:spPr/>
        <p:txBody>
          <a:bodyPr/>
          <a:lstStyle/>
          <a:p>
            <a:r>
              <a:rPr lang="en-US" dirty="0"/>
              <a:t>Be Wary of Performance-Enhancing Drugs (cont.)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9"/>
          <p:cNvSpPr>
            <a:spLocks noGrp="1" noChangeArrowheads="1"/>
          </p:cNvSpPr>
          <p:nvPr>
            <p:ph idx="1"/>
          </p:nvPr>
        </p:nvSpPr>
        <p:spPr>
          <a:xfrm>
            <a:off x="383979" y="1584483"/>
            <a:ext cx="8229600" cy="3883074"/>
          </a:xfrm>
        </p:spPr>
        <p:txBody>
          <a:bodyPr/>
          <a:lstStyle/>
          <a:p>
            <a:pPr>
              <a:buClr>
                <a:srgbClr val="4D92BC"/>
              </a:buClr>
            </a:pPr>
            <a:r>
              <a:rPr lang="en-US" sz="2600" b="1" dirty="0"/>
              <a:t>Dehydroepiandrosterone: </a:t>
            </a:r>
            <a:r>
              <a:rPr lang="en-US" sz="2600" dirty="0"/>
              <a:t>Often known as DHEA, this hormone, made in the body, helps lead to the production of male and female sex hormones and is sometimes taken in synthetic form to try to improve athletic performance or weight-lifting capability. </a:t>
            </a:r>
          </a:p>
          <a:p>
            <a:pPr>
              <a:buClr>
                <a:srgbClr val="4D92BC"/>
              </a:buClr>
            </a:pPr>
            <a:r>
              <a:rPr lang="en-US" sz="2600" b="1" dirty="0"/>
              <a:t>Chromium picolinate: </a:t>
            </a:r>
            <a:r>
              <a:rPr lang="en-US" sz="2600" dirty="0"/>
              <a:t>Often referred to simply as “chromium,” this mineral is sometimes taken to try to build muscle tissue or boost energy, even though researchers have found it be ineffective.</a:t>
            </a:r>
          </a:p>
          <a:p>
            <a:pPr>
              <a:buClr>
                <a:srgbClr val="4D92BC"/>
              </a:buClr>
            </a:pPr>
            <a:endParaRPr lang="en-US" sz="2600" dirty="0"/>
          </a:p>
        </p:txBody>
      </p:sp>
      <p:sp>
        <p:nvSpPr>
          <p:cNvPr id="47106" name="Rectangle 8"/>
          <p:cNvSpPr>
            <a:spLocks noGrp="1" noChangeArrowheads="1"/>
          </p:cNvSpPr>
          <p:nvPr>
            <p:ph type="title"/>
          </p:nvPr>
        </p:nvSpPr>
        <p:spPr/>
        <p:txBody>
          <a:bodyPr/>
          <a:lstStyle/>
          <a:p>
            <a:r>
              <a:rPr lang="en-US" dirty="0"/>
              <a:t>Be Wary of Performance-Enhancing Drugs (cont.)</a:t>
            </a:r>
          </a:p>
        </p:txBody>
      </p:sp>
    </p:spTree>
    <p:extLst>
      <p:ext uri="{BB962C8B-B14F-4D97-AF65-F5344CB8AC3E}">
        <p14:creationId xmlns:p14="http://schemas.microsoft.com/office/powerpoint/2010/main" val="7711824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5125" y="2867601"/>
            <a:ext cx="8229600" cy="1111430"/>
          </a:xfrm>
        </p:spPr>
        <p:txBody>
          <a:bodyPr/>
          <a:lstStyle/>
          <a:p>
            <a:pPr marL="0" indent="0" algn="ctr">
              <a:spcBef>
                <a:spcPct val="50000"/>
              </a:spcBef>
              <a:buNone/>
            </a:pPr>
            <a:r>
              <a:rPr lang="en-US" sz="3200" b="1" dirty="0">
                <a:solidFill>
                  <a:srgbClr val="4D92BC"/>
                </a:solidFill>
              </a:rPr>
              <a:t>CHANGE YOURSELF, CHANGE YOUR WORLD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8"/>
          <p:cNvSpPr>
            <a:spLocks noGrp="1" noChangeArrowheads="1"/>
          </p:cNvSpPr>
          <p:nvPr>
            <p:ph idx="1"/>
          </p:nvPr>
        </p:nvSpPr>
        <p:spPr>
          <a:xfrm>
            <a:off x="383231" y="1150466"/>
            <a:ext cx="8229600" cy="5106987"/>
          </a:xfrm>
        </p:spPr>
        <p:txBody>
          <a:bodyPr/>
          <a:lstStyle/>
          <a:p>
            <a:pPr>
              <a:buClr>
                <a:srgbClr val="4D92BC"/>
              </a:buClr>
            </a:pPr>
            <a:r>
              <a:rPr lang="en-US" sz="2600" dirty="0"/>
              <a:t>Set realistic goals.</a:t>
            </a:r>
          </a:p>
          <a:p>
            <a:pPr>
              <a:buClr>
                <a:srgbClr val="4D92BC"/>
              </a:buClr>
            </a:pPr>
            <a:r>
              <a:rPr lang="en-US" sz="2600" dirty="0"/>
              <a:t>Find activities you enjoy.</a:t>
            </a:r>
          </a:p>
          <a:p>
            <a:pPr>
              <a:buClr>
                <a:srgbClr val="4D92BC"/>
              </a:buClr>
            </a:pPr>
            <a:r>
              <a:rPr lang="en-US" sz="2600" dirty="0"/>
              <a:t>Schedule time.</a:t>
            </a:r>
          </a:p>
          <a:p>
            <a:pPr>
              <a:buClr>
                <a:srgbClr val="4D92BC"/>
              </a:buClr>
            </a:pPr>
            <a:r>
              <a:rPr lang="en-US" sz="2600" dirty="0"/>
              <a:t>Team up.</a:t>
            </a:r>
          </a:p>
          <a:p>
            <a:pPr>
              <a:buClr>
                <a:srgbClr val="4D92BC"/>
              </a:buClr>
            </a:pPr>
            <a:r>
              <a:rPr lang="en-US" sz="2600" dirty="0"/>
              <a:t>Overcome obstacles:</a:t>
            </a:r>
          </a:p>
          <a:p>
            <a:pPr lvl="1">
              <a:buClr>
                <a:srgbClr val="4D92BC"/>
              </a:buClr>
            </a:pPr>
            <a:r>
              <a:rPr lang="en-US" sz="2400" dirty="0"/>
              <a:t>I don</a:t>
            </a:r>
            <a:r>
              <a:rPr lang="fr-FR" sz="2400" dirty="0"/>
              <a:t>’</a:t>
            </a:r>
            <a:r>
              <a:rPr lang="en-US" sz="2400" dirty="0"/>
              <a:t>t</a:t>
            </a:r>
            <a:r>
              <a:rPr lang="en-US" altLang="ja-JP" sz="2400" dirty="0"/>
              <a:t> have time.</a:t>
            </a:r>
          </a:p>
          <a:p>
            <a:pPr lvl="1">
              <a:buClr>
                <a:srgbClr val="4D92BC"/>
              </a:buClr>
            </a:pPr>
            <a:r>
              <a:rPr lang="en-US" sz="2400" dirty="0"/>
              <a:t>I don</a:t>
            </a:r>
            <a:r>
              <a:rPr lang="fr-FR" sz="2400" dirty="0"/>
              <a:t>’</a:t>
            </a:r>
            <a:r>
              <a:rPr lang="en-US" sz="2400" dirty="0"/>
              <a:t>t know how.</a:t>
            </a:r>
          </a:p>
          <a:p>
            <a:pPr lvl="1">
              <a:buClr>
                <a:srgbClr val="4D92BC"/>
              </a:buClr>
            </a:pPr>
            <a:r>
              <a:rPr lang="en-US" sz="2400" dirty="0"/>
              <a:t>I don</a:t>
            </a:r>
            <a:r>
              <a:rPr lang="fr-FR" sz="2400" dirty="0"/>
              <a:t>’</a:t>
            </a:r>
            <a:r>
              <a:rPr lang="en-US" sz="2400" dirty="0"/>
              <a:t>t</a:t>
            </a:r>
            <a:r>
              <a:rPr lang="en-US" altLang="ja-JP" sz="2400" dirty="0"/>
              <a:t> like the gym.</a:t>
            </a:r>
          </a:p>
          <a:p>
            <a:pPr lvl="1">
              <a:buClr>
                <a:srgbClr val="4D92BC"/>
              </a:buClr>
            </a:pPr>
            <a:r>
              <a:rPr lang="en-US" sz="2400" dirty="0"/>
              <a:t>I am embarrassed about how I look.</a:t>
            </a:r>
          </a:p>
          <a:p>
            <a:pPr lvl="1">
              <a:buClr>
                <a:srgbClr val="4D92BC"/>
              </a:buClr>
            </a:pPr>
            <a:r>
              <a:rPr lang="en-US" sz="2400" dirty="0"/>
              <a:t>I don</a:t>
            </a:r>
            <a:r>
              <a:rPr lang="fr-FR" sz="2400" dirty="0"/>
              <a:t>’</a:t>
            </a:r>
            <a:r>
              <a:rPr lang="en-US" sz="2400" dirty="0"/>
              <a:t>t</a:t>
            </a:r>
            <a:r>
              <a:rPr lang="en-US" altLang="ja-JP" sz="2400" dirty="0"/>
              <a:t> have the money.</a:t>
            </a:r>
          </a:p>
          <a:p>
            <a:pPr>
              <a:buClr>
                <a:srgbClr val="4D92BC"/>
              </a:buClr>
            </a:pPr>
            <a:r>
              <a:rPr lang="en-US" sz="2600" dirty="0"/>
              <a:t>Assess your progress.</a:t>
            </a:r>
          </a:p>
        </p:txBody>
      </p:sp>
      <p:sp>
        <p:nvSpPr>
          <p:cNvPr id="49154" name="Rectangle 7"/>
          <p:cNvSpPr>
            <a:spLocks noGrp="1" noChangeArrowheads="1"/>
          </p:cNvSpPr>
          <p:nvPr>
            <p:ph type="title"/>
          </p:nvPr>
        </p:nvSpPr>
        <p:spPr/>
        <p:txBody>
          <a:bodyPr/>
          <a:lstStyle/>
          <a:p>
            <a:r>
              <a:rPr lang="en-US" dirty="0"/>
              <a:t>Personal Choices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8"/>
          <p:cNvSpPr>
            <a:spLocks noGrp="1" noChangeArrowheads="1"/>
          </p:cNvSpPr>
          <p:nvPr>
            <p:ph idx="1"/>
          </p:nvPr>
        </p:nvSpPr>
        <p:spPr>
          <a:xfrm>
            <a:off x="383231" y="1150467"/>
            <a:ext cx="8229600" cy="3068448"/>
          </a:xfrm>
        </p:spPr>
        <p:txBody>
          <a:bodyPr/>
          <a:lstStyle/>
          <a:p>
            <a:pPr>
              <a:buClr>
                <a:srgbClr val="4D92BC"/>
              </a:buClr>
            </a:pPr>
            <a:r>
              <a:rPr lang="en-US" sz="2600" b="1" dirty="0"/>
              <a:t>Physical fitness </a:t>
            </a:r>
            <a:r>
              <a:rPr lang="en-US" sz="2600" dirty="0"/>
              <a:t>is the ability to perform moderate to vigorous levels of activity and to respond to physical demands without excessive fatigue.</a:t>
            </a:r>
          </a:p>
          <a:p>
            <a:pPr>
              <a:buClr>
                <a:srgbClr val="4D92BC"/>
              </a:buClr>
            </a:pPr>
            <a:r>
              <a:rPr lang="en-US" sz="2600" b="1" dirty="0"/>
              <a:t>Physical activity </a:t>
            </a:r>
            <a:r>
              <a:rPr lang="en-US" sz="2600" dirty="0"/>
              <a:t>is bodily movement that substantially increases energy expenditure.</a:t>
            </a:r>
          </a:p>
          <a:p>
            <a:pPr>
              <a:buClr>
                <a:srgbClr val="4D92BC"/>
              </a:buClr>
            </a:pPr>
            <a:r>
              <a:rPr lang="en-US" sz="2600" b="1" dirty="0"/>
              <a:t>Exercise</a:t>
            </a:r>
            <a:r>
              <a:rPr lang="en-US" sz="2600" dirty="0"/>
              <a:t> is a type of physical activity that is planned and structured.</a:t>
            </a:r>
          </a:p>
        </p:txBody>
      </p:sp>
      <p:sp>
        <p:nvSpPr>
          <p:cNvPr id="7170" name="Rectangle 7"/>
          <p:cNvSpPr>
            <a:spLocks noGrp="1" noChangeArrowheads="1"/>
          </p:cNvSpPr>
          <p:nvPr>
            <p:ph type="title"/>
          </p:nvPr>
        </p:nvSpPr>
        <p:spPr>
          <a:xfrm>
            <a:off x="-17252" y="8626"/>
            <a:ext cx="9144000" cy="579438"/>
          </a:xfrm>
        </p:spPr>
        <p:txBody>
          <a:bodyPr/>
          <a:lstStyle/>
          <a:p>
            <a:r>
              <a:rPr lang="en-US" dirty="0"/>
              <a:t>What Is Physical Fitness?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8"/>
          <p:cNvSpPr>
            <a:spLocks noGrp="1" noChangeArrowheads="1"/>
          </p:cNvSpPr>
          <p:nvPr>
            <p:ph idx="1"/>
          </p:nvPr>
        </p:nvSpPr>
        <p:spPr>
          <a:xfrm>
            <a:off x="383231" y="1150466"/>
            <a:ext cx="8229600" cy="5106987"/>
          </a:xfrm>
        </p:spPr>
        <p:txBody>
          <a:bodyPr/>
          <a:lstStyle/>
          <a:p>
            <a:pPr>
              <a:buClr>
                <a:srgbClr val="4D92BC"/>
              </a:buClr>
            </a:pPr>
            <a:r>
              <a:rPr lang="en-US" sz="2600" b="1" dirty="0"/>
              <a:t>Skills-related fitness: </a:t>
            </a:r>
            <a:r>
              <a:rPr lang="en-US" sz="2600" dirty="0"/>
              <a:t>The capacity to perform specific physical skills related to a sport or other physically demanding activity.</a:t>
            </a:r>
          </a:p>
          <a:p>
            <a:pPr>
              <a:buClr>
                <a:srgbClr val="4D92BC"/>
              </a:buClr>
            </a:pPr>
            <a:r>
              <a:rPr lang="en-US" sz="2600" b="1" dirty="0"/>
              <a:t>Health-related fitness: </a:t>
            </a:r>
            <a:r>
              <a:rPr lang="en-US" sz="2600" dirty="0"/>
              <a:t>The ability to perform activities of daily living with vigor.</a:t>
            </a:r>
          </a:p>
          <a:p>
            <a:pPr>
              <a:buClr>
                <a:srgbClr val="4D92BC"/>
              </a:buClr>
            </a:pPr>
            <a:r>
              <a:rPr lang="en-US" sz="2600" dirty="0"/>
              <a:t>We will focus on the five components of </a:t>
            </a:r>
            <a:br>
              <a:rPr lang="en-US" sz="2600" dirty="0"/>
            </a:br>
            <a:r>
              <a:rPr lang="en-US" sz="2600" dirty="0"/>
              <a:t>health-related fitness: cardiorespiratory fitness, muscular strength, muscular endurance, flexibility, and body composition.</a:t>
            </a:r>
          </a:p>
        </p:txBody>
      </p:sp>
      <p:sp>
        <p:nvSpPr>
          <p:cNvPr id="8194" name="Rectangle 7"/>
          <p:cNvSpPr>
            <a:spLocks noGrp="1" noChangeArrowheads="1"/>
          </p:cNvSpPr>
          <p:nvPr>
            <p:ph type="title"/>
          </p:nvPr>
        </p:nvSpPr>
        <p:spPr/>
        <p:txBody>
          <a:bodyPr/>
          <a:lstStyle/>
          <a:p>
            <a:r>
              <a:rPr lang="en-US" dirty="0"/>
              <a:t>Two Types of Physical Fitness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9"/>
          <p:cNvSpPr>
            <a:spLocks noGrp="1" noChangeArrowheads="1"/>
          </p:cNvSpPr>
          <p:nvPr>
            <p:ph idx="1"/>
          </p:nvPr>
        </p:nvSpPr>
        <p:spPr>
          <a:xfrm>
            <a:off x="383231" y="1150466"/>
            <a:ext cx="8229600" cy="3602603"/>
          </a:xfrm>
        </p:spPr>
        <p:txBody>
          <a:bodyPr/>
          <a:lstStyle/>
          <a:p>
            <a:pPr>
              <a:buClr>
                <a:srgbClr val="4D92BC"/>
              </a:buClr>
            </a:pPr>
            <a:r>
              <a:rPr lang="en-US" sz="2600" dirty="0"/>
              <a:t>The ability of your heart and lungs to effectively deliver oxygen to your muscles during prolonged physical activity.</a:t>
            </a:r>
          </a:p>
          <a:p>
            <a:pPr lvl="1">
              <a:buClr>
                <a:srgbClr val="4D92BC"/>
              </a:buClr>
            </a:pPr>
            <a:r>
              <a:rPr lang="en-US" sz="2400" dirty="0"/>
              <a:t>The foundation for all other areas of fitness.</a:t>
            </a:r>
          </a:p>
          <a:p>
            <a:pPr lvl="1">
              <a:buClr>
                <a:srgbClr val="4D92BC"/>
              </a:buClr>
            </a:pPr>
            <a:r>
              <a:rPr lang="en-US" sz="2400" dirty="0"/>
              <a:t>The best indicator of overall fitness.</a:t>
            </a:r>
          </a:p>
          <a:p>
            <a:pPr lvl="1">
              <a:buClr>
                <a:srgbClr val="4D92BC"/>
              </a:buClr>
            </a:pPr>
            <a:r>
              <a:rPr lang="en-US" sz="2400" dirty="0"/>
              <a:t>Helps lower the risk of premature death and disease.</a:t>
            </a:r>
          </a:p>
          <a:p>
            <a:pPr>
              <a:buClr>
                <a:srgbClr val="4D92BC"/>
              </a:buClr>
            </a:pPr>
            <a:r>
              <a:rPr lang="en-US" sz="2600" dirty="0"/>
              <a:t>Boost through continuous, rhythmic exercise that works large muscle groups and increases heart rate.</a:t>
            </a:r>
          </a:p>
        </p:txBody>
      </p:sp>
      <p:sp>
        <p:nvSpPr>
          <p:cNvPr id="9218" name="Rectangle 8"/>
          <p:cNvSpPr>
            <a:spLocks noGrp="1" noChangeArrowheads="1"/>
          </p:cNvSpPr>
          <p:nvPr>
            <p:ph type="title"/>
          </p:nvPr>
        </p:nvSpPr>
        <p:spPr/>
        <p:txBody>
          <a:bodyPr/>
          <a:lstStyle/>
          <a:p>
            <a:r>
              <a:rPr lang="en-US" dirty="0"/>
              <a:t>Cardiorespiratory Fitness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8"/>
          <p:cNvSpPr>
            <a:spLocks noGrp="1" noChangeArrowheads="1"/>
          </p:cNvSpPr>
          <p:nvPr>
            <p:ph idx="1"/>
          </p:nvPr>
        </p:nvSpPr>
        <p:spPr>
          <a:xfrm>
            <a:off x="383231" y="1150466"/>
            <a:ext cx="8229600" cy="4652805"/>
          </a:xfrm>
        </p:spPr>
        <p:txBody>
          <a:bodyPr/>
          <a:lstStyle/>
          <a:p>
            <a:pPr>
              <a:buClr>
                <a:srgbClr val="4D92BC"/>
              </a:buClr>
            </a:pPr>
            <a:r>
              <a:rPr lang="en-US" sz="2600" dirty="0"/>
              <a:t>The maximum force your muscles can apply in a single maximum effort of lifting, pushing, or pressing.</a:t>
            </a:r>
          </a:p>
          <a:p>
            <a:pPr lvl="1">
              <a:buClr>
                <a:srgbClr val="4D92BC"/>
              </a:buClr>
            </a:pPr>
            <a:r>
              <a:rPr lang="en-US" sz="2400" dirty="0"/>
              <a:t>Helps keep the skeleton properly aligned, aids balance, protects your back, boosts athletic performance, increases metabolic rate.</a:t>
            </a:r>
          </a:p>
          <a:p>
            <a:pPr lvl="1">
              <a:buClr>
                <a:srgbClr val="4D92BC"/>
              </a:buClr>
            </a:pPr>
            <a:r>
              <a:rPr lang="en-US" sz="2400" dirty="0"/>
              <a:t>Results in higher bone mineral density and stronger bones.</a:t>
            </a:r>
          </a:p>
          <a:p>
            <a:pPr>
              <a:buClr>
                <a:srgbClr val="4D92BC"/>
              </a:buClr>
            </a:pPr>
            <a:r>
              <a:rPr lang="en-US" sz="2600" dirty="0"/>
              <a:t>Increase strength through strength-training exercises with machines, free weights, resistance bands, or body weight.</a:t>
            </a:r>
          </a:p>
        </p:txBody>
      </p:sp>
      <p:sp>
        <p:nvSpPr>
          <p:cNvPr id="10242" name="Rectangle 7"/>
          <p:cNvSpPr>
            <a:spLocks noGrp="1" noChangeArrowheads="1"/>
          </p:cNvSpPr>
          <p:nvPr>
            <p:ph type="title"/>
          </p:nvPr>
        </p:nvSpPr>
        <p:spPr/>
        <p:txBody>
          <a:bodyPr/>
          <a:lstStyle/>
          <a:p>
            <a:r>
              <a:rPr lang="en-US" dirty="0"/>
              <a:t>Muscular Strength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7"/>
          <p:cNvSpPr>
            <a:spLocks noGrp="1" noChangeArrowheads="1"/>
          </p:cNvSpPr>
          <p:nvPr>
            <p:ph idx="1"/>
          </p:nvPr>
        </p:nvSpPr>
        <p:spPr>
          <a:xfrm>
            <a:off x="383231" y="1159894"/>
            <a:ext cx="8561592" cy="4707126"/>
          </a:xfrm>
        </p:spPr>
        <p:txBody>
          <a:bodyPr/>
          <a:lstStyle/>
          <a:p>
            <a:pPr>
              <a:lnSpc>
                <a:spcPct val="98000"/>
              </a:lnSpc>
              <a:buClr>
                <a:srgbClr val="4D92BC"/>
              </a:buClr>
            </a:pPr>
            <a:r>
              <a:rPr lang="en-US" sz="2600" dirty="0"/>
              <a:t>The capacity of muscles to repeatedly exert force, or to maintain a force, over a period of time.</a:t>
            </a:r>
          </a:p>
          <a:p>
            <a:pPr>
              <a:lnSpc>
                <a:spcPct val="98000"/>
              </a:lnSpc>
              <a:buClr>
                <a:srgbClr val="4D92BC"/>
              </a:buClr>
            </a:pPr>
            <a:r>
              <a:rPr lang="en-US" sz="2600" dirty="0"/>
              <a:t>Measured through:</a:t>
            </a:r>
          </a:p>
          <a:p>
            <a:pPr lvl="1">
              <a:lnSpc>
                <a:spcPct val="98000"/>
              </a:lnSpc>
              <a:buClr>
                <a:srgbClr val="4D92BC"/>
              </a:buClr>
            </a:pPr>
            <a:r>
              <a:rPr lang="en-US" sz="2400" i="1" dirty="0"/>
              <a:t>Static muscular endurance: </a:t>
            </a:r>
            <a:r>
              <a:rPr lang="en-US" sz="2400" dirty="0"/>
              <a:t>How long you can hold a force that is motionless.</a:t>
            </a:r>
          </a:p>
          <a:p>
            <a:pPr lvl="1">
              <a:lnSpc>
                <a:spcPct val="98000"/>
              </a:lnSpc>
              <a:buClr>
                <a:srgbClr val="4D92BC"/>
              </a:buClr>
            </a:pPr>
            <a:r>
              <a:rPr lang="en-US" sz="2400" i="1" dirty="0"/>
              <a:t>Dynamic muscular endurance: </a:t>
            </a:r>
            <a:r>
              <a:rPr lang="en-US" sz="2400" dirty="0"/>
              <a:t>How long you can sustain a force in motion.</a:t>
            </a:r>
          </a:p>
          <a:p>
            <a:pPr>
              <a:lnSpc>
                <a:spcPct val="98000"/>
              </a:lnSpc>
              <a:buClr>
                <a:srgbClr val="4D92BC"/>
              </a:buClr>
            </a:pPr>
            <a:r>
              <a:rPr lang="en-US" sz="2600" dirty="0"/>
              <a:t>Important for posture and for performing extended-duration activities.</a:t>
            </a:r>
          </a:p>
          <a:p>
            <a:pPr>
              <a:lnSpc>
                <a:spcPct val="98000"/>
              </a:lnSpc>
              <a:buClr>
                <a:srgbClr val="4D92BC"/>
              </a:buClr>
            </a:pPr>
            <a:r>
              <a:rPr lang="en-US" sz="2600" dirty="0"/>
              <a:t>Improved through gradual increase of duration of strength exercises. </a:t>
            </a:r>
          </a:p>
        </p:txBody>
      </p:sp>
      <p:sp>
        <p:nvSpPr>
          <p:cNvPr id="11266" name="Rectangle 6"/>
          <p:cNvSpPr>
            <a:spLocks noGrp="1" noChangeArrowheads="1"/>
          </p:cNvSpPr>
          <p:nvPr>
            <p:ph type="title"/>
          </p:nvPr>
        </p:nvSpPr>
        <p:spPr/>
        <p:txBody>
          <a:bodyPr/>
          <a:lstStyle/>
          <a:p>
            <a:r>
              <a:rPr lang="en-US" dirty="0"/>
              <a:t>Muscular Endurance</a:t>
            </a:r>
          </a:p>
        </p:txBody>
      </p:sp>
    </p:spTree>
  </p:cSld>
  <p:clrMapOvr>
    <a:masterClrMapping/>
  </p:clrMapOvr>
</p:sld>
</file>

<file path=ppt/theme/theme1.xml><?xml version="1.0" encoding="utf-8"?>
<a:theme xmlns:a="http://schemas.openxmlformats.org/drawingml/2006/main" name="1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
        <a:cs typeface="Arial"/>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
        <a:cs typeface="Arial"/>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gtk_01:Applications (Mac OS 9):Microsoft Office 2001:Templates:My Templates:HA5Lect_template.pot</Template>
  <TotalTime>1371</TotalTime>
  <Words>2364</Words>
  <Application>Microsoft Macintosh PowerPoint</Application>
  <PresentationFormat>On-screen Show (4:3)</PresentationFormat>
  <Paragraphs>214</Paragraphs>
  <Slides>48</Slides>
  <Notes>40</Notes>
  <HiddenSlides>0</HiddenSlides>
  <MMClips>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48</vt:i4>
      </vt:variant>
    </vt:vector>
  </HeadingPairs>
  <TitlesOfParts>
    <vt:vector size="52" baseType="lpstr">
      <vt:lpstr>Arial</vt:lpstr>
      <vt:lpstr>Wingdings</vt:lpstr>
      <vt:lpstr>1_HA5Lect_template</vt:lpstr>
      <vt:lpstr>2_HA5Lect_template</vt:lpstr>
      <vt:lpstr>Chapter 6: Physical Activity For Fitness And Health</vt:lpstr>
      <vt:lpstr>Did You Know?</vt:lpstr>
      <vt:lpstr>Learning Outcomes</vt:lpstr>
      <vt:lpstr>PowerPoint Presentation</vt:lpstr>
      <vt:lpstr>What Is Physical Fitness?</vt:lpstr>
      <vt:lpstr>Two Types of Physical Fitness</vt:lpstr>
      <vt:lpstr>Cardiorespiratory Fitness</vt:lpstr>
      <vt:lpstr>Muscular Strength</vt:lpstr>
      <vt:lpstr>Muscular Endurance</vt:lpstr>
      <vt:lpstr>Flexibility</vt:lpstr>
      <vt:lpstr>Body Composition</vt:lpstr>
      <vt:lpstr>PowerPoint Presentation</vt:lpstr>
      <vt:lpstr>Multiple Benefits of Physical Activity</vt:lpstr>
      <vt:lpstr>PowerPoint Presentation</vt:lpstr>
      <vt:lpstr>PowerPoint Presentation</vt:lpstr>
      <vt:lpstr>Principles of Fitness Training</vt:lpstr>
      <vt:lpstr>PowerPoint Presentation</vt:lpstr>
      <vt:lpstr>Principles of Fitness Training (cont.)</vt:lpstr>
      <vt:lpstr>PowerPoint Presentation</vt:lpstr>
      <vt:lpstr>Which Types of Physical Activity Should You Consider?</vt:lpstr>
      <vt:lpstr>Aerobic Exercise</vt:lpstr>
      <vt:lpstr>Types of Aerobic Exercise</vt:lpstr>
      <vt:lpstr>PowerPoint Presentation</vt:lpstr>
      <vt:lpstr>Exercises for Muscular Strength and Endurance</vt:lpstr>
      <vt:lpstr>Exercises for Muscular Strength and Endurance (cont.)</vt:lpstr>
      <vt:lpstr>Resistance Training Terms</vt:lpstr>
      <vt:lpstr>Exercises for Improving Flexibility</vt:lpstr>
      <vt:lpstr>Stretching</vt:lpstr>
      <vt:lpstr>Stretching Tips</vt:lpstr>
      <vt:lpstr>Video: The Do’s and Don’ts of Stretching</vt:lpstr>
      <vt:lpstr>Video: The Do’s and Don’ts of Stretching</vt:lpstr>
      <vt:lpstr>Holistic Flexibility Programs </vt:lpstr>
      <vt:lpstr>PowerPoint Presentation</vt:lpstr>
      <vt:lpstr>Guidelines for Health Maintenance</vt:lpstr>
      <vt:lpstr>PowerPoint Presentation</vt:lpstr>
      <vt:lpstr>My Physical Activity &amp; Exercise Pyramid</vt:lpstr>
      <vt:lpstr>PowerPoint Presentation</vt:lpstr>
      <vt:lpstr>If You Aren’t Active Now</vt:lpstr>
      <vt:lpstr>If You Get Some Physical Activity Now</vt:lpstr>
      <vt:lpstr>If You Are Overweight</vt:lpstr>
      <vt:lpstr>PowerPoint Presentation</vt:lpstr>
      <vt:lpstr>Basic Guidelines for Exercising Safely</vt:lpstr>
      <vt:lpstr>Prepare for Hot or Cold Weather</vt:lpstr>
      <vt:lpstr>Be Wary of Performance-Enhancing Drugs</vt:lpstr>
      <vt:lpstr>Be Wary of Performance-Enhancing Drugs (cont.)</vt:lpstr>
      <vt:lpstr>Be Wary of Performance-Enhancing Drugs (cont.)</vt:lpstr>
      <vt:lpstr>PowerPoint Presentation</vt:lpstr>
      <vt:lpstr>Personal Choices</vt:lpstr>
    </vt:vector>
  </TitlesOfParts>
  <Company>뿿ˤʤ㏘뿿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U</dc:creator>
  <cp:lastModifiedBy>Place, Jean Marie</cp:lastModifiedBy>
  <cp:revision>208</cp:revision>
  <dcterms:created xsi:type="dcterms:W3CDTF">2007-09-26T05:29:17Z</dcterms:created>
  <dcterms:modified xsi:type="dcterms:W3CDTF">2020-01-12T19:07:37Z</dcterms:modified>
</cp:coreProperties>
</file>