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65" r:id="rId2"/>
    <p:sldMasterId id="2147483676" r:id="rId3"/>
  </p:sldMasterIdLst>
  <p:notesMasterIdLst>
    <p:notesMasterId r:id="rId98"/>
  </p:notesMasterIdLst>
  <p:handoutMasterIdLst>
    <p:handoutMasterId r:id="rId99"/>
  </p:handoutMasterIdLst>
  <p:sldIdLst>
    <p:sldId id="256"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5" r:id="rId39"/>
    <p:sldId id="352" r:id="rId40"/>
    <p:sldId id="296" r:id="rId41"/>
    <p:sldId id="293" r:id="rId42"/>
    <p:sldId id="294" r:id="rId43"/>
    <p:sldId id="297" r:id="rId44"/>
    <p:sldId id="298" r:id="rId45"/>
    <p:sldId id="299" r:id="rId46"/>
    <p:sldId id="300" r:id="rId47"/>
    <p:sldId id="302" r:id="rId48"/>
    <p:sldId id="303" r:id="rId49"/>
    <p:sldId id="359" r:id="rId50"/>
    <p:sldId id="362" r:id="rId51"/>
    <p:sldId id="305" r:id="rId52"/>
    <p:sldId id="306" r:id="rId53"/>
    <p:sldId id="307" r:id="rId54"/>
    <p:sldId id="308" r:id="rId55"/>
    <p:sldId id="309" r:id="rId56"/>
    <p:sldId id="310" r:id="rId57"/>
    <p:sldId id="347" r:id="rId58"/>
    <p:sldId id="311" r:id="rId59"/>
    <p:sldId id="312" r:id="rId60"/>
    <p:sldId id="313" r:id="rId61"/>
    <p:sldId id="314" r:id="rId62"/>
    <p:sldId id="315" r:id="rId63"/>
    <p:sldId id="316" r:id="rId64"/>
    <p:sldId id="317" r:id="rId65"/>
    <p:sldId id="319" r:id="rId66"/>
    <p:sldId id="320" r:id="rId67"/>
    <p:sldId id="321" r:id="rId68"/>
    <p:sldId id="322" r:id="rId69"/>
    <p:sldId id="360" r:id="rId70"/>
    <p:sldId id="363"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61" r:id="rId95"/>
    <p:sldId id="364" r:id="rId96"/>
    <p:sldId id="346" r:id="rId9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torial Integra" initials="Q"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2BC"/>
    <a:srgbClr val="000000"/>
    <a:srgbClr val="E5B73D"/>
    <a:srgbClr val="CD0044"/>
    <a:srgbClr val="6A733D"/>
    <a:srgbClr val="4E6273"/>
    <a:srgbClr val="E3E709"/>
    <a:srgbClr val="BE2A40"/>
    <a:srgbClr val="8E8C24"/>
    <a:srgbClr val="3736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autoAdjust="0"/>
    <p:restoredTop sz="90204" autoAdjust="0"/>
  </p:normalViewPr>
  <p:slideViewPr>
    <p:cSldViewPr snapToGrid="0">
      <p:cViewPr varScale="1">
        <p:scale>
          <a:sx n="115" d="100"/>
          <a:sy n="115" d="100"/>
        </p:scale>
        <p:origin x="2152" y="192"/>
      </p:cViewPr>
      <p:guideLst>
        <p:guide orient="horz" pos="2160"/>
        <p:guide orient="horz" pos="4032"/>
        <p:guide pos="2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625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29910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547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11284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649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85234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752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11.2 </a:t>
            </a:r>
            <a:r>
              <a:rPr lang="en-IN" sz="1200" b="1" i="0" u="none" strike="noStrike" kern="1200" baseline="0" dirty="0">
                <a:solidFill>
                  <a:schemeClr val="tx1"/>
                </a:solidFill>
                <a:latin typeface="Arial" charset="0"/>
                <a:ea typeface="ＭＳ Ｐゴシック" charset="0"/>
                <a:cs typeface="+mn-cs"/>
              </a:rPr>
              <a:t>Male Sexual Anatomy.</a:t>
            </a:r>
            <a:endParaRPr lang="en-US" dirty="0"/>
          </a:p>
        </p:txBody>
      </p:sp>
    </p:spTree>
    <p:extLst>
      <p:ext uri="{BB962C8B-B14F-4D97-AF65-F5344CB8AC3E}">
        <p14:creationId xmlns:p14="http://schemas.microsoft.com/office/powerpoint/2010/main" val="1900509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830775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957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69522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11.2 </a:t>
            </a:r>
            <a:r>
              <a:rPr lang="en-IN" sz="1200" b="1" i="0" u="none" strike="noStrike" kern="1200" baseline="0" dirty="0">
                <a:solidFill>
                  <a:schemeClr val="tx1"/>
                </a:solidFill>
                <a:latin typeface="Arial" charset="0"/>
                <a:ea typeface="ＭＳ Ｐゴシック" charset="0"/>
                <a:cs typeface="+mn-cs"/>
              </a:rPr>
              <a:t>Male Sexual Anatomy.</a:t>
            </a:r>
            <a:endParaRPr lang="en-US" dirty="0"/>
          </a:p>
        </p:txBody>
      </p:sp>
    </p:spTree>
    <p:extLst>
      <p:ext uri="{BB962C8B-B14F-4D97-AF65-F5344CB8AC3E}">
        <p14:creationId xmlns:p14="http://schemas.microsoft.com/office/powerpoint/2010/main" val="43963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161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68004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75126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4511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31067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469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08222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34662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673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9473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11.3 </a:t>
            </a:r>
            <a:r>
              <a:rPr lang="en-IN" sz="1200" b="1" i="0" u="none" strike="noStrike" kern="1200" baseline="0" dirty="0">
                <a:solidFill>
                  <a:schemeClr val="tx1"/>
                </a:solidFill>
                <a:latin typeface="Arial" charset="0"/>
                <a:ea typeface="ＭＳ Ｐゴシック" charset="0"/>
                <a:cs typeface="+mn-cs"/>
              </a:rPr>
              <a:t>Phases of the Menstrual Cycle.</a:t>
            </a:r>
          </a:p>
          <a:p>
            <a:r>
              <a:rPr lang="en-IN" sz="1200" b="0" i="0" u="none" strike="noStrike" kern="1200" baseline="0" dirty="0">
                <a:solidFill>
                  <a:schemeClr val="tx1"/>
                </a:solidFill>
                <a:latin typeface="Arial" charset="0"/>
                <a:ea typeface="ＭＳ Ｐゴシック" charset="0"/>
                <a:cs typeface="+mn-cs"/>
              </a:rPr>
              <a:t>The menstrual cycle consists of a menstrual phase, a proliferative phase, and a secretory phase.</a:t>
            </a:r>
            <a:endParaRPr lang="en-US" dirty="0"/>
          </a:p>
        </p:txBody>
      </p:sp>
    </p:spTree>
    <p:extLst>
      <p:ext uri="{BB962C8B-B14F-4D97-AF65-F5344CB8AC3E}">
        <p14:creationId xmlns:p14="http://schemas.microsoft.com/office/powerpoint/2010/main" val="121011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878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93753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60787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083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466905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265041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88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64177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4433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935815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00685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595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738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697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041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11119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902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85408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0815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57283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33515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414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8620932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107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20061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770555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209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37201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517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209203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619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52024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80663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48100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0291"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78081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3421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8605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652797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4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247275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11.4 </a:t>
            </a:r>
            <a:r>
              <a:rPr lang="en-IN" sz="1200" b="1" i="0" u="none" strike="noStrike" kern="1200" baseline="0" dirty="0">
                <a:solidFill>
                  <a:schemeClr val="tx1"/>
                </a:solidFill>
                <a:latin typeface="Arial" charset="0"/>
                <a:ea typeface="ＭＳ Ｐゴシック" charset="0"/>
                <a:cs typeface="+mn-cs"/>
              </a:rPr>
              <a:t>Events Involved in Conception.</a:t>
            </a:r>
          </a:p>
          <a:p>
            <a:r>
              <a:rPr lang="en-IN" sz="1200" b="0" i="0" u="none" strike="noStrike" kern="1200" baseline="0" dirty="0">
                <a:solidFill>
                  <a:schemeClr val="tx1"/>
                </a:solidFill>
                <a:latin typeface="Arial" charset="0"/>
                <a:ea typeface="ＭＳ Ｐゴシック" charset="0"/>
                <a:cs typeface="+mn-cs"/>
              </a:rPr>
              <a:t>The process of conception includes ovulation, fertilization, and implantation.</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Thompson, J., </a:t>
            </a:r>
            <a:r>
              <a:rPr lang="en-IN" sz="1200" b="0" i="0" u="none" strike="noStrike" kern="1200" baseline="0" dirty="0" err="1">
                <a:solidFill>
                  <a:schemeClr val="tx1"/>
                </a:solidFill>
                <a:latin typeface="Arial" charset="0"/>
                <a:ea typeface="ＭＳ Ｐゴシック" charset="0"/>
                <a:cs typeface="+mn-cs"/>
              </a:rPr>
              <a:t>Manore</a:t>
            </a:r>
            <a:r>
              <a:rPr lang="en-IN" sz="1200" b="0" i="0" u="none" strike="noStrike" kern="1200" baseline="0" dirty="0">
                <a:solidFill>
                  <a:schemeClr val="tx1"/>
                </a:solidFill>
                <a:latin typeface="Arial" charset="0"/>
                <a:ea typeface="ＭＳ Ｐゴシック" charset="0"/>
                <a:cs typeface="+mn-cs"/>
              </a:rPr>
              <a:t>, M., &amp; Vaughan, L. (2011). </a:t>
            </a:r>
            <a:r>
              <a:rPr lang="en-IN" sz="1200" b="0" i="1" u="none" strike="noStrike" kern="1200" baseline="0" dirty="0">
                <a:solidFill>
                  <a:schemeClr val="tx1"/>
                </a:solidFill>
                <a:latin typeface="Arial" charset="0"/>
                <a:ea typeface="ＭＳ Ｐゴシック" charset="0"/>
                <a:cs typeface="+mn-cs"/>
              </a:rPr>
              <a:t>The science of nutrition, </a:t>
            </a:r>
            <a:r>
              <a:rPr lang="en-IN" sz="1200" b="0" i="0" u="none" strike="noStrike" kern="1200" baseline="0" dirty="0">
                <a:solidFill>
                  <a:schemeClr val="tx1"/>
                </a:solidFill>
                <a:latin typeface="Arial" charset="0"/>
                <a:ea typeface="ＭＳ Ｐゴシック" charset="0"/>
                <a:cs typeface="+mn-cs"/>
              </a:rPr>
              <a:t>3</a:t>
            </a:r>
            <a:r>
              <a:rPr lang="en-IN" sz="1200" b="0" i="0" u="none" strike="noStrike" kern="1200" baseline="30000" dirty="0">
                <a:solidFill>
                  <a:schemeClr val="tx1"/>
                </a:solidFill>
                <a:latin typeface="Arial" charset="0"/>
                <a:ea typeface="ＭＳ Ｐゴシック" charset="0"/>
                <a:cs typeface="+mn-cs"/>
              </a:rPr>
              <a:t>rd</a:t>
            </a:r>
            <a:r>
              <a:rPr lang="en-IN" sz="1200" b="0" i="0" u="none" strike="noStrike" kern="1200" baseline="0" dirty="0">
                <a:solidFill>
                  <a:schemeClr val="tx1"/>
                </a:solidFill>
                <a:latin typeface="Arial" charset="0"/>
                <a:ea typeface="ＭＳ Ｐゴシック" charset="0"/>
                <a:cs typeface="+mn-cs"/>
              </a:rPr>
              <a:t> ed. Reprinted and electronically reproduced by permission of Pearson Education, Inc., Upper Saddle River, New Jersey.</a:t>
            </a:r>
            <a:endParaRPr lang="en-US" dirty="0"/>
          </a:p>
        </p:txBody>
      </p:sp>
    </p:spTree>
    <p:extLst>
      <p:ext uri="{BB962C8B-B14F-4D97-AF65-F5344CB8AC3E}">
        <p14:creationId xmlns:p14="http://schemas.microsoft.com/office/powerpoint/2010/main" val="2811094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2193135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*Number of women out of 100 likely to become pregnant during the first year of use. Number ranges indicate perfect versus typical use.</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Data from Planned Parenthood. (2013). </a:t>
            </a:r>
            <a:r>
              <a:rPr lang="en-IN" sz="1200" b="0" i="1" u="none" strike="noStrike" kern="1200" baseline="0" dirty="0">
                <a:solidFill>
                  <a:schemeClr val="tx1"/>
                </a:solidFill>
                <a:latin typeface="Arial" charset="0"/>
                <a:ea typeface="ＭＳ Ｐゴシック" charset="0"/>
                <a:cs typeface="+mn-cs"/>
              </a:rPr>
              <a:t>Comparing effectiveness of birth control methods</a:t>
            </a:r>
            <a:r>
              <a:rPr lang="en-IN" sz="1200" b="0" i="0" u="none" strike="noStrike" kern="1200" baseline="0" dirty="0">
                <a:solidFill>
                  <a:schemeClr val="tx1"/>
                </a:solidFill>
                <a:latin typeface="Arial" charset="0"/>
                <a:ea typeface="ＭＳ Ｐゴシック" charset="0"/>
                <a:cs typeface="+mn-cs"/>
              </a:rPr>
              <a:t>. www.plannedparenthood.org.</a:t>
            </a:r>
            <a:endParaRPr lang="en-US" dirty="0"/>
          </a:p>
        </p:txBody>
      </p:sp>
    </p:spTree>
    <p:extLst>
      <p:ext uri="{BB962C8B-B14F-4D97-AF65-F5344CB8AC3E}">
        <p14:creationId xmlns:p14="http://schemas.microsoft.com/office/powerpoint/2010/main" val="3202775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*Number of women out of 100 likely to become pregnant during the first year of use. Number ranges indicate perfect versus typical use.</a:t>
            </a:r>
          </a:p>
          <a:p>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Data from Planned Parenthood. (2013). </a:t>
            </a:r>
            <a:r>
              <a:rPr lang="en-IN" sz="1200" b="0" i="1" u="none" strike="noStrike" kern="1200" baseline="0" dirty="0">
                <a:solidFill>
                  <a:schemeClr val="tx1"/>
                </a:solidFill>
                <a:latin typeface="Arial" charset="0"/>
                <a:ea typeface="ＭＳ Ｐゴシック" charset="0"/>
                <a:cs typeface="+mn-cs"/>
              </a:rPr>
              <a:t>Comparing effectiveness of birth control methods</a:t>
            </a:r>
            <a:r>
              <a:rPr lang="en-IN" sz="1200" b="0" i="0" u="none" strike="noStrike" kern="1200" baseline="0" dirty="0">
                <a:solidFill>
                  <a:schemeClr val="tx1"/>
                </a:solidFill>
                <a:latin typeface="Arial" charset="0"/>
                <a:ea typeface="ＭＳ Ｐゴシック" charset="0"/>
                <a:cs typeface="+mn-cs"/>
              </a:rPr>
              <a:t>. www.plannedparenthood.org.</a:t>
            </a:r>
            <a:endParaRPr lang="en-US" dirty="0"/>
          </a:p>
        </p:txBody>
      </p:sp>
    </p:spTree>
    <p:extLst>
      <p:ext uri="{BB962C8B-B14F-4D97-AF65-F5344CB8AC3E}">
        <p14:creationId xmlns:p14="http://schemas.microsoft.com/office/powerpoint/2010/main" val="297365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309913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536665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607350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11.5 </a:t>
            </a:r>
            <a:r>
              <a:rPr lang="en-IN" sz="1200" b="1" i="0" u="none" strike="noStrike" kern="1200" baseline="0" dirty="0">
                <a:solidFill>
                  <a:schemeClr val="tx1"/>
                </a:solidFill>
                <a:latin typeface="Arial" charset="0"/>
                <a:ea typeface="ＭＳ Ｐゴシック" charset="0"/>
                <a:cs typeface="+mn-cs"/>
              </a:rPr>
              <a:t>Fertility Awareness Tracking.</a:t>
            </a:r>
          </a:p>
          <a:p>
            <a:r>
              <a:rPr lang="en-IN" sz="1200" b="0" i="0" u="none" strike="noStrike" kern="1200" baseline="0" dirty="0">
                <a:solidFill>
                  <a:schemeClr val="tx1"/>
                </a:solidFill>
                <a:latin typeface="Arial" charset="0"/>
                <a:ea typeface="ＭＳ Ｐゴシック" charset="0"/>
                <a:cs typeface="+mn-cs"/>
              </a:rPr>
              <a:t>Jotting down key events in the menstrual and ovulatory cycles can help couples identify which dates to avoid intercourse.</a:t>
            </a:r>
            <a:endParaRPr lang="en-US" dirty="0"/>
          </a:p>
        </p:txBody>
      </p:sp>
    </p:spTree>
    <p:extLst>
      <p:ext uri="{BB962C8B-B14F-4D97-AF65-F5344CB8AC3E}">
        <p14:creationId xmlns:p14="http://schemas.microsoft.com/office/powerpoint/2010/main" val="21130321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2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46888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427943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N" sz="1200" b="0" i="0" u="none" strike="noStrike" kern="1200" baseline="0" dirty="0">
                <a:solidFill>
                  <a:schemeClr val="tx1"/>
                </a:solidFill>
                <a:latin typeface="Arial" charset="0"/>
                <a:ea typeface="ＭＳ Ｐゴシック" charset="0"/>
                <a:cs typeface="+mn-cs"/>
              </a:rPr>
              <a:t>FIGURE 11.6 </a:t>
            </a:r>
            <a:r>
              <a:rPr lang="en-IN" sz="1200" b="1" i="0" u="none" strike="noStrike" kern="1200" baseline="0" dirty="0">
                <a:solidFill>
                  <a:schemeClr val="tx1"/>
                </a:solidFill>
                <a:latin typeface="Arial" charset="0"/>
                <a:ea typeface="ＭＳ Ｐゴシック" charset="0"/>
                <a:cs typeface="+mn-cs"/>
              </a:rPr>
              <a:t>Using a Male Condom.</a:t>
            </a:r>
            <a:endParaRPr lang="en-US" dirty="0"/>
          </a:p>
        </p:txBody>
      </p:sp>
    </p:spTree>
    <p:extLst>
      <p:ext uri="{BB962C8B-B14F-4D97-AF65-F5344CB8AC3E}">
        <p14:creationId xmlns:p14="http://schemas.microsoft.com/office/powerpoint/2010/main" val="37443728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11.7 </a:t>
            </a:r>
            <a:r>
              <a:rPr lang="en-IN" sz="1200" b="1" i="0" u="none" strike="noStrike" kern="1200" baseline="0" dirty="0">
                <a:solidFill>
                  <a:schemeClr val="tx1"/>
                </a:solidFill>
                <a:latin typeface="Arial" charset="0"/>
                <a:ea typeface="ＭＳ Ｐゴシック" charset="0"/>
                <a:cs typeface="+mn-cs"/>
              </a:rPr>
              <a:t>The Female Condom.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(a) The FC2 is made of synthetic latex. (b) A female condom properly inserted.</a:t>
            </a:r>
            <a:endParaRPr lang="en-US" dirty="0"/>
          </a:p>
        </p:txBody>
      </p:sp>
    </p:spTree>
    <p:extLst>
      <p:ext uri="{BB962C8B-B14F-4D97-AF65-F5344CB8AC3E}">
        <p14:creationId xmlns:p14="http://schemas.microsoft.com/office/powerpoint/2010/main" val="1669458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1707566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76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45803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11.8 </a:t>
            </a:r>
            <a:r>
              <a:rPr lang="en-IN" sz="1200" b="1" i="0" u="none" strike="noStrike" kern="1200" baseline="0" dirty="0">
                <a:solidFill>
                  <a:schemeClr val="tx1"/>
                </a:solidFill>
                <a:latin typeface="Arial" charset="0"/>
                <a:ea typeface="ＭＳ Ｐゴシック" charset="0"/>
                <a:cs typeface="+mn-cs"/>
              </a:rPr>
              <a:t>Inserting a Diaphragm.</a:t>
            </a:r>
            <a:endParaRPr lang="en-US" dirty="0"/>
          </a:p>
        </p:txBody>
      </p:sp>
    </p:spTree>
    <p:extLst>
      <p:ext uri="{BB962C8B-B14F-4D97-AF65-F5344CB8AC3E}">
        <p14:creationId xmlns:p14="http://schemas.microsoft.com/office/powerpoint/2010/main" val="14010336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81614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512295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2923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137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11.1 </a:t>
            </a:r>
            <a:r>
              <a:rPr lang="en-IN" sz="1200" b="1" i="0" u="none" strike="noStrike" kern="1200" baseline="0" dirty="0">
                <a:solidFill>
                  <a:schemeClr val="tx1"/>
                </a:solidFill>
                <a:latin typeface="Arial" charset="0"/>
                <a:ea typeface="ＭＳ Ｐゴシック" charset="0"/>
                <a:cs typeface="+mn-cs"/>
              </a:rPr>
              <a:t>Female Sexual Anatomy.</a:t>
            </a:r>
            <a:endParaRPr lang="en-US" dirty="0"/>
          </a:p>
        </p:txBody>
      </p:sp>
    </p:spTree>
    <p:extLst>
      <p:ext uri="{BB962C8B-B14F-4D97-AF65-F5344CB8AC3E}">
        <p14:creationId xmlns:p14="http://schemas.microsoft.com/office/powerpoint/2010/main" val="3727943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2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136991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4874107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33589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5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2927587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6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535062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79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2926483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89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502752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99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7711052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1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09850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2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11.10 </a:t>
            </a:r>
            <a:r>
              <a:rPr lang="en-IN" sz="1200" b="1" i="0" u="none" strike="noStrike" kern="1200" baseline="0" dirty="0">
                <a:solidFill>
                  <a:schemeClr val="tx1"/>
                </a:solidFill>
                <a:latin typeface="Arial" charset="0"/>
                <a:ea typeface="ＭＳ Ｐゴシック" charset="0"/>
                <a:cs typeface="+mn-cs"/>
              </a:rPr>
              <a:t>Changes in a Pregnant Woman’s Body.</a:t>
            </a:r>
            <a:endParaRPr lang="en-US" dirty="0"/>
          </a:p>
        </p:txBody>
      </p:sp>
    </p:spTree>
    <p:extLst>
      <p:ext uri="{BB962C8B-B14F-4D97-AF65-F5344CB8AC3E}">
        <p14:creationId xmlns:p14="http://schemas.microsoft.com/office/powerpoint/2010/main" val="380110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0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9336862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434727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11.11 </a:t>
            </a:r>
            <a:r>
              <a:rPr lang="en-IN" sz="1200" b="1" i="0" u="none" strike="noStrike" kern="1200" baseline="0" dirty="0">
                <a:solidFill>
                  <a:schemeClr val="tx1"/>
                </a:solidFill>
                <a:latin typeface="Arial" charset="0"/>
                <a:ea typeface="ＭＳ Ｐゴシック" charset="0"/>
                <a:cs typeface="+mn-cs"/>
              </a:rPr>
              <a:t>Stages of Embryonic and </a:t>
            </a:r>
            <a:r>
              <a:rPr lang="en-IN" sz="1200" b="1" i="0" u="none" strike="noStrike" kern="1200" baseline="0" dirty="0" err="1">
                <a:solidFill>
                  <a:schemeClr val="tx1"/>
                </a:solidFill>
                <a:latin typeface="Arial" charset="0"/>
                <a:ea typeface="ＭＳ Ｐゴシック" charset="0"/>
                <a:cs typeface="+mn-cs"/>
              </a:rPr>
              <a:t>Fetal</a:t>
            </a:r>
            <a:r>
              <a:rPr lang="en-IN" sz="1200" b="1" i="0" u="none" strike="noStrike" kern="1200" baseline="0" dirty="0">
                <a:solidFill>
                  <a:schemeClr val="tx1"/>
                </a:solidFill>
                <a:latin typeface="Arial" charset="0"/>
                <a:ea typeface="ＭＳ Ｐゴシック" charset="0"/>
                <a:cs typeface="+mn-cs"/>
              </a:rPr>
              <a:t> Development.</a:t>
            </a:r>
            <a:endParaRPr lang="en-US" dirty="0"/>
          </a:p>
        </p:txBody>
      </p:sp>
    </p:spTree>
    <p:extLst>
      <p:ext uri="{BB962C8B-B14F-4D97-AF65-F5344CB8AC3E}">
        <p14:creationId xmlns:p14="http://schemas.microsoft.com/office/powerpoint/2010/main" val="35751288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5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2715334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6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552909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7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49058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279241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9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014396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0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11.12 </a:t>
            </a:r>
            <a:r>
              <a:rPr lang="en-IN" sz="1200" b="1" i="0" u="none" strike="noStrike" kern="1200" baseline="0" dirty="0">
                <a:solidFill>
                  <a:schemeClr val="tx1"/>
                </a:solidFill>
                <a:latin typeface="Arial" charset="0"/>
                <a:ea typeface="ＭＳ Ｐゴシック" charset="0"/>
                <a:cs typeface="+mn-cs"/>
              </a:rPr>
              <a:t>Stages of Childbirth.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(a) The first stage is characterized by cervical dilation and contractions of the uterus that begin to move the baby toward the birth canal. (b) In the second stage, the woman pushes until the baby is born. (c) In the third stage, the placenta is expelled.</a:t>
            </a:r>
            <a:endParaRPr lang="en-US" dirty="0"/>
          </a:p>
        </p:txBody>
      </p:sp>
    </p:spTree>
    <p:extLst>
      <p:ext uri="{BB962C8B-B14F-4D97-AF65-F5344CB8AC3E}">
        <p14:creationId xmlns:p14="http://schemas.microsoft.com/office/powerpoint/2010/main" val="37214619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135102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2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81561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11.1 </a:t>
            </a:r>
            <a:r>
              <a:rPr lang="en-IN" sz="1200" b="1" i="0" u="none" strike="noStrike" kern="1200" baseline="0" dirty="0">
                <a:solidFill>
                  <a:schemeClr val="tx1"/>
                </a:solidFill>
                <a:latin typeface="Arial" charset="0"/>
                <a:ea typeface="ＭＳ Ｐゴシック" charset="0"/>
                <a:cs typeface="+mn-cs"/>
              </a:rPr>
              <a:t>Female Sexual Anatomy.</a:t>
            </a:r>
            <a:endParaRPr lang="en-US" dirty="0"/>
          </a:p>
        </p:txBody>
      </p:sp>
    </p:spTree>
    <p:extLst>
      <p:ext uri="{BB962C8B-B14F-4D97-AF65-F5344CB8AC3E}">
        <p14:creationId xmlns:p14="http://schemas.microsoft.com/office/powerpoint/2010/main" val="38441381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3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5063877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4105112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Outline</a:t>
            </a:r>
          </a:p>
        </p:txBody>
      </p:sp>
    </p:spTree>
    <p:extLst>
      <p:ext uri="{BB962C8B-B14F-4D97-AF65-F5344CB8AC3E}">
        <p14:creationId xmlns:p14="http://schemas.microsoft.com/office/powerpoint/2010/main" val="2957830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490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2565303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55576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57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93856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74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9259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24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841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143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8526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31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3092821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856216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438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888694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547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9924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011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337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7481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121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68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169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819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0960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60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9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591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dirty="0"/>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Tree>
    <p:extLst>
      <p:ext uri="{BB962C8B-B14F-4D97-AF65-F5344CB8AC3E}">
        <p14:creationId xmlns:p14="http://schemas.microsoft.com/office/powerpoint/2010/main" val="71976752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0035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29766557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784521"/>
            <a:ext cx="8229600" cy="383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0035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9" name="Rectangle 8"/>
          <p:cNvSpPr>
            <a:spLocks noChangeArrowheads="1"/>
          </p:cNvSpPr>
          <p:nvPr userDrawn="1"/>
        </p:nvSpPr>
        <p:spPr bwMode="auto">
          <a:xfrm>
            <a:off x="-8092" y="104926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5391162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68.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2.xml"/><Relationship Id="rId7" Type="http://schemas.openxmlformats.org/officeDocument/2006/relationships/image" Target="../media/image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93.xm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3"/>
          <p:cNvSpPr>
            <a:spLocks noGrp="1" noChangeArrowheads="1"/>
          </p:cNvSpPr>
          <p:nvPr>
            <p:ph type="ctrTitle"/>
          </p:nvPr>
        </p:nvSpPr>
        <p:spPr>
          <a:xfrm>
            <a:off x="365125" y="1387002"/>
            <a:ext cx="3151073" cy="3046988"/>
          </a:xfrm>
        </p:spPr>
        <p:txBody>
          <a:bodyPr/>
          <a:lstStyle/>
          <a:p>
            <a:r>
              <a:rPr lang="en-US" dirty="0">
                <a:solidFill>
                  <a:srgbClr val="284587"/>
                </a:solidFill>
              </a:rPr>
              <a:t>Chapter 11: </a:t>
            </a:r>
            <a:r>
              <a:rPr lang="en-IN" dirty="0">
                <a:solidFill>
                  <a:srgbClr val="284587"/>
                </a:solidFill>
              </a:rPr>
              <a:t>Sexuality,</a:t>
            </a:r>
            <a:br>
              <a:rPr lang="en-IN" dirty="0">
                <a:solidFill>
                  <a:srgbClr val="284587"/>
                </a:solidFill>
              </a:rPr>
            </a:br>
            <a:r>
              <a:rPr lang="en-IN" dirty="0">
                <a:solidFill>
                  <a:srgbClr val="284587"/>
                </a:solidFill>
              </a:rPr>
              <a:t>Contraception,</a:t>
            </a:r>
            <a:br>
              <a:rPr lang="en-IN" dirty="0">
                <a:solidFill>
                  <a:srgbClr val="284587"/>
                </a:solidFill>
              </a:rPr>
            </a:br>
            <a:r>
              <a:rPr lang="en-IN" dirty="0">
                <a:solidFill>
                  <a:srgbClr val="284587"/>
                </a:solidFill>
              </a:rPr>
              <a:t>and Reproductive</a:t>
            </a:r>
            <a:br>
              <a:rPr lang="en-IN" dirty="0">
                <a:solidFill>
                  <a:srgbClr val="284587"/>
                </a:solidFill>
              </a:rPr>
            </a:br>
            <a:r>
              <a:rPr lang="en-IN" dirty="0">
                <a:solidFill>
                  <a:srgbClr val="284587"/>
                </a:solidFill>
              </a:rPr>
              <a:t>Choices</a:t>
            </a:r>
            <a:endParaRPr lang="en-US" dirty="0">
              <a:solidFill>
                <a:srgbClr val="284587"/>
              </a:solidFill>
            </a:endParaRPr>
          </a:p>
        </p:txBody>
      </p:sp>
      <p:sp>
        <p:nvSpPr>
          <p:cNvPr id="13" name="Rectangle 3"/>
          <p:cNvSpPr>
            <a:spLocks noGrp="1" noChangeArrowheads="1"/>
          </p:cNvSpPr>
          <p:nvPr>
            <p:ph type="subTitle" idx="1"/>
          </p:nvPr>
        </p:nvSpPr>
        <p:spPr>
          <a:xfrm>
            <a:off x="365126" y="4860925"/>
            <a:ext cx="3214711" cy="1311128"/>
          </a:xfrm>
        </p:spPr>
        <p:txBody>
          <a:bodyPr/>
          <a:lstStyle>
            <a:lvl1pPr marL="0" indent="0">
              <a:buFontTx/>
              <a:buNone/>
              <a:defRPr sz="2000"/>
            </a:lvl1pPr>
          </a:lstStyle>
          <a:p>
            <a:pPr lvl="0"/>
            <a:r>
              <a:rPr lang="en-US" sz="1800" dirty="0">
                <a:solidFill>
                  <a:srgbClr val="284587"/>
                </a:solidFill>
              </a:rPr>
              <a:t>Lecture Outlines by</a:t>
            </a:r>
          </a:p>
          <a:p>
            <a:pPr lvl="0"/>
            <a:r>
              <a:rPr lang="en-US" sz="1800" dirty="0">
                <a:solidFill>
                  <a:srgbClr val="284587"/>
                </a:solidFill>
              </a:rPr>
              <a:t>Sloane Burke Winkelman</a:t>
            </a:r>
          </a:p>
          <a:p>
            <a:pPr lvl="0"/>
            <a:r>
              <a:rPr lang="en-US" sz="1800" dirty="0">
                <a:solidFill>
                  <a:srgbClr val="284587"/>
                </a:solidFill>
              </a:rPr>
              <a:t>California State University, Northridge</a:t>
            </a:r>
          </a:p>
        </p:txBody>
      </p:sp>
      <p:sp>
        <p:nvSpPr>
          <p:cNvPr id="14"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7"/>
          <p:cNvSpPr>
            <a:spLocks noGrp="1" noChangeArrowheads="1"/>
          </p:cNvSpPr>
          <p:nvPr>
            <p:ph idx="1"/>
          </p:nvPr>
        </p:nvSpPr>
        <p:spPr>
          <a:xfrm>
            <a:off x="383231" y="1150466"/>
            <a:ext cx="8229600" cy="4851981"/>
          </a:xfrm>
        </p:spPr>
        <p:txBody>
          <a:bodyPr/>
          <a:lstStyle/>
          <a:p>
            <a:pPr>
              <a:buClr>
                <a:srgbClr val="4D92BC"/>
              </a:buClr>
            </a:pPr>
            <a:r>
              <a:rPr lang="en-US" sz="2600" dirty="0"/>
              <a:t>Girls should have their first gynecologic visit between ages 13 and 15.</a:t>
            </a:r>
          </a:p>
          <a:p>
            <a:pPr lvl="1">
              <a:buClr>
                <a:srgbClr val="4D92BC"/>
              </a:buClr>
            </a:pPr>
            <a:r>
              <a:rPr lang="en-US" sz="2400" dirty="0"/>
              <a:t>A pelvic exam will most likely not be performed.</a:t>
            </a:r>
          </a:p>
          <a:p>
            <a:pPr>
              <a:buClr>
                <a:srgbClr val="4D92BC"/>
              </a:buClr>
            </a:pPr>
            <a:r>
              <a:rPr lang="en-US" sz="2600" dirty="0"/>
              <a:t>Women should have their first pelvic exam and Pap smear by age 21.</a:t>
            </a:r>
          </a:p>
          <a:p>
            <a:pPr lvl="1">
              <a:buClr>
                <a:srgbClr val="4D92BC"/>
              </a:buClr>
            </a:pPr>
            <a:r>
              <a:rPr lang="en-US" sz="2400" dirty="0"/>
              <a:t>Most women younger than age 30 should receive cervical screening once every 2 years.</a:t>
            </a:r>
          </a:p>
          <a:p>
            <a:pPr lvl="1">
              <a:buClr>
                <a:srgbClr val="4D92BC"/>
              </a:buClr>
            </a:pPr>
            <a:r>
              <a:rPr lang="en-US" sz="2400" dirty="0"/>
              <a:t>Most women age 30 and older can wait 3 years between Pap smears.</a:t>
            </a:r>
          </a:p>
          <a:p>
            <a:pPr>
              <a:buClr>
                <a:srgbClr val="4D92BC"/>
              </a:buClr>
            </a:pPr>
            <a:r>
              <a:rPr lang="en-US" sz="2600" dirty="0"/>
              <a:t>About half of all college-age women do not get screened regularly.</a:t>
            </a:r>
          </a:p>
        </p:txBody>
      </p:sp>
      <p:sp>
        <p:nvSpPr>
          <p:cNvPr id="12290" name="Rectangle 6"/>
          <p:cNvSpPr>
            <a:spLocks noGrp="1" noChangeArrowheads="1"/>
          </p:cNvSpPr>
          <p:nvPr>
            <p:ph type="title"/>
          </p:nvPr>
        </p:nvSpPr>
        <p:spPr/>
        <p:txBody>
          <a:bodyPr/>
          <a:lstStyle/>
          <a:p>
            <a:r>
              <a:rPr lang="en-US" dirty="0"/>
              <a:t>Preventive Care</a:t>
            </a:r>
          </a:p>
        </p:txBody>
      </p:sp>
    </p:spTree>
    <p:extLst>
      <p:ext uri="{BB962C8B-B14F-4D97-AF65-F5344CB8AC3E}">
        <p14:creationId xmlns:p14="http://schemas.microsoft.com/office/powerpoint/2010/main" val="132170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Grp="1" noChangeArrowheads="1"/>
          </p:cNvSpPr>
          <p:nvPr>
            <p:ph idx="1"/>
          </p:nvPr>
        </p:nvSpPr>
        <p:spPr>
          <a:xfrm>
            <a:off x="383979" y="1588561"/>
            <a:ext cx="8229600" cy="1897002"/>
          </a:xfrm>
        </p:spPr>
        <p:txBody>
          <a:bodyPr/>
          <a:lstStyle/>
          <a:p>
            <a:pPr>
              <a:buClr>
                <a:srgbClr val="4D92BC"/>
              </a:buClr>
            </a:pPr>
            <a:r>
              <a:rPr lang="en-US" sz="2600" dirty="0"/>
              <a:t>Menstrual irregularities</a:t>
            </a:r>
          </a:p>
          <a:p>
            <a:pPr>
              <a:buClr>
                <a:srgbClr val="4D92BC"/>
              </a:buClr>
            </a:pPr>
            <a:r>
              <a:rPr lang="en-US" sz="2600" dirty="0"/>
              <a:t>Sexually transmitted infections</a:t>
            </a:r>
          </a:p>
          <a:p>
            <a:pPr>
              <a:buClr>
                <a:srgbClr val="4D92BC"/>
              </a:buClr>
            </a:pPr>
            <a:r>
              <a:rPr lang="en-US" sz="2600" dirty="0"/>
              <a:t>Vulvovaginal candidiasis (VVC), commonly referred to as a yeast infection</a:t>
            </a:r>
          </a:p>
        </p:txBody>
      </p:sp>
      <p:sp>
        <p:nvSpPr>
          <p:cNvPr id="13314" name="Rectangle 6"/>
          <p:cNvSpPr>
            <a:spLocks noGrp="1" noChangeArrowheads="1"/>
          </p:cNvSpPr>
          <p:nvPr>
            <p:ph type="title"/>
          </p:nvPr>
        </p:nvSpPr>
        <p:spPr/>
        <p:txBody>
          <a:bodyPr/>
          <a:lstStyle/>
          <a:p>
            <a:r>
              <a:rPr lang="en-US" dirty="0"/>
              <a:t>Common Sexual Health Problems in Females</a:t>
            </a:r>
          </a:p>
        </p:txBody>
      </p:sp>
    </p:spTree>
    <p:extLst>
      <p:ext uri="{BB962C8B-B14F-4D97-AF65-F5344CB8AC3E}">
        <p14:creationId xmlns:p14="http://schemas.microsoft.com/office/powerpoint/2010/main" val="1589028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7"/>
          <p:cNvSpPr>
            <a:spLocks noGrp="1" noChangeArrowheads="1"/>
          </p:cNvSpPr>
          <p:nvPr>
            <p:ph idx="1"/>
          </p:nvPr>
        </p:nvSpPr>
        <p:spPr>
          <a:xfrm>
            <a:off x="383231" y="1150466"/>
            <a:ext cx="8229600" cy="2896433"/>
          </a:xfrm>
        </p:spPr>
        <p:txBody>
          <a:bodyPr/>
          <a:lstStyle/>
          <a:p>
            <a:pPr>
              <a:buClr>
                <a:srgbClr val="4D92BC"/>
              </a:buClr>
            </a:pPr>
            <a:r>
              <a:rPr lang="en-US" sz="2600" b="1" dirty="0"/>
              <a:t>Penis: </a:t>
            </a:r>
            <a:r>
              <a:rPr lang="en-US" sz="2600" dirty="0"/>
              <a:t>The male sexual and reproductive organ.</a:t>
            </a:r>
          </a:p>
          <a:p>
            <a:pPr>
              <a:buClr>
                <a:srgbClr val="4D92BC"/>
              </a:buClr>
            </a:pPr>
            <a:r>
              <a:rPr lang="en-US" sz="2600" b="1" dirty="0"/>
              <a:t>Erection:</a:t>
            </a:r>
            <a:r>
              <a:rPr lang="en-US" sz="2600" dirty="0"/>
              <a:t> The process of the penis filling up with blood as a result of sexual stimulation.</a:t>
            </a:r>
          </a:p>
          <a:p>
            <a:pPr>
              <a:buClr>
                <a:srgbClr val="4D92BC"/>
              </a:buClr>
            </a:pPr>
            <a:r>
              <a:rPr lang="en-US" sz="2600" b="1" dirty="0"/>
              <a:t>Circumcision:</a:t>
            </a:r>
            <a:r>
              <a:rPr lang="en-US" sz="2600" dirty="0"/>
              <a:t> The surgical removal of the foreskin.</a:t>
            </a:r>
          </a:p>
          <a:p>
            <a:pPr>
              <a:buClr>
                <a:srgbClr val="4D92BC"/>
              </a:buClr>
            </a:pPr>
            <a:r>
              <a:rPr lang="en-US" sz="2600" b="1" dirty="0"/>
              <a:t>Scrotum: </a:t>
            </a:r>
            <a:r>
              <a:rPr lang="en-US" sz="2600" dirty="0"/>
              <a:t>The skin sac at the base of the penis that contains the testes.</a:t>
            </a:r>
          </a:p>
        </p:txBody>
      </p:sp>
      <p:sp>
        <p:nvSpPr>
          <p:cNvPr id="14338" name="Rectangle 6"/>
          <p:cNvSpPr>
            <a:spLocks noGrp="1" noChangeArrowheads="1"/>
          </p:cNvSpPr>
          <p:nvPr>
            <p:ph type="title"/>
          </p:nvPr>
        </p:nvSpPr>
        <p:spPr/>
        <p:txBody>
          <a:bodyPr/>
          <a:lstStyle/>
          <a:p>
            <a:r>
              <a:rPr lang="en-US" dirty="0"/>
              <a:t>Male Sexual Anatomy and Sexual Health</a:t>
            </a:r>
          </a:p>
        </p:txBody>
      </p:sp>
    </p:spTree>
    <p:extLst>
      <p:ext uri="{BB962C8B-B14F-4D97-AF65-F5344CB8AC3E}">
        <p14:creationId xmlns:p14="http://schemas.microsoft.com/office/powerpoint/2010/main" val="281498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01.IRDVD\Lynch\cpy\Chapter11\Figures\Jpegs_Labeled\CH_3e_Figure_11_02a.jpg"/>
          <p:cNvPicPr>
            <a:picLocks noChangeAspect="1" noChangeArrowheads="1"/>
          </p:cNvPicPr>
          <p:nvPr/>
        </p:nvPicPr>
        <p:blipFill rotWithShape="1">
          <a:blip r:embed="rId3">
            <a:extLst>
              <a:ext uri="{28A0092B-C50C-407E-A947-70E740481C1C}">
                <a14:useLocalDpi xmlns:a14="http://schemas.microsoft.com/office/drawing/2010/main" val="0"/>
              </a:ext>
            </a:extLst>
          </a:blip>
          <a:srcRect b="5985"/>
          <a:stretch/>
        </p:blipFill>
        <p:spPr bwMode="auto">
          <a:xfrm>
            <a:off x="1826729" y="934325"/>
            <a:ext cx="5488954" cy="51956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79438"/>
          </a:xfrm>
        </p:spPr>
        <p:txBody>
          <a:bodyPr/>
          <a:lstStyle/>
          <a:p>
            <a:r>
              <a:rPr lang="en-US" dirty="0"/>
              <a:t>Male Sexual Anatomy: External</a:t>
            </a:r>
          </a:p>
        </p:txBody>
      </p:sp>
    </p:spTree>
    <p:extLst>
      <p:ext uri="{BB962C8B-B14F-4D97-AF65-F5344CB8AC3E}">
        <p14:creationId xmlns:p14="http://schemas.microsoft.com/office/powerpoint/2010/main" val="66205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7"/>
          <p:cNvSpPr>
            <a:spLocks noGrp="1" noChangeArrowheads="1"/>
          </p:cNvSpPr>
          <p:nvPr>
            <p:ph idx="1"/>
          </p:nvPr>
        </p:nvSpPr>
        <p:spPr>
          <a:xfrm>
            <a:off x="374178" y="1373549"/>
            <a:ext cx="8229600" cy="2763885"/>
          </a:xfrm>
        </p:spPr>
        <p:txBody>
          <a:bodyPr/>
          <a:lstStyle/>
          <a:p>
            <a:pPr>
              <a:buClr>
                <a:srgbClr val="4D92BC"/>
              </a:buClr>
            </a:pPr>
            <a:r>
              <a:rPr lang="en-US" sz="2600" b="1" dirty="0"/>
              <a:t>Testes</a:t>
            </a:r>
            <a:r>
              <a:rPr lang="en-US" sz="2600" dirty="0"/>
              <a:t> (testicles): The two reproductive glands that manufacture sperm.</a:t>
            </a:r>
          </a:p>
          <a:p>
            <a:pPr>
              <a:buClr>
                <a:srgbClr val="4D92BC"/>
              </a:buClr>
            </a:pPr>
            <a:r>
              <a:rPr lang="en-US" sz="2600" b="1" dirty="0"/>
              <a:t>Epididymis:</a:t>
            </a:r>
            <a:r>
              <a:rPr lang="en-US" sz="2600" dirty="0"/>
              <a:t> A coiled tube on top of each testicle where sperm are held until they mature.</a:t>
            </a:r>
          </a:p>
          <a:p>
            <a:pPr>
              <a:buClr>
                <a:srgbClr val="4D92BC"/>
              </a:buClr>
            </a:pPr>
            <a:r>
              <a:rPr lang="pt-BR" sz="2600" b="1" dirty="0"/>
              <a:t>Vas deferens: </a:t>
            </a:r>
            <a:r>
              <a:rPr lang="pt-BR" sz="2600" dirty="0"/>
              <a:t>A tube ascending from </a:t>
            </a:r>
            <a:r>
              <a:rPr lang="en-US" sz="2600" dirty="0"/>
              <a:t>the epididymis that transports sperm.</a:t>
            </a:r>
          </a:p>
        </p:txBody>
      </p:sp>
      <p:sp>
        <p:nvSpPr>
          <p:cNvPr id="16386" name="Rectangle 6"/>
          <p:cNvSpPr>
            <a:spLocks noGrp="1" noChangeArrowheads="1"/>
          </p:cNvSpPr>
          <p:nvPr>
            <p:ph type="title"/>
          </p:nvPr>
        </p:nvSpPr>
        <p:spPr/>
        <p:txBody>
          <a:bodyPr/>
          <a:lstStyle/>
          <a:p>
            <a:r>
              <a:rPr lang="en-US" dirty="0"/>
              <a:t>Male Sexual Anatomy and Sexual Health </a:t>
            </a:r>
            <a:r>
              <a:rPr lang="en-US"/>
              <a:t>(cont.)</a:t>
            </a:r>
            <a:endParaRPr lang="en-US" dirty="0"/>
          </a:p>
        </p:txBody>
      </p:sp>
    </p:spTree>
    <p:extLst>
      <p:ext uri="{BB962C8B-B14F-4D97-AF65-F5344CB8AC3E}">
        <p14:creationId xmlns:p14="http://schemas.microsoft.com/office/powerpoint/2010/main" val="2012098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7"/>
          <p:cNvSpPr>
            <a:spLocks noGrp="1" noChangeArrowheads="1"/>
          </p:cNvSpPr>
          <p:nvPr>
            <p:ph idx="1"/>
          </p:nvPr>
        </p:nvSpPr>
        <p:spPr>
          <a:xfrm>
            <a:off x="383979" y="1584483"/>
            <a:ext cx="8229600" cy="4618364"/>
          </a:xfrm>
        </p:spPr>
        <p:txBody>
          <a:bodyPr/>
          <a:lstStyle/>
          <a:p>
            <a:pPr>
              <a:buClr>
                <a:srgbClr val="4D92BC"/>
              </a:buClr>
            </a:pPr>
            <a:r>
              <a:rPr lang="en-US" sz="2600" b="1" dirty="0"/>
              <a:t>Accessory glands:</a:t>
            </a:r>
            <a:r>
              <a:rPr lang="en-US" sz="2600" dirty="0"/>
              <a:t> Glands (seminal vesicles, prostate gland, and Cowper’s</a:t>
            </a:r>
            <a:r>
              <a:rPr lang="en-US" altLang="ja-JP" sz="2600" dirty="0"/>
              <a:t> gland) that lubricate the reproductive system and nourish sperm.</a:t>
            </a:r>
          </a:p>
          <a:p>
            <a:pPr>
              <a:buClr>
                <a:srgbClr val="4D92BC"/>
              </a:buClr>
            </a:pPr>
            <a:r>
              <a:rPr lang="en-US" sz="2600" b="1" dirty="0"/>
              <a:t>Semen:</a:t>
            </a:r>
            <a:r>
              <a:rPr lang="en-US" sz="2600" dirty="0"/>
              <a:t> Male ejaculate consisting of sperm and other fluids from the accessory glands.</a:t>
            </a:r>
          </a:p>
          <a:p>
            <a:pPr>
              <a:buClr>
                <a:srgbClr val="4D92BC"/>
              </a:buClr>
            </a:pPr>
            <a:r>
              <a:rPr lang="en-US" sz="2600" b="1" dirty="0"/>
              <a:t>Urethra:</a:t>
            </a:r>
            <a:r>
              <a:rPr lang="en-US" sz="2600" dirty="0"/>
              <a:t> A duct that travels from the bladder through the shaft of the penis, carrying fluids to the outside of the body.</a:t>
            </a:r>
          </a:p>
          <a:p>
            <a:pPr>
              <a:buClr>
                <a:srgbClr val="4D92BC"/>
              </a:buClr>
            </a:pPr>
            <a:r>
              <a:rPr lang="en-US" sz="2600" b="1" dirty="0"/>
              <a:t>Prostate gland: </a:t>
            </a:r>
            <a:r>
              <a:rPr lang="en-US" sz="2600" dirty="0"/>
              <a:t>A walnut-sized gland that produces part of the semen.</a:t>
            </a:r>
          </a:p>
        </p:txBody>
      </p:sp>
      <p:sp>
        <p:nvSpPr>
          <p:cNvPr id="17410" name="Rectangle 6"/>
          <p:cNvSpPr>
            <a:spLocks noGrp="1" noChangeArrowheads="1"/>
          </p:cNvSpPr>
          <p:nvPr>
            <p:ph type="title"/>
          </p:nvPr>
        </p:nvSpPr>
        <p:spPr/>
        <p:txBody>
          <a:bodyPr/>
          <a:lstStyle/>
          <a:p>
            <a:r>
              <a:rPr lang="en-US" dirty="0"/>
              <a:t>Male Sexual Anatomy and Sexual Health (cont.)</a:t>
            </a:r>
          </a:p>
        </p:txBody>
      </p:sp>
    </p:spTree>
    <p:extLst>
      <p:ext uri="{BB962C8B-B14F-4D97-AF65-F5344CB8AC3E}">
        <p14:creationId xmlns:p14="http://schemas.microsoft.com/office/powerpoint/2010/main" val="967554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01.IRDVD\Lynch\cpy\Chapter11\Figures\Jpegs_Labeled\CH_3e_Figure_11_02b.jpg"/>
          <p:cNvPicPr>
            <a:picLocks noChangeAspect="1" noChangeArrowheads="1"/>
          </p:cNvPicPr>
          <p:nvPr/>
        </p:nvPicPr>
        <p:blipFill rotWithShape="1">
          <a:blip r:embed="rId3">
            <a:extLst>
              <a:ext uri="{28A0092B-C50C-407E-A947-70E740481C1C}">
                <a14:useLocalDpi xmlns:a14="http://schemas.microsoft.com/office/drawing/2010/main" val="0"/>
              </a:ext>
            </a:extLst>
          </a:blip>
          <a:srcRect b="4350"/>
          <a:stretch/>
        </p:blipFill>
        <p:spPr bwMode="auto">
          <a:xfrm>
            <a:off x="821343" y="998786"/>
            <a:ext cx="7501314" cy="4976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79438"/>
          </a:xfrm>
        </p:spPr>
        <p:txBody>
          <a:bodyPr/>
          <a:lstStyle/>
          <a:p>
            <a:r>
              <a:rPr lang="en-US" dirty="0"/>
              <a:t>Male Sexual Anatomy: Internal</a:t>
            </a:r>
          </a:p>
        </p:txBody>
      </p:sp>
    </p:spTree>
    <p:extLst>
      <p:ext uri="{BB962C8B-B14F-4D97-AF65-F5344CB8AC3E}">
        <p14:creationId xmlns:p14="http://schemas.microsoft.com/office/powerpoint/2010/main" val="2413508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7"/>
          <p:cNvSpPr>
            <a:spLocks noGrp="1" noChangeArrowheads="1"/>
          </p:cNvSpPr>
          <p:nvPr>
            <p:ph idx="1"/>
          </p:nvPr>
        </p:nvSpPr>
        <p:spPr>
          <a:xfrm>
            <a:off x="383231" y="1150466"/>
            <a:ext cx="8229600" cy="2009193"/>
          </a:xfrm>
        </p:spPr>
        <p:txBody>
          <a:bodyPr/>
          <a:lstStyle/>
          <a:p>
            <a:pPr>
              <a:buClr>
                <a:srgbClr val="4D92BC"/>
              </a:buClr>
            </a:pPr>
            <a:r>
              <a:rPr lang="en-US" sz="2600" dirty="0"/>
              <a:t>Prostatitis (infection or inflammation of the prostate gland)</a:t>
            </a:r>
          </a:p>
          <a:p>
            <a:pPr>
              <a:buClr>
                <a:srgbClr val="4D92BC"/>
              </a:buClr>
            </a:pPr>
            <a:r>
              <a:rPr lang="en-US" sz="2600" dirty="0"/>
              <a:t>Prostate gland enlargement</a:t>
            </a:r>
          </a:p>
          <a:p>
            <a:pPr>
              <a:buClr>
                <a:srgbClr val="4D92BC"/>
              </a:buClr>
            </a:pPr>
            <a:r>
              <a:rPr lang="en-US" sz="2600" dirty="0"/>
              <a:t>Prostate cancer</a:t>
            </a:r>
          </a:p>
        </p:txBody>
      </p:sp>
      <p:sp>
        <p:nvSpPr>
          <p:cNvPr id="19458" name="Rectangle 6"/>
          <p:cNvSpPr>
            <a:spLocks noGrp="1" noChangeArrowheads="1"/>
          </p:cNvSpPr>
          <p:nvPr>
            <p:ph type="title"/>
          </p:nvPr>
        </p:nvSpPr>
        <p:spPr/>
        <p:txBody>
          <a:bodyPr/>
          <a:lstStyle/>
          <a:p>
            <a:r>
              <a:rPr lang="en-US" dirty="0"/>
              <a:t>Common Sexual Health Problems in Males</a:t>
            </a:r>
          </a:p>
        </p:txBody>
      </p:sp>
    </p:spTree>
    <p:extLst>
      <p:ext uri="{BB962C8B-B14F-4D97-AF65-F5344CB8AC3E}">
        <p14:creationId xmlns:p14="http://schemas.microsoft.com/office/powerpoint/2010/main" val="687220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a:xfrm>
            <a:off x="1441064" y="3139281"/>
            <a:ext cx="6245475" cy="579438"/>
          </a:xfrm>
        </p:spPr>
        <p:txBody>
          <a:bodyPr/>
          <a:lstStyle/>
          <a:p>
            <a:pPr algn="ctr"/>
            <a:r>
              <a:rPr lang="en-US" dirty="0">
                <a:solidFill>
                  <a:srgbClr val="4D92BC"/>
                </a:solidFill>
                <a:latin typeface="+mn-lt"/>
                <a:ea typeface="+mn-ea"/>
                <a:cs typeface="+mn-cs"/>
              </a:rPr>
              <a:t>THE MENSTRUAL CYCLE</a:t>
            </a:r>
          </a:p>
        </p:txBody>
      </p:sp>
    </p:spTree>
    <p:extLst>
      <p:ext uri="{BB962C8B-B14F-4D97-AF65-F5344CB8AC3E}">
        <p14:creationId xmlns:p14="http://schemas.microsoft.com/office/powerpoint/2010/main" val="3326596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idx="1"/>
          </p:nvPr>
        </p:nvSpPr>
        <p:spPr>
          <a:xfrm>
            <a:off x="383231" y="1150466"/>
            <a:ext cx="8229600" cy="4417415"/>
          </a:xfrm>
        </p:spPr>
        <p:txBody>
          <a:bodyPr/>
          <a:lstStyle/>
          <a:p>
            <a:pPr>
              <a:buClr>
                <a:srgbClr val="4D92BC"/>
              </a:buClr>
            </a:pPr>
            <a:r>
              <a:rPr lang="en-US" sz="2600" b="1" dirty="0"/>
              <a:t>Menarche:</a:t>
            </a:r>
            <a:r>
              <a:rPr lang="en-US" sz="2600" dirty="0"/>
              <a:t> The first onset of menstruation.</a:t>
            </a:r>
          </a:p>
          <a:p>
            <a:pPr>
              <a:buClr>
                <a:srgbClr val="4D92BC"/>
              </a:buClr>
            </a:pPr>
            <a:r>
              <a:rPr lang="en-US" sz="2600" b="1" dirty="0"/>
              <a:t>Menstruation:</a:t>
            </a:r>
            <a:r>
              <a:rPr lang="en-US" sz="2600" dirty="0"/>
              <a:t> The cyclical discharge of blood and tissue from the vagina.</a:t>
            </a:r>
          </a:p>
          <a:p>
            <a:pPr>
              <a:buClr>
                <a:srgbClr val="4D92BC"/>
              </a:buClr>
            </a:pPr>
            <a:r>
              <a:rPr lang="en-US" sz="2600" b="1" dirty="0"/>
              <a:t>Menopause:</a:t>
            </a:r>
            <a:r>
              <a:rPr lang="en-US" sz="2600" dirty="0"/>
              <a:t> The time when a woman stops having menstrual cycles.</a:t>
            </a:r>
          </a:p>
          <a:p>
            <a:pPr>
              <a:buClr>
                <a:srgbClr val="4D92BC"/>
              </a:buClr>
            </a:pPr>
            <a:r>
              <a:rPr lang="en-US" sz="2600" b="1" dirty="0"/>
              <a:t>Menstrual phase: </a:t>
            </a:r>
            <a:r>
              <a:rPr lang="en-US" sz="2600" dirty="0"/>
              <a:t>The phase of the menstrual cycle characterized by menstrual flow, the release of follicle-stimulating hormone from the pituitary gland to the brain, and the release of estrogen into the bloodstream.</a:t>
            </a:r>
          </a:p>
        </p:txBody>
      </p:sp>
      <p:sp>
        <p:nvSpPr>
          <p:cNvPr id="21506" name="Rectangle 6"/>
          <p:cNvSpPr>
            <a:spLocks noGrp="1" noChangeArrowheads="1"/>
          </p:cNvSpPr>
          <p:nvPr>
            <p:ph type="title"/>
          </p:nvPr>
        </p:nvSpPr>
        <p:spPr/>
        <p:txBody>
          <a:bodyPr/>
          <a:lstStyle/>
          <a:p>
            <a:r>
              <a:rPr lang="en-US" dirty="0"/>
              <a:t>Menstrual Cycle</a:t>
            </a:r>
          </a:p>
        </p:txBody>
      </p:sp>
    </p:spTree>
    <p:extLst>
      <p:ext uri="{BB962C8B-B14F-4D97-AF65-F5344CB8AC3E}">
        <p14:creationId xmlns:p14="http://schemas.microsoft.com/office/powerpoint/2010/main" val="139744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Grp="1" noChangeArrowheads="1"/>
          </p:cNvSpPr>
          <p:nvPr>
            <p:ph idx="1"/>
          </p:nvPr>
        </p:nvSpPr>
        <p:spPr>
          <a:xfrm>
            <a:off x="383231" y="1150466"/>
            <a:ext cx="8229600" cy="3267625"/>
          </a:xfrm>
        </p:spPr>
        <p:txBody>
          <a:bodyPr/>
          <a:lstStyle/>
          <a:p>
            <a:pPr>
              <a:buClr>
                <a:srgbClr val="4D92BC"/>
              </a:buClr>
            </a:pPr>
            <a:r>
              <a:rPr lang="en-US" sz="2600" dirty="0"/>
              <a:t>Approximately 37% of college students report that they have never engaged in vaginal intercourse.</a:t>
            </a:r>
          </a:p>
          <a:p>
            <a:pPr>
              <a:buClr>
                <a:srgbClr val="4D92BC"/>
              </a:buClr>
            </a:pPr>
            <a:r>
              <a:rPr lang="en-US" sz="2600" dirty="0"/>
              <a:t>Approximately 50% of college students report that they did not use contraception the last time they had vaginal intercourse. </a:t>
            </a:r>
          </a:p>
          <a:p>
            <a:pPr>
              <a:buClr>
                <a:srgbClr val="4D92BC"/>
              </a:buClr>
            </a:pPr>
            <a:r>
              <a:rPr lang="en-US" sz="2600" dirty="0"/>
              <a:t>In the United States, half of all pregnancies are unplanned—about 3 million each year.</a:t>
            </a:r>
          </a:p>
        </p:txBody>
      </p:sp>
      <p:sp>
        <p:nvSpPr>
          <p:cNvPr id="4098" name="Rectangle 6"/>
          <p:cNvSpPr>
            <a:spLocks noGrp="1" noChangeArrowheads="1"/>
          </p:cNvSpPr>
          <p:nvPr>
            <p:ph type="title"/>
          </p:nvPr>
        </p:nvSpPr>
        <p:spPr/>
        <p:txBody>
          <a:bodyPr/>
          <a:lstStyle/>
          <a:p>
            <a:r>
              <a:rPr lang="en-US" dirty="0"/>
              <a:t>Did You Know?</a:t>
            </a:r>
          </a:p>
        </p:txBody>
      </p:sp>
    </p:spTree>
    <p:extLst>
      <p:ext uri="{BB962C8B-B14F-4D97-AF65-F5344CB8AC3E}">
        <p14:creationId xmlns:p14="http://schemas.microsoft.com/office/powerpoint/2010/main" val="3740656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7"/>
          <p:cNvSpPr>
            <a:spLocks noGrp="1" noChangeArrowheads="1"/>
          </p:cNvSpPr>
          <p:nvPr>
            <p:ph idx="1"/>
          </p:nvPr>
        </p:nvSpPr>
        <p:spPr>
          <a:xfrm>
            <a:off x="383231" y="1150466"/>
            <a:ext cx="8229600" cy="2724417"/>
          </a:xfrm>
        </p:spPr>
        <p:txBody>
          <a:bodyPr/>
          <a:lstStyle/>
          <a:p>
            <a:pPr>
              <a:buClr>
                <a:srgbClr val="4D92BC"/>
              </a:buClr>
            </a:pPr>
            <a:r>
              <a:rPr lang="en-US" sz="2600" dirty="0"/>
              <a:t>The phase of the menstrual cycle characterized by:</a:t>
            </a:r>
          </a:p>
          <a:p>
            <a:pPr lvl="1">
              <a:buClr>
                <a:srgbClr val="4D92BC"/>
              </a:buClr>
            </a:pPr>
            <a:r>
              <a:rPr lang="en-US" sz="2400" dirty="0"/>
              <a:t>Menstrual flow (day 1).</a:t>
            </a:r>
          </a:p>
          <a:p>
            <a:pPr lvl="1">
              <a:buClr>
                <a:srgbClr val="4D92BC"/>
              </a:buClr>
            </a:pPr>
            <a:r>
              <a:rPr lang="en-US" sz="2400" dirty="0"/>
              <a:t>The release of follicle-stimulating hormone from the pituitary gland to the brain.</a:t>
            </a:r>
          </a:p>
          <a:p>
            <a:pPr lvl="1">
              <a:buClr>
                <a:srgbClr val="4D92BC"/>
              </a:buClr>
            </a:pPr>
            <a:r>
              <a:rPr lang="en-US" sz="2400" dirty="0"/>
              <a:t>The release of estrogen into the bloodstream and then to the uterus (day 6).</a:t>
            </a:r>
          </a:p>
        </p:txBody>
      </p:sp>
      <p:sp>
        <p:nvSpPr>
          <p:cNvPr id="22530" name="Rectangle 6"/>
          <p:cNvSpPr>
            <a:spLocks noGrp="1" noChangeArrowheads="1"/>
          </p:cNvSpPr>
          <p:nvPr>
            <p:ph type="title"/>
          </p:nvPr>
        </p:nvSpPr>
        <p:spPr/>
        <p:txBody>
          <a:bodyPr/>
          <a:lstStyle/>
          <a:p>
            <a:r>
              <a:rPr lang="en-US" dirty="0"/>
              <a:t>Menstrual Cycle: Menstrual Phase</a:t>
            </a:r>
          </a:p>
        </p:txBody>
      </p:sp>
    </p:spTree>
    <p:extLst>
      <p:ext uri="{BB962C8B-B14F-4D97-AF65-F5344CB8AC3E}">
        <p14:creationId xmlns:p14="http://schemas.microsoft.com/office/powerpoint/2010/main" val="1336637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7"/>
          <p:cNvSpPr>
            <a:spLocks noGrp="1" noChangeArrowheads="1"/>
          </p:cNvSpPr>
          <p:nvPr>
            <p:ph idx="1"/>
          </p:nvPr>
        </p:nvSpPr>
        <p:spPr>
          <a:xfrm>
            <a:off x="383231" y="1150467"/>
            <a:ext cx="8229600" cy="1927712"/>
          </a:xfrm>
        </p:spPr>
        <p:txBody>
          <a:bodyPr/>
          <a:lstStyle/>
          <a:p>
            <a:pPr>
              <a:buClr>
                <a:srgbClr val="4D92BC"/>
              </a:buClr>
            </a:pPr>
            <a:r>
              <a:rPr lang="en-US" sz="2600" dirty="0"/>
              <a:t>Characterized by a thickening of the lining of the uterus and discharge of cervical mucus. </a:t>
            </a:r>
          </a:p>
          <a:p>
            <a:pPr>
              <a:buClr>
                <a:srgbClr val="4D92BC"/>
              </a:buClr>
            </a:pPr>
            <a:r>
              <a:rPr lang="en-US" sz="2600" dirty="0"/>
              <a:t>This phase ends when luteinizing hormone triggers the release of a mature egg.</a:t>
            </a:r>
          </a:p>
        </p:txBody>
      </p:sp>
      <p:sp>
        <p:nvSpPr>
          <p:cNvPr id="23554" name="Rectangle 6"/>
          <p:cNvSpPr>
            <a:spLocks noGrp="1" noChangeArrowheads="1"/>
          </p:cNvSpPr>
          <p:nvPr>
            <p:ph type="title"/>
          </p:nvPr>
        </p:nvSpPr>
        <p:spPr/>
        <p:txBody>
          <a:bodyPr/>
          <a:lstStyle/>
          <a:p>
            <a:r>
              <a:rPr lang="en-US" dirty="0"/>
              <a:t>Menstrual Cycle: Proliferative Phase</a:t>
            </a:r>
          </a:p>
        </p:txBody>
      </p:sp>
    </p:spTree>
    <p:extLst>
      <p:ext uri="{BB962C8B-B14F-4D97-AF65-F5344CB8AC3E}">
        <p14:creationId xmlns:p14="http://schemas.microsoft.com/office/powerpoint/2010/main" val="305853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7"/>
          <p:cNvSpPr>
            <a:spLocks noGrp="1" noChangeArrowheads="1"/>
          </p:cNvSpPr>
          <p:nvPr>
            <p:ph idx="1"/>
          </p:nvPr>
        </p:nvSpPr>
        <p:spPr>
          <a:xfrm>
            <a:off x="383231" y="1150466"/>
            <a:ext cx="8229600" cy="2443759"/>
          </a:xfrm>
        </p:spPr>
        <p:txBody>
          <a:bodyPr/>
          <a:lstStyle/>
          <a:p>
            <a:pPr>
              <a:buClr>
                <a:srgbClr val="4D92BC"/>
              </a:buClr>
            </a:pPr>
            <a:r>
              <a:rPr lang="en-US" sz="2600" dirty="0"/>
              <a:t>Characterized by:</a:t>
            </a:r>
          </a:p>
          <a:p>
            <a:pPr lvl="1">
              <a:buClr>
                <a:srgbClr val="4D92BC"/>
              </a:buClr>
            </a:pPr>
            <a:r>
              <a:rPr lang="en-US" sz="2400" dirty="0"/>
              <a:t>Degeneration of the follicle sac.</a:t>
            </a:r>
          </a:p>
          <a:p>
            <a:pPr lvl="1">
              <a:buClr>
                <a:srgbClr val="4D92BC"/>
              </a:buClr>
            </a:pPr>
            <a:r>
              <a:rPr lang="en-US" sz="2400" dirty="0"/>
              <a:t>Rising levels of progesterone in the bloodstream.</a:t>
            </a:r>
          </a:p>
          <a:p>
            <a:pPr lvl="1">
              <a:buClr>
                <a:srgbClr val="4D92BC"/>
              </a:buClr>
            </a:pPr>
            <a:r>
              <a:rPr lang="en-US" sz="2400" dirty="0"/>
              <a:t>Further increase of the endometrial lining.</a:t>
            </a:r>
          </a:p>
          <a:p>
            <a:pPr>
              <a:buClr>
                <a:srgbClr val="4D92BC"/>
              </a:buClr>
            </a:pPr>
            <a:r>
              <a:rPr lang="en-US" sz="2600" b="1" dirty="0"/>
              <a:t>Ovulate: </a:t>
            </a:r>
            <a:r>
              <a:rPr lang="en-US" sz="2600" dirty="0"/>
              <a:t>To release an egg from the ovary.</a:t>
            </a:r>
          </a:p>
        </p:txBody>
      </p:sp>
      <p:sp>
        <p:nvSpPr>
          <p:cNvPr id="24578" name="Rectangle 6"/>
          <p:cNvSpPr>
            <a:spLocks noGrp="1" noChangeArrowheads="1"/>
          </p:cNvSpPr>
          <p:nvPr>
            <p:ph type="title"/>
          </p:nvPr>
        </p:nvSpPr>
        <p:spPr/>
        <p:txBody>
          <a:bodyPr/>
          <a:lstStyle/>
          <a:p>
            <a:r>
              <a:rPr lang="en-US" dirty="0"/>
              <a:t>Menstrual Cycle: Secretory Phase</a:t>
            </a:r>
          </a:p>
        </p:txBody>
      </p:sp>
    </p:spTree>
    <p:extLst>
      <p:ext uri="{BB962C8B-B14F-4D97-AF65-F5344CB8AC3E}">
        <p14:creationId xmlns:p14="http://schemas.microsoft.com/office/powerpoint/2010/main" val="360015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01.IRDVD\Lynch\cpy\Chapter11\Figures\Jpegs_Labeled\CH_3e_Figure_11_03.jpg"/>
          <p:cNvPicPr>
            <a:picLocks noChangeAspect="1" noChangeArrowheads="1"/>
          </p:cNvPicPr>
          <p:nvPr/>
        </p:nvPicPr>
        <p:blipFill rotWithShape="1">
          <a:blip r:embed="rId3">
            <a:extLst>
              <a:ext uri="{28A0092B-C50C-407E-A947-70E740481C1C}">
                <a14:useLocalDpi xmlns:a14="http://schemas.microsoft.com/office/drawing/2010/main" val="0"/>
              </a:ext>
            </a:extLst>
          </a:blip>
          <a:srcRect b="3082"/>
          <a:stretch/>
        </p:blipFill>
        <p:spPr bwMode="auto">
          <a:xfrm>
            <a:off x="2046923" y="873066"/>
            <a:ext cx="5050155" cy="52972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84775"/>
          </a:xfrm>
        </p:spPr>
        <p:txBody>
          <a:bodyPr/>
          <a:lstStyle/>
          <a:p>
            <a:r>
              <a:rPr lang="en-US" dirty="0"/>
              <a:t>Phases of the Menstrual Cycle</a:t>
            </a:r>
          </a:p>
        </p:txBody>
      </p:sp>
    </p:spTree>
    <p:extLst>
      <p:ext uri="{BB962C8B-B14F-4D97-AF65-F5344CB8AC3E}">
        <p14:creationId xmlns:p14="http://schemas.microsoft.com/office/powerpoint/2010/main" val="1265513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a:spLocks noGrp="1" noChangeArrowheads="1"/>
          </p:cNvSpPr>
          <p:nvPr>
            <p:ph idx="1"/>
          </p:nvPr>
        </p:nvSpPr>
        <p:spPr>
          <a:xfrm>
            <a:off x="383979" y="1580943"/>
            <a:ext cx="8229600" cy="4642715"/>
          </a:xfrm>
        </p:spPr>
        <p:txBody>
          <a:bodyPr/>
          <a:lstStyle/>
          <a:p>
            <a:pPr>
              <a:buClr>
                <a:srgbClr val="4D92BC"/>
              </a:buClr>
            </a:pPr>
            <a:r>
              <a:rPr lang="en-US" sz="2600" b="1" dirty="0"/>
              <a:t>Premenstrual syndrome </a:t>
            </a:r>
            <a:r>
              <a:rPr lang="en-US" sz="2600" dirty="0"/>
              <a:t>(PMS): A collection of emotional and physical symptoms that occur just prior to menstruation; 85% of women experience PMS.</a:t>
            </a:r>
          </a:p>
          <a:p>
            <a:pPr>
              <a:buClr>
                <a:srgbClr val="4D92BC"/>
              </a:buClr>
            </a:pPr>
            <a:r>
              <a:rPr lang="en-US" sz="2600" b="1" dirty="0"/>
              <a:t>Premenstrual dysphoric disorder </a:t>
            </a:r>
            <a:r>
              <a:rPr lang="en-US" sz="2600" dirty="0"/>
              <a:t>(PMDD): Severe, debilitating psychological symptoms experienced just prior to menstruation.</a:t>
            </a:r>
          </a:p>
          <a:p>
            <a:pPr>
              <a:buClr>
                <a:srgbClr val="4D92BC"/>
              </a:buClr>
            </a:pPr>
            <a:r>
              <a:rPr lang="en-US" sz="2600" b="1" dirty="0"/>
              <a:t>Dysmenorrhea:</a:t>
            </a:r>
            <a:r>
              <a:rPr lang="en-US" sz="2600" dirty="0"/>
              <a:t> Pain during menstruation that is severe enough to limit normal activities or require medication.</a:t>
            </a:r>
          </a:p>
        </p:txBody>
      </p:sp>
      <p:sp>
        <p:nvSpPr>
          <p:cNvPr id="26626" name="Rectangle 6"/>
          <p:cNvSpPr>
            <a:spLocks noGrp="1" noChangeArrowheads="1"/>
          </p:cNvSpPr>
          <p:nvPr>
            <p:ph type="title"/>
          </p:nvPr>
        </p:nvSpPr>
        <p:spPr/>
        <p:txBody>
          <a:bodyPr/>
          <a:lstStyle/>
          <a:p>
            <a:r>
              <a:rPr lang="en-US" dirty="0"/>
              <a:t>Disorders Associated with the Menstrual Cycle</a:t>
            </a:r>
          </a:p>
        </p:txBody>
      </p:sp>
    </p:spTree>
    <p:extLst>
      <p:ext uri="{BB962C8B-B14F-4D97-AF65-F5344CB8AC3E}">
        <p14:creationId xmlns:p14="http://schemas.microsoft.com/office/powerpoint/2010/main" val="2025474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7"/>
          <p:cNvSpPr>
            <a:spLocks noGrp="1" noChangeArrowheads="1"/>
          </p:cNvSpPr>
          <p:nvPr>
            <p:ph idx="1"/>
          </p:nvPr>
        </p:nvSpPr>
        <p:spPr>
          <a:xfrm>
            <a:off x="383979" y="1580943"/>
            <a:ext cx="8229600" cy="2818205"/>
          </a:xfrm>
        </p:spPr>
        <p:txBody>
          <a:bodyPr/>
          <a:lstStyle/>
          <a:p>
            <a:pPr>
              <a:buClr>
                <a:srgbClr val="4D92BC"/>
              </a:buClr>
            </a:pPr>
            <a:r>
              <a:rPr lang="en-US" sz="2600" b="1" dirty="0"/>
              <a:t>Endometriosis:</a:t>
            </a:r>
            <a:r>
              <a:rPr lang="en-US" sz="2600" dirty="0"/>
              <a:t> A condition in which endometrial tissue grows in areas outside of the uterus.</a:t>
            </a:r>
          </a:p>
          <a:p>
            <a:pPr>
              <a:buClr>
                <a:srgbClr val="4D92BC"/>
              </a:buClr>
            </a:pPr>
            <a:r>
              <a:rPr lang="en-US" sz="2600" b="1" dirty="0"/>
              <a:t>Amenorrhea: </a:t>
            </a:r>
            <a:r>
              <a:rPr lang="en-US" sz="2600" dirty="0"/>
              <a:t>Cessation of menstrual periods.</a:t>
            </a:r>
          </a:p>
          <a:p>
            <a:pPr lvl="1">
              <a:buClr>
                <a:srgbClr val="4D92BC"/>
              </a:buClr>
            </a:pPr>
            <a:r>
              <a:rPr lang="en-US" sz="2400" dirty="0"/>
              <a:t>Often traced to severe weight loss, hormonal imbalance, or significant stress.</a:t>
            </a:r>
          </a:p>
          <a:p>
            <a:pPr lvl="1">
              <a:buClr>
                <a:srgbClr val="4D92BC"/>
              </a:buClr>
            </a:pPr>
            <a:r>
              <a:rPr lang="en-US" sz="2400" dirty="0"/>
              <a:t>Some medications can suppress menstruation.</a:t>
            </a:r>
          </a:p>
        </p:txBody>
      </p:sp>
      <p:sp>
        <p:nvSpPr>
          <p:cNvPr id="27650" name="Rectangle 6"/>
          <p:cNvSpPr>
            <a:spLocks noGrp="1" noChangeArrowheads="1"/>
          </p:cNvSpPr>
          <p:nvPr>
            <p:ph type="title"/>
          </p:nvPr>
        </p:nvSpPr>
        <p:spPr>
          <a:xfrm>
            <a:off x="-17252" y="8626"/>
            <a:ext cx="9144000" cy="1077218"/>
          </a:xfrm>
        </p:spPr>
        <p:txBody>
          <a:bodyPr/>
          <a:lstStyle/>
          <a:p>
            <a:r>
              <a:rPr lang="en-US" dirty="0"/>
              <a:t>Disorders Associated with the Menstrual Cycle (cont.)</a:t>
            </a:r>
          </a:p>
        </p:txBody>
      </p:sp>
    </p:spTree>
    <p:extLst>
      <p:ext uri="{BB962C8B-B14F-4D97-AF65-F5344CB8AC3E}">
        <p14:creationId xmlns:p14="http://schemas.microsoft.com/office/powerpoint/2010/main" val="72627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title"/>
          </p:nvPr>
        </p:nvSpPr>
        <p:spPr>
          <a:xfrm>
            <a:off x="785289" y="3139281"/>
            <a:ext cx="7557025" cy="579438"/>
          </a:xfrm>
        </p:spPr>
        <p:txBody>
          <a:bodyPr/>
          <a:lstStyle/>
          <a:p>
            <a:pPr algn="ctr"/>
            <a:r>
              <a:rPr lang="en-US" dirty="0">
                <a:solidFill>
                  <a:srgbClr val="4D92BC"/>
                </a:solidFill>
                <a:latin typeface="+mn-lt"/>
                <a:ea typeface="+mn-ea"/>
                <a:cs typeface="+mn-cs"/>
              </a:rPr>
              <a:t>THE SEXUAL RESPONSE CYCLE</a:t>
            </a:r>
          </a:p>
        </p:txBody>
      </p:sp>
    </p:spTree>
    <p:extLst>
      <p:ext uri="{BB962C8B-B14F-4D97-AF65-F5344CB8AC3E}">
        <p14:creationId xmlns:p14="http://schemas.microsoft.com/office/powerpoint/2010/main" val="2032734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Grp="1" noChangeArrowheads="1"/>
          </p:cNvSpPr>
          <p:nvPr>
            <p:ph idx="1"/>
          </p:nvPr>
        </p:nvSpPr>
        <p:spPr>
          <a:xfrm>
            <a:off x="383231" y="1150467"/>
            <a:ext cx="8229600" cy="1456932"/>
          </a:xfrm>
        </p:spPr>
        <p:txBody>
          <a:bodyPr/>
          <a:lstStyle/>
          <a:p>
            <a:pPr>
              <a:buClr>
                <a:srgbClr val="4D92BC"/>
              </a:buClr>
            </a:pPr>
            <a:r>
              <a:rPr lang="en-US" sz="2600" dirty="0"/>
              <a:t>The human sexual response cycle consists of distinct phases extending from the first moment of sexual desire until the calm after orgasm.</a:t>
            </a:r>
          </a:p>
        </p:txBody>
      </p:sp>
      <p:sp>
        <p:nvSpPr>
          <p:cNvPr id="29698" name="Rectangle 6"/>
          <p:cNvSpPr>
            <a:spLocks noGrp="1" noChangeArrowheads="1"/>
          </p:cNvSpPr>
          <p:nvPr>
            <p:ph type="title"/>
          </p:nvPr>
        </p:nvSpPr>
        <p:spPr/>
        <p:txBody>
          <a:bodyPr/>
          <a:lstStyle/>
          <a:p>
            <a:r>
              <a:rPr lang="en-US" dirty="0"/>
              <a:t>The Sexual Response Cycle</a:t>
            </a:r>
          </a:p>
        </p:txBody>
      </p:sp>
    </p:spTree>
    <p:extLst>
      <p:ext uri="{BB962C8B-B14F-4D97-AF65-F5344CB8AC3E}">
        <p14:creationId xmlns:p14="http://schemas.microsoft.com/office/powerpoint/2010/main" val="626835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7"/>
          <p:cNvSpPr>
            <a:spLocks noGrp="1" noChangeArrowheads="1"/>
          </p:cNvSpPr>
          <p:nvPr>
            <p:ph idx="1"/>
          </p:nvPr>
        </p:nvSpPr>
        <p:spPr>
          <a:xfrm>
            <a:off x="383231" y="1150467"/>
            <a:ext cx="8229600" cy="1954872"/>
          </a:xfrm>
        </p:spPr>
        <p:txBody>
          <a:bodyPr/>
          <a:lstStyle/>
          <a:p>
            <a:pPr>
              <a:buClr>
                <a:srgbClr val="4D92BC"/>
              </a:buClr>
            </a:pPr>
            <a:r>
              <a:rPr lang="en-US" sz="2600" dirty="0"/>
              <a:t>The first phase of the sexual response cycle, marked by:</a:t>
            </a:r>
          </a:p>
          <a:p>
            <a:pPr lvl="1">
              <a:buClr>
                <a:srgbClr val="4D92BC"/>
              </a:buClr>
            </a:pPr>
            <a:r>
              <a:rPr lang="en-US" sz="2400" dirty="0"/>
              <a:t>Erection in men.</a:t>
            </a:r>
          </a:p>
          <a:p>
            <a:pPr lvl="1">
              <a:buClr>
                <a:srgbClr val="4D92BC"/>
              </a:buClr>
            </a:pPr>
            <a:r>
              <a:rPr lang="en-US" sz="2400" dirty="0"/>
              <a:t>Lubrication and clitoral swelling in women.</a:t>
            </a:r>
          </a:p>
        </p:txBody>
      </p:sp>
      <p:sp>
        <p:nvSpPr>
          <p:cNvPr id="30722" name="Rectangle 6"/>
          <p:cNvSpPr>
            <a:spLocks noGrp="1" noChangeArrowheads="1"/>
          </p:cNvSpPr>
          <p:nvPr>
            <p:ph type="title"/>
          </p:nvPr>
        </p:nvSpPr>
        <p:spPr/>
        <p:txBody>
          <a:bodyPr/>
          <a:lstStyle/>
          <a:p>
            <a:r>
              <a:rPr lang="en-US" dirty="0"/>
              <a:t>The Sexual Response Cycle: Excitement</a:t>
            </a:r>
          </a:p>
        </p:txBody>
      </p:sp>
    </p:spTree>
    <p:extLst>
      <p:ext uri="{BB962C8B-B14F-4D97-AF65-F5344CB8AC3E}">
        <p14:creationId xmlns:p14="http://schemas.microsoft.com/office/powerpoint/2010/main" val="3238410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7"/>
          <p:cNvSpPr>
            <a:spLocks noGrp="1" noChangeArrowheads="1"/>
          </p:cNvSpPr>
          <p:nvPr>
            <p:ph idx="1"/>
          </p:nvPr>
        </p:nvSpPr>
        <p:spPr>
          <a:xfrm>
            <a:off x="383231" y="1150467"/>
            <a:ext cx="8229600" cy="3222356"/>
          </a:xfrm>
        </p:spPr>
        <p:txBody>
          <a:bodyPr/>
          <a:lstStyle/>
          <a:p>
            <a:pPr>
              <a:buClr>
                <a:srgbClr val="4D92BC"/>
              </a:buClr>
            </a:pPr>
            <a:r>
              <a:rPr lang="en-US" sz="2600" dirty="0"/>
              <a:t>The second phase of the sexual response cycle, characterized by:</a:t>
            </a:r>
          </a:p>
          <a:p>
            <a:pPr lvl="1">
              <a:buClr>
                <a:srgbClr val="4D92BC"/>
              </a:buClr>
            </a:pPr>
            <a:r>
              <a:rPr lang="en-US" sz="2400" dirty="0"/>
              <a:t>Intense excitement.</a:t>
            </a:r>
          </a:p>
          <a:p>
            <a:pPr lvl="1">
              <a:buClr>
                <a:srgbClr val="4D92BC"/>
              </a:buClr>
            </a:pPr>
            <a:r>
              <a:rPr lang="en-US" sz="2400" dirty="0"/>
              <a:t>Rapid heartbeat.</a:t>
            </a:r>
          </a:p>
          <a:p>
            <a:pPr lvl="1">
              <a:buClr>
                <a:srgbClr val="4D92BC"/>
              </a:buClr>
            </a:pPr>
            <a:r>
              <a:rPr lang="en-US" sz="2400" dirty="0"/>
              <a:t>Genital sensitivity. </a:t>
            </a:r>
          </a:p>
          <a:p>
            <a:pPr lvl="1">
              <a:buClr>
                <a:srgbClr val="4D92BC"/>
              </a:buClr>
            </a:pPr>
            <a:r>
              <a:rPr lang="en-US" sz="2400" dirty="0"/>
              <a:t>Secretion of pre-ejaculatory fluid in men.</a:t>
            </a:r>
          </a:p>
          <a:p>
            <a:pPr lvl="1">
              <a:buClr>
                <a:srgbClr val="4D92BC"/>
              </a:buClr>
            </a:pPr>
            <a:r>
              <a:rPr lang="en-US" sz="2400" dirty="0"/>
              <a:t>Vaginal swelling in women.</a:t>
            </a:r>
          </a:p>
        </p:txBody>
      </p:sp>
      <p:sp>
        <p:nvSpPr>
          <p:cNvPr id="31746" name="Rectangle 6"/>
          <p:cNvSpPr>
            <a:spLocks noGrp="1" noChangeArrowheads="1"/>
          </p:cNvSpPr>
          <p:nvPr>
            <p:ph type="title"/>
          </p:nvPr>
        </p:nvSpPr>
        <p:spPr/>
        <p:txBody>
          <a:bodyPr/>
          <a:lstStyle/>
          <a:p>
            <a:r>
              <a:rPr lang="en-US" dirty="0"/>
              <a:t>The Sexual Response Cycle: Plateau</a:t>
            </a:r>
          </a:p>
        </p:txBody>
      </p:sp>
    </p:spTree>
    <p:extLst>
      <p:ext uri="{BB962C8B-B14F-4D97-AF65-F5344CB8AC3E}">
        <p14:creationId xmlns:p14="http://schemas.microsoft.com/office/powerpoint/2010/main" val="41627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7"/>
          <p:cNvSpPr>
            <a:spLocks noGrp="1" noChangeArrowheads="1"/>
          </p:cNvSpPr>
          <p:nvPr>
            <p:ph idx="1"/>
          </p:nvPr>
        </p:nvSpPr>
        <p:spPr>
          <a:xfrm>
            <a:off x="383230" y="1177625"/>
            <a:ext cx="8778876" cy="5358975"/>
          </a:xfrm>
        </p:spPr>
        <p:txBody>
          <a:bodyPr/>
          <a:lstStyle/>
          <a:p>
            <a:r>
              <a:rPr lang="en-US" sz="2200" b="1" dirty="0">
                <a:solidFill>
                  <a:srgbClr val="4D92BC"/>
                </a:solidFill>
              </a:rPr>
              <a:t>LO 11.1 </a:t>
            </a:r>
            <a:r>
              <a:rPr lang="en-US" sz="2200" dirty="0"/>
              <a:t>Describe the primary structures in male and female sexual anatomy.</a:t>
            </a:r>
          </a:p>
          <a:p>
            <a:r>
              <a:rPr lang="en-US" sz="2200" b="1" dirty="0">
                <a:solidFill>
                  <a:srgbClr val="4D92BC"/>
                </a:solidFill>
              </a:rPr>
              <a:t>LO 11.2 </a:t>
            </a:r>
            <a:r>
              <a:rPr lang="en-US" sz="2200" dirty="0"/>
              <a:t>Outline the key events in the female menstrual cycle.</a:t>
            </a:r>
          </a:p>
          <a:p>
            <a:r>
              <a:rPr lang="en-US" sz="2200" b="1" dirty="0">
                <a:solidFill>
                  <a:srgbClr val="4D92BC"/>
                </a:solidFill>
              </a:rPr>
              <a:t>LO 11.3 </a:t>
            </a:r>
            <a:r>
              <a:rPr lang="en-US" sz="2200" dirty="0"/>
              <a:t>Identify the phases of the sexual response cycle and discuss common sexual dysfunctions.</a:t>
            </a:r>
          </a:p>
          <a:p>
            <a:r>
              <a:rPr lang="en-US" sz="2200" b="1" dirty="0">
                <a:solidFill>
                  <a:srgbClr val="4D92BC"/>
                </a:solidFill>
              </a:rPr>
              <a:t>LO 11.4 </a:t>
            </a:r>
            <a:r>
              <a:rPr lang="en-US" sz="2200" dirty="0"/>
              <a:t>Define abstinence, non-intercourse sexual activity, and sexual intercourse.</a:t>
            </a:r>
          </a:p>
          <a:p>
            <a:r>
              <a:rPr lang="en-US" sz="2200" b="1" dirty="0">
                <a:solidFill>
                  <a:srgbClr val="4D92BC"/>
                </a:solidFill>
              </a:rPr>
              <a:t>LO 11.5 </a:t>
            </a:r>
            <a:r>
              <a:rPr lang="en-US" sz="2200" dirty="0"/>
              <a:t>Discuss sexual orientation and gender identity.</a:t>
            </a:r>
          </a:p>
          <a:p>
            <a:r>
              <a:rPr lang="en-US" sz="2200" b="1" dirty="0">
                <a:solidFill>
                  <a:srgbClr val="4D92BC"/>
                </a:solidFill>
              </a:rPr>
              <a:t>LO 11.6 </a:t>
            </a:r>
            <a:r>
              <a:rPr lang="en-US" sz="2200" dirty="0"/>
              <a:t>Compare and contrast different methods of contraception.</a:t>
            </a:r>
          </a:p>
          <a:p>
            <a:r>
              <a:rPr lang="en-US" sz="2200" b="1" dirty="0">
                <a:solidFill>
                  <a:srgbClr val="4D92BC"/>
                </a:solidFill>
              </a:rPr>
              <a:t>LO 11.7 </a:t>
            </a:r>
            <a:r>
              <a:rPr lang="en-US" sz="2200" dirty="0"/>
              <a:t>Discuss surgical and medical abortion.</a:t>
            </a:r>
          </a:p>
          <a:p>
            <a:r>
              <a:rPr lang="en-US" sz="2200" b="1" dirty="0">
                <a:solidFill>
                  <a:srgbClr val="4D92BC"/>
                </a:solidFill>
              </a:rPr>
              <a:t>LO 11.8 </a:t>
            </a:r>
            <a:r>
              <a:rPr lang="en-US" sz="2200" dirty="0"/>
              <a:t>Describe the key stages of pregnancy and childbirth.</a:t>
            </a:r>
          </a:p>
          <a:p>
            <a:r>
              <a:rPr lang="en-US" sz="2200" b="1" dirty="0">
                <a:solidFill>
                  <a:srgbClr val="4D92BC"/>
                </a:solidFill>
              </a:rPr>
              <a:t>LO 11.9 </a:t>
            </a:r>
            <a:r>
              <a:rPr lang="en-US" sz="2200" dirty="0"/>
              <a:t>Discuss causes of and treatment of infertility. </a:t>
            </a:r>
          </a:p>
          <a:p>
            <a:r>
              <a:rPr lang="en-US" sz="2200" b="1" dirty="0">
                <a:solidFill>
                  <a:srgbClr val="4D92BC"/>
                </a:solidFill>
              </a:rPr>
              <a:t>LO 11.10 </a:t>
            </a:r>
            <a:r>
              <a:rPr lang="en-US" sz="2200" dirty="0"/>
              <a:t>Consider ways of developing and promoting healthy sexuality.</a:t>
            </a:r>
          </a:p>
        </p:txBody>
      </p:sp>
      <p:sp>
        <p:nvSpPr>
          <p:cNvPr id="5122" name="Rectangle 6"/>
          <p:cNvSpPr>
            <a:spLocks noGrp="1" noChangeArrowheads="1"/>
          </p:cNvSpPr>
          <p:nvPr>
            <p:ph type="title"/>
          </p:nvPr>
        </p:nvSpPr>
        <p:spPr/>
        <p:txBody>
          <a:bodyPr/>
          <a:lstStyle/>
          <a:p>
            <a:r>
              <a:rPr lang="en-US" dirty="0"/>
              <a:t>Learning Outcomes</a:t>
            </a:r>
          </a:p>
        </p:txBody>
      </p:sp>
    </p:spTree>
    <p:extLst>
      <p:ext uri="{BB962C8B-B14F-4D97-AF65-F5344CB8AC3E}">
        <p14:creationId xmlns:p14="http://schemas.microsoft.com/office/powerpoint/2010/main" val="1464739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7"/>
          <p:cNvSpPr>
            <a:spLocks noGrp="1" noChangeArrowheads="1"/>
          </p:cNvSpPr>
          <p:nvPr>
            <p:ph idx="1"/>
          </p:nvPr>
        </p:nvSpPr>
        <p:spPr>
          <a:xfrm>
            <a:off x="383979" y="1580943"/>
            <a:ext cx="8229600" cy="4642715"/>
          </a:xfrm>
        </p:spPr>
        <p:txBody>
          <a:bodyPr/>
          <a:lstStyle/>
          <a:p>
            <a:pPr>
              <a:buClr>
                <a:srgbClr val="4D92BC"/>
              </a:buClr>
            </a:pPr>
            <a:r>
              <a:rPr lang="en-US" sz="2600" b="1" dirty="0"/>
              <a:t>Orgasm:</a:t>
            </a:r>
            <a:r>
              <a:rPr lang="en-US" sz="2600" dirty="0"/>
              <a:t> The peak/climax of sexual response, characterized by:</a:t>
            </a:r>
          </a:p>
          <a:p>
            <a:pPr lvl="1">
              <a:buClr>
                <a:srgbClr val="4D92BC"/>
              </a:buClr>
            </a:pPr>
            <a:r>
              <a:rPr lang="en-US" sz="2400" dirty="0"/>
              <a:t>Rhythmic muscle contractions of genitals and surrounding areas.</a:t>
            </a:r>
          </a:p>
          <a:p>
            <a:pPr lvl="1">
              <a:buClr>
                <a:srgbClr val="4D92BC"/>
              </a:buClr>
            </a:pPr>
            <a:r>
              <a:rPr lang="en-US" sz="2400" dirty="0"/>
              <a:t>Ejaculation in men.</a:t>
            </a:r>
          </a:p>
          <a:p>
            <a:pPr>
              <a:buClr>
                <a:srgbClr val="4D92BC"/>
              </a:buClr>
            </a:pPr>
            <a:r>
              <a:rPr lang="en-US" sz="2600" b="1" dirty="0"/>
              <a:t>Resolution:</a:t>
            </a:r>
            <a:r>
              <a:rPr lang="en-US" sz="2600" dirty="0"/>
              <a:t> The stage of the response cycle in which the body returns to normal functioning.</a:t>
            </a:r>
          </a:p>
        </p:txBody>
      </p:sp>
      <p:sp>
        <p:nvSpPr>
          <p:cNvPr id="32770" name="Rectangle 6"/>
          <p:cNvSpPr>
            <a:spLocks noGrp="1" noChangeArrowheads="1"/>
          </p:cNvSpPr>
          <p:nvPr>
            <p:ph type="title"/>
          </p:nvPr>
        </p:nvSpPr>
        <p:spPr/>
        <p:txBody>
          <a:bodyPr/>
          <a:lstStyle/>
          <a:p>
            <a:r>
              <a:rPr lang="en-US" dirty="0"/>
              <a:t>The Sexual Response Cycle: Orgasm and Resolution</a:t>
            </a:r>
          </a:p>
        </p:txBody>
      </p:sp>
    </p:spTree>
    <p:extLst>
      <p:ext uri="{BB962C8B-B14F-4D97-AF65-F5344CB8AC3E}">
        <p14:creationId xmlns:p14="http://schemas.microsoft.com/office/powerpoint/2010/main" val="57573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idx="1"/>
          </p:nvPr>
        </p:nvSpPr>
        <p:spPr>
          <a:xfrm>
            <a:off x="383231" y="1150466"/>
            <a:ext cx="8229600" cy="2287587"/>
          </a:xfrm>
        </p:spPr>
        <p:txBody>
          <a:bodyPr/>
          <a:lstStyle/>
          <a:p>
            <a:pPr>
              <a:buClr>
                <a:srgbClr val="4D92BC"/>
              </a:buClr>
            </a:pPr>
            <a:r>
              <a:rPr lang="en-US" sz="2600" dirty="0"/>
              <a:t>Problems that can occur during any phase of the sexual response cycle.</a:t>
            </a:r>
          </a:p>
          <a:p>
            <a:pPr>
              <a:buClr>
                <a:srgbClr val="4D92BC"/>
              </a:buClr>
            </a:pPr>
            <a:r>
              <a:rPr lang="en-US" sz="2600" dirty="0"/>
              <a:t>At least one symptom of sexual dysfunction at some point has been experienced by an estimated 43% of women and 31% of men.</a:t>
            </a:r>
          </a:p>
        </p:txBody>
      </p:sp>
      <p:sp>
        <p:nvSpPr>
          <p:cNvPr id="33794" name="Rectangle 6"/>
          <p:cNvSpPr>
            <a:spLocks noGrp="1" noChangeArrowheads="1"/>
          </p:cNvSpPr>
          <p:nvPr>
            <p:ph type="title"/>
          </p:nvPr>
        </p:nvSpPr>
        <p:spPr/>
        <p:txBody>
          <a:bodyPr/>
          <a:lstStyle/>
          <a:p>
            <a:r>
              <a:rPr lang="en-US" dirty="0"/>
              <a:t>Sexual Dysfunctions</a:t>
            </a:r>
          </a:p>
        </p:txBody>
      </p:sp>
    </p:spTree>
    <p:extLst>
      <p:ext uri="{BB962C8B-B14F-4D97-AF65-F5344CB8AC3E}">
        <p14:creationId xmlns:p14="http://schemas.microsoft.com/office/powerpoint/2010/main" val="3552725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7"/>
          <p:cNvSpPr>
            <a:spLocks noGrp="1" noChangeArrowheads="1"/>
          </p:cNvSpPr>
          <p:nvPr>
            <p:ph idx="1"/>
          </p:nvPr>
        </p:nvSpPr>
        <p:spPr>
          <a:xfrm>
            <a:off x="383231" y="1150466"/>
            <a:ext cx="8229600" cy="4607537"/>
          </a:xfrm>
        </p:spPr>
        <p:txBody>
          <a:bodyPr/>
          <a:lstStyle/>
          <a:p>
            <a:pPr>
              <a:buClr>
                <a:srgbClr val="4D92BC"/>
              </a:buClr>
            </a:pPr>
            <a:r>
              <a:rPr lang="en-US" sz="2600" b="1" dirty="0"/>
              <a:t>Painful Intercourse. </a:t>
            </a:r>
            <a:r>
              <a:rPr lang="en-US" sz="2600" dirty="0"/>
              <a:t>Pain felt just before, during, or after intercourse.</a:t>
            </a:r>
          </a:p>
          <a:p>
            <a:pPr lvl="1">
              <a:buClr>
                <a:srgbClr val="4D92BC"/>
              </a:buClr>
            </a:pPr>
            <a:r>
              <a:rPr lang="en-US" sz="2400" dirty="0"/>
              <a:t>Experienced by 20% of women.</a:t>
            </a:r>
          </a:p>
          <a:p>
            <a:pPr lvl="1">
              <a:buClr>
                <a:srgbClr val="4D92BC"/>
              </a:buClr>
            </a:pPr>
            <a:r>
              <a:rPr lang="en-US" sz="2400" dirty="0"/>
              <a:t>Both physical and emotional issues can play a role.</a:t>
            </a:r>
          </a:p>
          <a:p>
            <a:pPr>
              <a:buClr>
                <a:srgbClr val="4D92BC"/>
              </a:buClr>
            </a:pPr>
            <a:r>
              <a:rPr lang="en-US" sz="2600" b="1" dirty="0"/>
              <a:t>Low levels of sexual desire.</a:t>
            </a:r>
          </a:p>
          <a:p>
            <a:pPr lvl="1">
              <a:buClr>
                <a:srgbClr val="4D92BC"/>
              </a:buClr>
            </a:pPr>
            <a:r>
              <a:rPr lang="en-US" sz="2400" dirty="0"/>
              <a:t>Can result from physical and psychological reasons.</a:t>
            </a:r>
          </a:p>
          <a:p>
            <a:pPr lvl="1">
              <a:buClr>
                <a:srgbClr val="4D92BC"/>
              </a:buClr>
            </a:pPr>
            <a:r>
              <a:rPr lang="en-US" sz="2400" dirty="0"/>
              <a:t>Experienced by 5–15% of women.</a:t>
            </a:r>
          </a:p>
          <a:p>
            <a:pPr>
              <a:buClr>
                <a:srgbClr val="4D92BC"/>
              </a:buClr>
            </a:pPr>
            <a:r>
              <a:rPr lang="en-US" sz="2600" b="1" dirty="0"/>
              <a:t>Inability to achieve orgasm.</a:t>
            </a:r>
          </a:p>
          <a:p>
            <a:pPr lvl="1">
              <a:buClr>
                <a:srgbClr val="4D92BC"/>
              </a:buClr>
            </a:pPr>
            <a:r>
              <a:rPr lang="en-US" sz="2400" dirty="0"/>
              <a:t>Can result from physical and psychological reasons.</a:t>
            </a:r>
          </a:p>
          <a:p>
            <a:pPr lvl="1">
              <a:buClr>
                <a:srgbClr val="4D92BC"/>
              </a:buClr>
            </a:pPr>
            <a:r>
              <a:rPr lang="en-US" sz="2400" dirty="0"/>
              <a:t>Affects 20% of women.</a:t>
            </a:r>
          </a:p>
        </p:txBody>
      </p:sp>
      <p:sp>
        <p:nvSpPr>
          <p:cNvPr id="34818" name="Rectangle 6"/>
          <p:cNvSpPr>
            <a:spLocks noGrp="1" noChangeArrowheads="1"/>
          </p:cNvSpPr>
          <p:nvPr>
            <p:ph type="title"/>
          </p:nvPr>
        </p:nvSpPr>
        <p:spPr/>
        <p:txBody>
          <a:bodyPr/>
          <a:lstStyle/>
          <a:p>
            <a:r>
              <a:rPr lang="en-US" dirty="0"/>
              <a:t>Female Sexual Dysfunctions</a:t>
            </a:r>
          </a:p>
        </p:txBody>
      </p:sp>
    </p:spTree>
    <p:extLst>
      <p:ext uri="{BB962C8B-B14F-4D97-AF65-F5344CB8AC3E}">
        <p14:creationId xmlns:p14="http://schemas.microsoft.com/office/powerpoint/2010/main" val="645276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Grp="1" noChangeArrowheads="1"/>
          </p:cNvSpPr>
          <p:nvPr>
            <p:ph idx="1"/>
          </p:nvPr>
        </p:nvSpPr>
        <p:spPr>
          <a:xfrm>
            <a:off x="383231" y="1196106"/>
            <a:ext cx="8229600" cy="3892314"/>
          </a:xfrm>
        </p:spPr>
        <p:txBody>
          <a:bodyPr/>
          <a:lstStyle/>
          <a:p>
            <a:pPr>
              <a:lnSpc>
                <a:spcPct val="89000"/>
              </a:lnSpc>
              <a:buClr>
                <a:srgbClr val="4D92BC"/>
              </a:buClr>
            </a:pPr>
            <a:r>
              <a:rPr lang="en-US" sz="2600" b="1" dirty="0"/>
              <a:t>Erectile dysfunction </a:t>
            </a:r>
            <a:r>
              <a:rPr lang="en-US" sz="2600" dirty="0"/>
              <a:t>(ED): The inability to obtain or maintain an erection firm enough for intercourse.</a:t>
            </a:r>
          </a:p>
          <a:p>
            <a:pPr lvl="1">
              <a:lnSpc>
                <a:spcPct val="89000"/>
              </a:lnSpc>
              <a:buClr>
                <a:srgbClr val="4D92BC"/>
              </a:buClr>
            </a:pPr>
            <a:r>
              <a:rPr lang="en-US" sz="2400" dirty="0"/>
              <a:t>Most commonly results from physical injury or disease, but can stem from other reasons.</a:t>
            </a:r>
          </a:p>
          <a:p>
            <a:pPr lvl="1">
              <a:lnSpc>
                <a:spcPct val="89000"/>
              </a:lnSpc>
              <a:buClr>
                <a:srgbClr val="4D92BC"/>
              </a:buClr>
            </a:pPr>
            <a:r>
              <a:rPr lang="en-US" sz="2400" dirty="0"/>
              <a:t>Treatment includes lifestyle modifications</a:t>
            </a:r>
            <a:br>
              <a:rPr lang="en-US" sz="2400" dirty="0"/>
            </a:br>
            <a:r>
              <a:rPr lang="en-US" sz="2400" dirty="0"/>
              <a:t>and/or medication.</a:t>
            </a:r>
          </a:p>
          <a:p>
            <a:pPr>
              <a:lnSpc>
                <a:spcPct val="89000"/>
              </a:lnSpc>
              <a:buClr>
                <a:srgbClr val="4D92BC"/>
              </a:buClr>
            </a:pPr>
            <a:r>
              <a:rPr lang="fr-FR" sz="2600" b="1" dirty="0"/>
              <a:t>Premature ejaculation </a:t>
            </a:r>
            <a:r>
              <a:rPr lang="fr-FR" sz="2600" dirty="0"/>
              <a:t>(PE): A condition </a:t>
            </a:r>
            <a:r>
              <a:rPr lang="en-US" sz="2600" dirty="0"/>
              <a:t>in which a male ejaculates earlier than he or his partner would like him to.</a:t>
            </a:r>
          </a:p>
          <a:p>
            <a:pPr lvl="1">
              <a:lnSpc>
                <a:spcPct val="89000"/>
              </a:lnSpc>
              <a:buClr>
                <a:srgbClr val="4D92BC"/>
              </a:buClr>
            </a:pPr>
            <a:r>
              <a:rPr lang="en-US" sz="2400" dirty="0"/>
              <a:t>Most commonly due to psychological factors.</a:t>
            </a:r>
          </a:p>
        </p:txBody>
      </p:sp>
      <p:sp>
        <p:nvSpPr>
          <p:cNvPr id="35842" name="Rectangle 6"/>
          <p:cNvSpPr>
            <a:spLocks noGrp="1" noChangeArrowheads="1"/>
          </p:cNvSpPr>
          <p:nvPr>
            <p:ph type="title"/>
          </p:nvPr>
        </p:nvSpPr>
        <p:spPr/>
        <p:txBody>
          <a:bodyPr/>
          <a:lstStyle/>
          <a:p>
            <a:r>
              <a:rPr lang="en-US" dirty="0"/>
              <a:t>Male Sexual Dysfunctions</a:t>
            </a:r>
          </a:p>
        </p:txBody>
      </p:sp>
    </p:spTree>
    <p:extLst>
      <p:ext uri="{BB962C8B-B14F-4D97-AF65-F5344CB8AC3E}">
        <p14:creationId xmlns:p14="http://schemas.microsoft.com/office/powerpoint/2010/main" val="195351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2208589" y="3139281"/>
            <a:ext cx="4692318" cy="579438"/>
          </a:xfrm>
        </p:spPr>
        <p:txBody>
          <a:bodyPr/>
          <a:lstStyle/>
          <a:p>
            <a:pPr algn="ctr"/>
            <a:r>
              <a:rPr lang="en-US" dirty="0">
                <a:solidFill>
                  <a:srgbClr val="4D92BC"/>
                </a:solidFill>
                <a:latin typeface="+mn-lt"/>
                <a:ea typeface="+mn-ea"/>
                <a:cs typeface="+mn-cs"/>
              </a:rPr>
              <a:t>SEXUAL BEHAVIOR</a:t>
            </a:r>
          </a:p>
        </p:txBody>
      </p:sp>
    </p:spTree>
    <p:extLst>
      <p:ext uri="{BB962C8B-B14F-4D97-AF65-F5344CB8AC3E}">
        <p14:creationId xmlns:p14="http://schemas.microsoft.com/office/powerpoint/2010/main" val="1343984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7"/>
          <p:cNvSpPr>
            <a:spLocks noGrp="1" noChangeArrowheads="1"/>
          </p:cNvSpPr>
          <p:nvPr>
            <p:ph idx="1"/>
          </p:nvPr>
        </p:nvSpPr>
        <p:spPr>
          <a:xfrm>
            <a:off x="383231" y="1186679"/>
            <a:ext cx="8229600" cy="3656924"/>
          </a:xfrm>
        </p:spPr>
        <p:txBody>
          <a:bodyPr/>
          <a:lstStyle/>
          <a:p>
            <a:pPr>
              <a:lnSpc>
                <a:spcPct val="90000"/>
              </a:lnSpc>
              <a:buClr>
                <a:srgbClr val="4D92BC"/>
              </a:buClr>
            </a:pPr>
            <a:r>
              <a:rPr lang="en-US" sz="2600" b="1" dirty="0"/>
              <a:t>Abstinence</a:t>
            </a:r>
            <a:r>
              <a:rPr lang="en-US" sz="2600" dirty="0"/>
              <a:t> refers to the avoidance of sexual intercourse. </a:t>
            </a:r>
          </a:p>
          <a:p>
            <a:pPr lvl="1">
              <a:lnSpc>
                <a:spcPct val="90000"/>
              </a:lnSpc>
              <a:buClr>
                <a:srgbClr val="4D92BC"/>
              </a:buClr>
            </a:pPr>
            <a:r>
              <a:rPr lang="en-US" sz="2400" dirty="0"/>
              <a:t>It can be by active choice or as a matter of circumstance. </a:t>
            </a:r>
          </a:p>
          <a:p>
            <a:pPr>
              <a:lnSpc>
                <a:spcPct val="90000"/>
              </a:lnSpc>
              <a:buClr>
                <a:srgbClr val="4D92BC"/>
              </a:buClr>
            </a:pPr>
            <a:r>
              <a:rPr lang="en-US" sz="2600" i="1" dirty="0"/>
              <a:t>Celibacy</a:t>
            </a:r>
            <a:r>
              <a:rPr lang="en-US" sz="2600" dirty="0"/>
              <a:t>: Long-term abstinence.</a:t>
            </a:r>
          </a:p>
          <a:p>
            <a:pPr lvl="1">
              <a:lnSpc>
                <a:spcPct val="90000"/>
              </a:lnSpc>
              <a:buClr>
                <a:srgbClr val="4D92BC"/>
              </a:buClr>
            </a:pPr>
            <a:r>
              <a:rPr lang="en-US" sz="2400" dirty="0"/>
              <a:t>Some choose celibacy for religious or moral reasons.</a:t>
            </a:r>
          </a:p>
          <a:p>
            <a:pPr lvl="1">
              <a:lnSpc>
                <a:spcPct val="90000"/>
              </a:lnSpc>
              <a:buClr>
                <a:srgbClr val="4D92BC"/>
              </a:buClr>
            </a:pPr>
            <a:r>
              <a:rPr lang="en-US" sz="2400" dirty="0"/>
              <a:t>Others choose it out of a desire to avoid becoming pregnant or developing a sexually transmitted infection.</a:t>
            </a:r>
          </a:p>
        </p:txBody>
      </p:sp>
      <p:sp>
        <p:nvSpPr>
          <p:cNvPr id="37890" name="Rectangle 6"/>
          <p:cNvSpPr>
            <a:spLocks noGrp="1" noChangeArrowheads="1"/>
          </p:cNvSpPr>
          <p:nvPr>
            <p:ph type="title"/>
          </p:nvPr>
        </p:nvSpPr>
        <p:spPr/>
        <p:txBody>
          <a:bodyPr/>
          <a:lstStyle/>
          <a:p>
            <a:r>
              <a:rPr lang="en-US" dirty="0"/>
              <a:t>Abstinence and Celibacy </a:t>
            </a:r>
          </a:p>
        </p:txBody>
      </p:sp>
    </p:spTree>
    <p:extLst>
      <p:ext uri="{BB962C8B-B14F-4D97-AF65-F5344CB8AC3E}">
        <p14:creationId xmlns:p14="http://schemas.microsoft.com/office/powerpoint/2010/main" val="132988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7"/>
          <p:cNvSpPr>
            <a:spLocks noGrp="1" noChangeArrowheads="1"/>
          </p:cNvSpPr>
          <p:nvPr>
            <p:ph idx="1"/>
          </p:nvPr>
        </p:nvSpPr>
        <p:spPr>
          <a:xfrm>
            <a:off x="383231" y="1159894"/>
            <a:ext cx="8229600" cy="4227292"/>
          </a:xfrm>
        </p:spPr>
        <p:txBody>
          <a:bodyPr/>
          <a:lstStyle/>
          <a:p>
            <a:pPr>
              <a:lnSpc>
                <a:spcPct val="98000"/>
              </a:lnSpc>
              <a:buClr>
                <a:srgbClr val="4D92BC"/>
              </a:buClr>
            </a:pPr>
            <a:r>
              <a:rPr lang="en-US" sz="2600" b="1" dirty="0"/>
              <a:t>Vaginal intercourse </a:t>
            </a:r>
            <a:r>
              <a:rPr lang="en-US" sz="2600" dirty="0"/>
              <a:t>is characterized by the insertion of the penis into the vagina.</a:t>
            </a:r>
          </a:p>
          <a:p>
            <a:pPr lvl="1">
              <a:lnSpc>
                <a:spcPct val="98000"/>
              </a:lnSpc>
              <a:buClr>
                <a:srgbClr val="4D92BC"/>
              </a:buClr>
            </a:pPr>
            <a:r>
              <a:rPr lang="en-US" sz="2400" dirty="0"/>
              <a:t>Condoms are advised to avoid unintended pregnancy and reduce risk for STIs.</a:t>
            </a:r>
          </a:p>
          <a:p>
            <a:pPr>
              <a:lnSpc>
                <a:spcPct val="98000"/>
              </a:lnSpc>
              <a:buClr>
                <a:srgbClr val="4D92BC"/>
              </a:buClr>
            </a:pPr>
            <a:r>
              <a:rPr lang="en-US" sz="2600" b="1" dirty="0"/>
              <a:t>Anal intercourse </a:t>
            </a:r>
            <a:r>
              <a:rPr lang="en-US" sz="2600" dirty="0"/>
              <a:t>is characterized by the insertion of the penis into a partner</a:t>
            </a:r>
            <a:r>
              <a:rPr lang="fr-FR" sz="2600" dirty="0"/>
              <a:t>’</a:t>
            </a:r>
            <a:r>
              <a:rPr lang="en-US" sz="2600" dirty="0"/>
              <a:t>s</a:t>
            </a:r>
            <a:r>
              <a:rPr lang="en-US" altLang="ja-JP" sz="2600" dirty="0"/>
              <a:t> anus and rectum.</a:t>
            </a:r>
          </a:p>
          <a:p>
            <a:pPr lvl="1">
              <a:lnSpc>
                <a:spcPct val="98000"/>
              </a:lnSpc>
              <a:buClr>
                <a:srgbClr val="4D92BC"/>
              </a:buClr>
            </a:pPr>
            <a:r>
              <a:rPr lang="en-US" sz="2400" dirty="0"/>
              <a:t>It has become increasingly acceptable, especially among younger generations.</a:t>
            </a:r>
          </a:p>
          <a:p>
            <a:pPr lvl="1">
              <a:lnSpc>
                <a:spcPct val="98000"/>
              </a:lnSpc>
              <a:buClr>
                <a:srgbClr val="4D92BC"/>
              </a:buClr>
            </a:pPr>
            <a:r>
              <a:rPr lang="en-US" sz="2400" dirty="0"/>
              <a:t>It is one of the riskier sexual behaviors in terms of injury and transmission of infectious disease.</a:t>
            </a:r>
          </a:p>
        </p:txBody>
      </p:sp>
      <p:sp>
        <p:nvSpPr>
          <p:cNvPr id="40962" name="Rectangle 6"/>
          <p:cNvSpPr>
            <a:spLocks noGrp="1" noChangeArrowheads="1"/>
          </p:cNvSpPr>
          <p:nvPr>
            <p:ph type="title"/>
          </p:nvPr>
        </p:nvSpPr>
        <p:spPr/>
        <p:txBody>
          <a:bodyPr/>
          <a:lstStyle/>
          <a:p>
            <a:r>
              <a:rPr lang="en-US" dirty="0"/>
              <a:t>Sexual Intercourse</a:t>
            </a:r>
          </a:p>
        </p:txBody>
      </p:sp>
    </p:spTree>
    <p:extLst>
      <p:ext uri="{BB962C8B-B14F-4D97-AF65-F5344CB8AC3E}">
        <p14:creationId xmlns:p14="http://schemas.microsoft.com/office/powerpoint/2010/main" val="4217139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7"/>
          <p:cNvSpPr>
            <a:spLocks noGrp="1" noChangeArrowheads="1"/>
          </p:cNvSpPr>
          <p:nvPr>
            <p:ph idx="1"/>
          </p:nvPr>
        </p:nvSpPr>
        <p:spPr>
          <a:xfrm>
            <a:off x="383231" y="1186679"/>
            <a:ext cx="8229600" cy="1782856"/>
          </a:xfrm>
        </p:spPr>
        <p:txBody>
          <a:bodyPr/>
          <a:lstStyle/>
          <a:p>
            <a:pPr>
              <a:lnSpc>
                <a:spcPct val="90000"/>
              </a:lnSpc>
              <a:buClr>
                <a:srgbClr val="4D92BC"/>
              </a:buClr>
            </a:pPr>
            <a:r>
              <a:rPr lang="en-US" sz="2600" b="1" dirty="0"/>
              <a:t>Oral sex: </a:t>
            </a:r>
            <a:r>
              <a:rPr lang="en-US" sz="2600" dirty="0"/>
              <a:t>Stimulation of the genitals by the tongue or mouth.</a:t>
            </a:r>
          </a:p>
          <a:p>
            <a:pPr lvl="1">
              <a:lnSpc>
                <a:spcPct val="90000"/>
              </a:lnSpc>
              <a:buClr>
                <a:srgbClr val="4D92BC"/>
              </a:buClr>
            </a:pPr>
            <a:r>
              <a:rPr lang="en-US" sz="2400" b="1" dirty="0"/>
              <a:t>Fellatio:</a:t>
            </a:r>
            <a:r>
              <a:rPr lang="en-US" sz="2400" dirty="0"/>
              <a:t> Oral stimulation of the penis.</a:t>
            </a:r>
          </a:p>
          <a:p>
            <a:pPr lvl="1">
              <a:lnSpc>
                <a:spcPct val="90000"/>
              </a:lnSpc>
              <a:buClr>
                <a:srgbClr val="4D92BC"/>
              </a:buClr>
            </a:pPr>
            <a:r>
              <a:rPr lang="en-US" sz="2400" b="1" dirty="0"/>
              <a:t>Cunnilingus:</a:t>
            </a:r>
            <a:r>
              <a:rPr lang="en-US" sz="2400" dirty="0"/>
              <a:t> Oral stimulation of the vulva or clitoris.</a:t>
            </a:r>
          </a:p>
        </p:txBody>
      </p:sp>
      <p:sp>
        <p:nvSpPr>
          <p:cNvPr id="40962" name="Rectangle 6"/>
          <p:cNvSpPr>
            <a:spLocks noGrp="1" noChangeArrowheads="1"/>
          </p:cNvSpPr>
          <p:nvPr>
            <p:ph type="title"/>
          </p:nvPr>
        </p:nvSpPr>
        <p:spPr/>
        <p:txBody>
          <a:bodyPr/>
          <a:lstStyle/>
          <a:p>
            <a:r>
              <a:rPr lang="en-US" dirty="0"/>
              <a:t>Oral Sex</a:t>
            </a:r>
          </a:p>
        </p:txBody>
      </p:sp>
    </p:spTree>
    <p:extLst>
      <p:ext uri="{BB962C8B-B14F-4D97-AF65-F5344CB8AC3E}">
        <p14:creationId xmlns:p14="http://schemas.microsoft.com/office/powerpoint/2010/main" val="3602750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7"/>
          <p:cNvSpPr>
            <a:spLocks noGrp="1" noChangeArrowheads="1"/>
          </p:cNvSpPr>
          <p:nvPr>
            <p:ph idx="1"/>
          </p:nvPr>
        </p:nvSpPr>
        <p:spPr>
          <a:xfrm>
            <a:off x="383231" y="1150466"/>
            <a:ext cx="8229600" cy="4082437"/>
          </a:xfrm>
        </p:spPr>
        <p:txBody>
          <a:bodyPr/>
          <a:lstStyle/>
          <a:p>
            <a:pPr>
              <a:buClr>
                <a:srgbClr val="4D92BC"/>
              </a:buClr>
            </a:pPr>
            <a:r>
              <a:rPr lang="en-US" sz="2600" dirty="0"/>
              <a:t>Each year, more than 15 million STIs occur in the United States.</a:t>
            </a:r>
          </a:p>
          <a:p>
            <a:pPr>
              <a:buClr>
                <a:srgbClr val="4D92BC"/>
              </a:buClr>
            </a:pPr>
            <a:r>
              <a:rPr lang="en-US" sz="2600" dirty="0"/>
              <a:t>It</a:t>
            </a:r>
            <a:r>
              <a:rPr lang="fr-FR" sz="2600" dirty="0"/>
              <a:t>’</a:t>
            </a:r>
            <a:r>
              <a:rPr lang="en-US" sz="2600" dirty="0"/>
              <a:t>s</a:t>
            </a:r>
            <a:r>
              <a:rPr lang="en-US" altLang="ja-JP" sz="2600" dirty="0"/>
              <a:t> important to communicate with a partner about your comfort level with:</a:t>
            </a:r>
          </a:p>
          <a:p>
            <a:pPr lvl="1">
              <a:buClr>
                <a:srgbClr val="4D92BC"/>
              </a:buClr>
            </a:pPr>
            <a:r>
              <a:rPr lang="en-US" sz="2400" dirty="0"/>
              <a:t>Sexual behaviors</a:t>
            </a:r>
          </a:p>
          <a:p>
            <a:pPr lvl="1">
              <a:buClr>
                <a:srgbClr val="4D92BC"/>
              </a:buClr>
            </a:pPr>
            <a:r>
              <a:rPr lang="en-US" sz="2400" dirty="0"/>
              <a:t>Frequency</a:t>
            </a:r>
          </a:p>
          <a:p>
            <a:pPr lvl="1">
              <a:buClr>
                <a:srgbClr val="4D92BC"/>
              </a:buClr>
            </a:pPr>
            <a:r>
              <a:rPr lang="en-US" sz="2400" dirty="0"/>
              <a:t>Contraception and safe sex</a:t>
            </a:r>
          </a:p>
          <a:p>
            <a:pPr lvl="1">
              <a:buClr>
                <a:srgbClr val="4D92BC"/>
              </a:buClr>
            </a:pPr>
            <a:r>
              <a:rPr lang="en-US" sz="2400" dirty="0"/>
              <a:t>Sexually transmitted infections</a:t>
            </a:r>
          </a:p>
          <a:p>
            <a:pPr lvl="1">
              <a:buClr>
                <a:srgbClr val="4D92BC"/>
              </a:buClr>
            </a:pPr>
            <a:r>
              <a:rPr lang="en-US" sz="2400" dirty="0"/>
              <a:t>Other potentially sensitive issues</a:t>
            </a:r>
          </a:p>
        </p:txBody>
      </p:sp>
      <p:sp>
        <p:nvSpPr>
          <p:cNvPr id="41986" name="Rectangle 6"/>
          <p:cNvSpPr>
            <a:spLocks noGrp="1" noChangeArrowheads="1"/>
          </p:cNvSpPr>
          <p:nvPr>
            <p:ph type="title"/>
          </p:nvPr>
        </p:nvSpPr>
        <p:spPr/>
        <p:txBody>
          <a:bodyPr/>
          <a:lstStyle/>
          <a:p>
            <a:r>
              <a:rPr lang="en-US" dirty="0"/>
              <a:t>Communicating About Sex</a:t>
            </a:r>
          </a:p>
        </p:txBody>
      </p:sp>
    </p:spTree>
    <p:extLst>
      <p:ext uri="{BB962C8B-B14F-4D97-AF65-F5344CB8AC3E}">
        <p14:creationId xmlns:p14="http://schemas.microsoft.com/office/powerpoint/2010/main" val="4012174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7"/>
          <p:cNvSpPr>
            <a:spLocks noGrp="1" noChangeArrowheads="1"/>
          </p:cNvSpPr>
          <p:nvPr>
            <p:ph idx="1"/>
          </p:nvPr>
        </p:nvSpPr>
        <p:spPr>
          <a:xfrm>
            <a:off x="383231" y="1150466"/>
            <a:ext cx="8229600" cy="4046223"/>
          </a:xfrm>
        </p:spPr>
        <p:txBody>
          <a:bodyPr/>
          <a:lstStyle/>
          <a:p>
            <a:pPr>
              <a:buClr>
                <a:srgbClr val="4D92BC"/>
              </a:buClr>
            </a:pPr>
            <a:r>
              <a:rPr lang="en-US" sz="2600" dirty="0"/>
              <a:t>Sexual fantasies: Sexual or romantic thoughts, daydreams, and imagined scenarios.</a:t>
            </a:r>
          </a:p>
          <a:p>
            <a:pPr lvl="1">
              <a:buClr>
                <a:srgbClr val="4D92BC"/>
              </a:buClr>
            </a:pPr>
            <a:r>
              <a:rPr lang="en-US" sz="2400" dirty="0"/>
              <a:t>Can be brief or detailed.</a:t>
            </a:r>
          </a:p>
          <a:p>
            <a:pPr lvl="1">
              <a:buClr>
                <a:srgbClr val="4D92BC"/>
              </a:buClr>
            </a:pPr>
            <a:r>
              <a:rPr lang="en-US" sz="2400" dirty="0"/>
              <a:t>Can reflect personal desires a person </a:t>
            </a:r>
            <a:r>
              <a:rPr lang="en-US" sz="2400" dirty="0" err="1"/>
              <a:t>doesn</a:t>
            </a:r>
            <a:r>
              <a:rPr lang="fr-FR" sz="2400" dirty="0"/>
              <a:t>’</a:t>
            </a:r>
            <a:r>
              <a:rPr lang="en-US" sz="2400" dirty="0"/>
              <a:t>t feel comfortable acting out in real life.</a:t>
            </a:r>
          </a:p>
          <a:p>
            <a:pPr>
              <a:buClr>
                <a:srgbClr val="4D92BC"/>
              </a:buClr>
            </a:pPr>
            <a:r>
              <a:rPr lang="en-US" sz="2600" b="1" dirty="0"/>
              <a:t>Masturbation</a:t>
            </a:r>
            <a:r>
              <a:rPr lang="en-US" sz="2600" dirty="0"/>
              <a:t> is manipulation of one</a:t>
            </a:r>
            <a:r>
              <a:rPr lang="fr-FR" sz="2600" dirty="0"/>
              <a:t>’</a:t>
            </a:r>
            <a:r>
              <a:rPr lang="en-US" sz="2600" dirty="0"/>
              <a:t>s</a:t>
            </a:r>
            <a:r>
              <a:rPr lang="en-US" altLang="ja-JP" sz="2600" dirty="0"/>
              <a:t> own genitals for sexual pleasure.</a:t>
            </a:r>
          </a:p>
          <a:p>
            <a:pPr lvl="1">
              <a:buClr>
                <a:srgbClr val="4D92BC"/>
              </a:buClr>
            </a:pPr>
            <a:r>
              <a:rPr lang="en-US" sz="2400" dirty="0"/>
              <a:t>92% of male college students have masturbated.</a:t>
            </a:r>
          </a:p>
          <a:p>
            <a:pPr lvl="1">
              <a:buClr>
                <a:srgbClr val="4D92BC"/>
              </a:buClr>
            </a:pPr>
            <a:r>
              <a:rPr lang="en-US" sz="2400" dirty="0"/>
              <a:t>48% of female college students have masturbated.</a:t>
            </a:r>
          </a:p>
        </p:txBody>
      </p:sp>
      <p:sp>
        <p:nvSpPr>
          <p:cNvPr id="38914" name="Rectangle 6"/>
          <p:cNvSpPr>
            <a:spLocks noGrp="1" noChangeArrowheads="1"/>
          </p:cNvSpPr>
          <p:nvPr>
            <p:ph type="title"/>
          </p:nvPr>
        </p:nvSpPr>
        <p:spPr/>
        <p:txBody>
          <a:bodyPr/>
          <a:lstStyle/>
          <a:p>
            <a:r>
              <a:rPr lang="en-US" dirty="0"/>
              <a:t>Non-Intercourse Sexual Activity</a:t>
            </a:r>
          </a:p>
        </p:txBody>
      </p:sp>
    </p:spTree>
    <p:extLst>
      <p:ext uri="{BB962C8B-B14F-4D97-AF65-F5344CB8AC3E}">
        <p14:creationId xmlns:p14="http://schemas.microsoft.com/office/powerpoint/2010/main" val="2776393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Grp="1" noChangeArrowheads="1"/>
          </p:cNvSpPr>
          <p:nvPr>
            <p:ph idx="1"/>
          </p:nvPr>
        </p:nvSpPr>
        <p:spPr>
          <a:xfrm>
            <a:off x="383231" y="1150467"/>
            <a:ext cx="8229600" cy="1456932"/>
          </a:xfrm>
        </p:spPr>
        <p:txBody>
          <a:bodyPr/>
          <a:lstStyle/>
          <a:p>
            <a:pPr>
              <a:buClr>
                <a:srgbClr val="4D92BC"/>
              </a:buClr>
            </a:pPr>
            <a:r>
              <a:rPr lang="en-US" sz="2600" dirty="0"/>
              <a:t>Sexuality is the biological, physical, emotional, and psychosocial aspect of sexual attraction and expression.</a:t>
            </a:r>
          </a:p>
        </p:txBody>
      </p:sp>
      <p:sp>
        <p:nvSpPr>
          <p:cNvPr id="6146" name="Rectangle 6"/>
          <p:cNvSpPr>
            <a:spLocks noGrp="1" noChangeArrowheads="1"/>
          </p:cNvSpPr>
          <p:nvPr>
            <p:ph type="title"/>
          </p:nvPr>
        </p:nvSpPr>
        <p:spPr/>
        <p:txBody>
          <a:bodyPr/>
          <a:lstStyle/>
          <a:p>
            <a:r>
              <a:rPr lang="en-US" dirty="0"/>
              <a:t>Sexuality</a:t>
            </a:r>
          </a:p>
        </p:txBody>
      </p:sp>
    </p:spTree>
    <p:extLst>
      <p:ext uri="{BB962C8B-B14F-4D97-AF65-F5344CB8AC3E}">
        <p14:creationId xmlns:p14="http://schemas.microsoft.com/office/powerpoint/2010/main" val="1983071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7"/>
          <p:cNvSpPr>
            <a:spLocks noGrp="1" noChangeArrowheads="1"/>
          </p:cNvSpPr>
          <p:nvPr>
            <p:ph idx="1"/>
          </p:nvPr>
        </p:nvSpPr>
        <p:spPr>
          <a:xfrm>
            <a:off x="383231" y="1186678"/>
            <a:ext cx="8534431" cy="3602603"/>
          </a:xfrm>
        </p:spPr>
        <p:txBody>
          <a:bodyPr/>
          <a:lstStyle/>
          <a:p>
            <a:pPr>
              <a:lnSpc>
                <a:spcPct val="90000"/>
              </a:lnSpc>
              <a:buClr>
                <a:srgbClr val="4D92BC"/>
              </a:buClr>
            </a:pPr>
            <a:r>
              <a:rPr lang="en-US" sz="2600" b="1" dirty="0"/>
              <a:t>Outercourse:</a:t>
            </a:r>
            <a:r>
              <a:rPr lang="en-US" sz="2600" dirty="0"/>
              <a:t> Sexual intimacy without penetration of the vagina or anus.</a:t>
            </a:r>
          </a:p>
          <a:p>
            <a:pPr lvl="1">
              <a:lnSpc>
                <a:spcPct val="90000"/>
              </a:lnSpc>
              <a:buClr>
                <a:srgbClr val="4D92BC"/>
              </a:buClr>
            </a:pPr>
            <a:r>
              <a:rPr lang="en-US" sz="2400" dirty="0"/>
              <a:t>No semen enters the vagina, so no pregnancy risk exists.</a:t>
            </a:r>
          </a:p>
          <a:p>
            <a:pPr lvl="1">
              <a:lnSpc>
                <a:spcPct val="90000"/>
              </a:lnSpc>
              <a:buClr>
                <a:srgbClr val="4D92BC"/>
              </a:buClr>
            </a:pPr>
            <a:r>
              <a:rPr lang="en-US" sz="2400" dirty="0"/>
              <a:t>The risk of STIs is decreased, but transmission is still possible.</a:t>
            </a:r>
          </a:p>
          <a:p>
            <a:pPr>
              <a:buClr>
                <a:srgbClr val="4D92BC"/>
              </a:buClr>
            </a:pPr>
            <a:r>
              <a:rPr lang="en-US" sz="2600" b="1" dirty="0"/>
              <a:t>Sexting: </a:t>
            </a:r>
            <a:r>
              <a:rPr lang="en-US" sz="2600" dirty="0"/>
              <a:t>Using cell phones or similar electronic devices to send sexually explicit text, photos, or videos.</a:t>
            </a:r>
          </a:p>
        </p:txBody>
      </p:sp>
      <p:sp>
        <p:nvSpPr>
          <p:cNvPr id="39938" name="Rectangle 6"/>
          <p:cNvSpPr>
            <a:spLocks noGrp="1" noChangeArrowheads="1"/>
          </p:cNvSpPr>
          <p:nvPr>
            <p:ph type="title"/>
          </p:nvPr>
        </p:nvSpPr>
        <p:spPr/>
        <p:txBody>
          <a:bodyPr/>
          <a:lstStyle/>
          <a:p>
            <a:r>
              <a:rPr lang="en-US" dirty="0"/>
              <a:t>Non-Intercourse Sexual Activity (cont.)</a:t>
            </a:r>
          </a:p>
        </p:txBody>
      </p:sp>
    </p:spTree>
    <p:extLst>
      <p:ext uri="{BB962C8B-B14F-4D97-AF65-F5344CB8AC3E}">
        <p14:creationId xmlns:p14="http://schemas.microsoft.com/office/powerpoint/2010/main" val="542638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title"/>
          </p:nvPr>
        </p:nvSpPr>
        <p:spPr>
          <a:xfrm>
            <a:off x="1432011" y="2890391"/>
            <a:ext cx="6245475" cy="1077218"/>
          </a:xfrm>
        </p:spPr>
        <p:txBody>
          <a:bodyPr/>
          <a:lstStyle/>
          <a:p>
            <a:pPr algn="ctr"/>
            <a:r>
              <a:rPr lang="en-US" dirty="0">
                <a:solidFill>
                  <a:srgbClr val="4D92BC"/>
                </a:solidFill>
                <a:latin typeface="+mn-lt"/>
                <a:ea typeface="+mn-ea"/>
                <a:cs typeface="+mn-cs"/>
              </a:rPr>
              <a:t>SEXUAL ORIENTATION AND</a:t>
            </a:r>
            <a:br>
              <a:rPr lang="en-US" dirty="0">
                <a:solidFill>
                  <a:srgbClr val="4D92BC"/>
                </a:solidFill>
                <a:latin typeface="+mn-lt"/>
                <a:ea typeface="+mn-ea"/>
                <a:cs typeface="+mn-cs"/>
              </a:rPr>
            </a:br>
            <a:r>
              <a:rPr lang="en-US" dirty="0">
                <a:solidFill>
                  <a:srgbClr val="4D92BC"/>
                </a:solidFill>
                <a:latin typeface="+mn-lt"/>
                <a:ea typeface="+mn-ea"/>
                <a:cs typeface="+mn-cs"/>
              </a:rPr>
              <a:t>GENDER IDENTITY</a:t>
            </a:r>
          </a:p>
        </p:txBody>
      </p:sp>
    </p:spTree>
    <p:extLst>
      <p:ext uri="{BB962C8B-B14F-4D97-AF65-F5344CB8AC3E}">
        <p14:creationId xmlns:p14="http://schemas.microsoft.com/office/powerpoint/2010/main" val="2909759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7"/>
          <p:cNvSpPr>
            <a:spLocks noGrp="1" noChangeArrowheads="1"/>
          </p:cNvSpPr>
          <p:nvPr>
            <p:ph idx="1"/>
          </p:nvPr>
        </p:nvSpPr>
        <p:spPr>
          <a:xfrm>
            <a:off x="383231" y="1150467"/>
            <a:ext cx="8229600" cy="3140876"/>
          </a:xfrm>
        </p:spPr>
        <p:txBody>
          <a:bodyPr/>
          <a:lstStyle/>
          <a:p>
            <a:pPr>
              <a:buClr>
                <a:srgbClr val="4D92BC"/>
              </a:buClr>
            </a:pPr>
            <a:r>
              <a:rPr lang="en-US" sz="2600" b="1" dirty="0"/>
              <a:t>Sexual orientation </a:t>
            </a:r>
            <a:r>
              <a:rPr lang="en-US" sz="2600" dirty="0"/>
              <a:t>is romantic and physical attraction toward others.</a:t>
            </a:r>
          </a:p>
          <a:p>
            <a:pPr>
              <a:buClr>
                <a:srgbClr val="4D92BC"/>
              </a:buClr>
            </a:pPr>
            <a:r>
              <a:rPr lang="en-US" sz="2600" dirty="0"/>
              <a:t>Experts believe our tendency to be attracted to men or women is shaped by biological, environmental, and cognitive factors.</a:t>
            </a:r>
          </a:p>
          <a:p>
            <a:pPr lvl="1">
              <a:buClr>
                <a:srgbClr val="4D92BC"/>
              </a:buClr>
            </a:pPr>
            <a:r>
              <a:rPr lang="en-US" sz="2400" dirty="0"/>
              <a:t>Sexual orientation is neither a conscious choice nor something that can be readily changed.</a:t>
            </a:r>
          </a:p>
        </p:txBody>
      </p:sp>
      <p:sp>
        <p:nvSpPr>
          <p:cNvPr id="44034" name="Rectangle 6"/>
          <p:cNvSpPr>
            <a:spLocks noGrp="1" noChangeArrowheads="1"/>
          </p:cNvSpPr>
          <p:nvPr>
            <p:ph type="title"/>
          </p:nvPr>
        </p:nvSpPr>
        <p:spPr/>
        <p:txBody>
          <a:bodyPr/>
          <a:lstStyle/>
          <a:p>
            <a:r>
              <a:rPr lang="en-US" dirty="0"/>
              <a:t>Sexual Orientation</a:t>
            </a:r>
          </a:p>
        </p:txBody>
      </p:sp>
    </p:spTree>
    <p:extLst>
      <p:ext uri="{BB962C8B-B14F-4D97-AF65-F5344CB8AC3E}">
        <p14:creationId xmlns:p14="http://schemas.microsoft.com/office/powerpoint/2010/main" val="1597847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7"/>
          <p:cNvSpPr>
            <a:spLocks noGrp="1" noChangeArrowheads="1"/>
          </p:cNvSpPr>
          <p:nvPr>
            <p:ph idx="1"/>
          </p:nvPr>
        </p:nvSpPr>
        <p:spPr>
          <a:xfrm>
            <a:off x="383231" y="1150466"/>
            <a:ext cx="8229600" cy="4055277"/>
          </a:xfrm>
        </p:spPr>
        <p:txBody>
          <a:bodyPr/>
          <a:lstStyle/>
          <a:p>
            <a:pPr>
              <a:buClr>
                <a:srgbClr val="4D92BC"/>
              </a:buClr>
            </a:pPr>
            <a:r>
              <a:rPr lang="en-US" sz="2600" b="1" dirty="0"/>
              <a:t>Heterosexuals</a:t>
            </a:r>
            <a:r>
              <a:rPr lang="en-US" sz="2600" dirty="0"/>
              <a:t> are sexually attracted to partners of the opposite sex.</a:t>
            </a:r>
          </a:p>
          <a:p>
            <a:pPr>
              <a:buClr>
                <a:srgbClr val="4D92BC"/>
              </a:buClr>
            </a:pPr>
            <a:r>
              <a:rPr lang="en-US" sz="2600" dirty="0"/>
              <a:t>The majority of people throughout the world (96.6% of men and women in the United States) describe themselves as heterosexual.</a:t>
            </a:r>
          </a:p>
          <a:p>
            <a:pPr>
              <a:buClr>
                <a:srgbClr val="4D92BC"/>
              </a:buClr>
            </a:pPr>
            <a:r>
              <a:rPr lang="en-US" sz="2600" dirty="0"/>
              <a:t>This is the only sexual orientation that receives full social and legal legitimacy in most countries.</a:t>
            </a:r>
          </a:p>
          <a:p>
            <a:pPr>
              <a:buClr>
                <a:srgbClr val="4D92BC"/>
              </a:buClr>
            </a:pPr>
            <a:r>
              <a:rPr lang="en-US" sz="2600" dirty="0"/>
              <a:t>Those with a heterosexist view think their orientation is the only normal one.</a:t>
            </a:r>
          </a:p>
        </p:txBody>
      </p:sp>
      <p:sp>
        <p:nvSpPr>
          <p:cNvPr id="45058" name="Rectangle 6"/>
          <p:cNvSpPr>
            <a:spLocks noGrp="1" noChangeArrowheads="1"/>
          </p:cNvSpPr>
          <p:nvPr>
            <p:ph type="title"/>
          </p:nvPr>
        </p:nvSpPr>
        <p:spPr/>
        <p:txBody>
          <a:bodyPr/>
          <a:lstStyle/>
          <a:p>
            <a:r>
              <a:rPr lang="en-US" dirty="0"/>
              <a:t>Sexual Orientation: Heterosexuality</a:t>
            </a:r>
          </a:p>
        </p:txBody>
      </p:sp>
    </p:spTree>
    <p:extLst>
      <p:ext uri="{BB962C8B-B14F-4D97-AF65-F5344CB8AC3E}">
        <p14:creationId xmlns:p14="http://schemas.microsoft.com/office/powerpoint/2010/main" val="2337434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idx="1"/>
          </p:nvPr>
        </p:nvSpPr>
        <p:spPr>
          <a:xfrm>
            <a:off x="383231" y="1150466"/>
            <a:ext cx="8229600" cy="3032235"/>
          </a:xfrm>
        </p:spPr>
        <p:txBody>
          <a:bodyPr/>
          <a:lstStyle/>
          <a:p>
            <a:pPr>
              <a:buClr>
                <a:srgbClr val="4D92BC"/>
              </a:buClr>
            </a:pPr>
            <a:r>
              <a:rPr lang="en-US" sz="2600" b="1" dirty="0"/>
              <a:t>Homosexuals</a:t>
            </a:r>
            <a:r>
              <a:rPr lang="en-US" sz="2600" dirty="0"/>
              <a:t> are sexually attracted to people of the same sex.</a:t>
            </a:r>
          </a:p>
          <a:p>
            <a:pPr>
              <a:buClr>
                <a:srgbClr val="4D92BC"/>
              </a:buClr>
            </a:pPr>
            <a:r>
              <a:rPr lang="en-US" sz="2600" b="1" dirty="0"/>
              <a:t>Homophobia</a:t>
            </a:r>
            <a:r>
              <a:rPr lang="en-US" sz="2600" dirty="0"/>
              <a:t> is the irrational fear of, aversion to, or discrimination against homosexuals or homosexuality.</a:t>
            </a:r>
          </a:p>
          <a:p>
            <a:pPr lvl="1">
              <a:buClr>
                <a:srgbClr val="4D92BC"/>
              </a:buClr>
            </a:pPr>
            <a:r>
              <a:rPr lang="en-US" sz="2400" dirty="0"/>
              <a:t>Criminal violence can erupt as a result of homophobia.</a:t>
            </a:r>
          </a:p>
        </p:txBody>
      </p:sp>
      <p:sp>
        <p:nvSpPr>
          <p:cNvPr id="46082" name="Rectangle 6"/>
          <p:cNvSpPr>
            <a:spLocks noGrp="1" noChangeArrowheads="1"/>
          </p:cNvSpPr>
          <p:nvPr>
            <p:ph type="title"/>
          </p:nvPr>
        </p:nvSpPr>
        <p:spPr/>
        <p:txBody>
          <a:bodyPr/>
          <a:lstStyle/>
          <a:p>
            <a:r>
              <a:rPr lang="en-US" dirty="0"/>
              <a:t>Sexual Orientation: Homosexuality</a:t>
            </a:r>
          </a:p>
        </p:txBody>
      </p:sp>
    </p:spTree>
    <p:extLst>
      <p:ext uri="{BB962C8B-B14F-4D97-AF65-F5344CB8AC3E}">
        <p14:creationId xmlns:p14="http://schemas.microsoft.com/office/powerpoint/2010/main" val="3896489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7"/>
          <p:cNvSpPr>
            <a:spLocks noGrp="1" noChangeArrowheads="1"/>
          </p:cNvSpPr>
          <p:nvPr>
            <p:ph idx="1"/>
          </p:nvPr>
        </p:nvSpPr>
        <p:spPr>
          <a:xfrm>
            <a:off x="383231" y="1150467"/>
            <a:ext cx="8229600" cy="1991086"/>
          </a:xfrm>
        </p:spPr>
        <p:txBody>
          <a:bodyPr/>
          <a:lstStyle/>
          <a:p>
            <a:pPr>
              <a:buClr>
                <a:srgbClr val="4D92BC"/>
              </a:buClr>
            </a:pPr>
            <a:r>
              <a:rPr lang="en-US" sz="2600" b="1" dirty="0"/>
              <a:t>Bisexuals</a:t>
            </a:r>
            <a:r>
              <a:rPr lang="en-US" sz="2600" dirty="0"/>
              <a:t> are attracted to people of both the same and the opposite sex.</a:t>
            </a:r>
          </a:p>
          <a:p>
            <a:pPr>
              <a:buClr>
                <a:srgbClr val="4D92BC"/>
              </a:buClr>
            </a:pPr>
            <a:r>
              <a:rPr lang="en-US" sz="2600" dirty="0"/>
              <a:t>Some bisexuals choose not to act on their impulses; others have not had the opportunity to do so.</a:t>
            </a:r>
          </a:p>
        </p:txBody>
      </p:sp>
      <p:sp>
        <p:nvSpPr>
          <p:cNvPr id="48130" name="Rectangle 6"/>
          <p:cNvSpPr>
            <a:spLocks noGrp="1" noChangeArrowheads="1"/>
          </p:cNvSpPr>
          <p:nvPr>
            <p:ph type="title"/>
          </p:nvPr>
        </p:nvSpPr>
        <p:spPr/>
        <p:txBody>
          <a:bodyPr/>
          <a:lstStyle/>
          <a:p>
            <a:r>
              <a:rPr lang="en-US" dirty="0"/>
              <a:t>Sexual Orientation: Bisexuality</a:t>
            </a:r>
          </a:p>
        </p:txBody>
      </p:sp>
    </p:spTree>
    <p:extLst>
      <p:ext uri="{BB962C8B-B14F-4D97-AF65-F5344CB8AC3E}">
        <p14:creationId xmlns:p14="http://schemas.microsoft.com/office/powerpoint/2010/main" val="3749344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7"/>
          <p:cNvSpPr>
            <a:spLocks noGrp="1" noChangeArrowheads="1"/>
          </p:cNvSpPr>
          <p:nvPr>
            <p:ph idx="1"/>
          </p:nvPr>
        </p:nvSpPr>
        <p:spPr>
          <a:xfrm>
            <a:off x="383231" y="1150467"/>
            <a:ext cx="8229600" cy="3847045"/>
          </a:xfrm>
        </p:spPr>
        <p:txBody>
          <a:bodyPr/>
          <a:lstStyle/>
          <a:p>
            <a:pPr>
              <a:buClr>
                <a:srgbClr val="4D92BC"/>
              </a:buClr>
            </a:pPr>
            <a:r>
              <a:rPr lang="en-US" sz="2600" b="1" dirty="0"/>
              <a:t>Transgenderism</a:t>
            </a:r>
            <a:r>
              <a:rPr lang="en-US" sz="2600" dirty="0"/>
              <a:t> is the state in which someone</a:t>
            </a:r>
            <a:r>
              <a:rPr lang="fr-FR" sz="2600" dirty="0"/>
              <a:t>’</a:t>
            </a:r>
            <a:r>
              <a:rPr lang="en-US" sz="2600" dirty="0"/>
              <a:t>s</a:t>
            </a:r>
            <a:r>
              <a:rPr lang="en-US" altLang="ja-JP" sz="2600" dirty="0"/>
              <a:t> gender identity or gender expression is different from his or her assigned sex at birth.</a:t>
            </a:r>
          </a:p>
          <a:p>
            <a:pPr>
              <a:buClr>
                <a:srgbClr val="4D92BC"/>
              </a:buClr>
            </a:pPr>
            <a:r>
              <a:rPr lang="en-US" sz="2600" dirty="0"/>
              <a:t>A </a:t>
            </a:r>
            <a:r>
              <a:rPr lang="en-US" sz="2600" b="1" dirty="0"/>
              <a:t>transsexual</a:t>
            </a:r>
            <a:r>
              <a:rPr lang="en-US" sz="2600" dirty="0"/>
              <a:t> is a transgendered individual who lives as the gender opposite to his or her assigned sex.</a:t>
            </a:r>
          </a:p>
          <a:p>
            <a:pPr lvl="1">
              <a:buClr>
                <a:srgbClr val="4D92BC"/>
              </a:buClr>
            </a:pPr>
            <a:r>
              <a:rPr lang="en-US" sz="2400" dirty="0"/>
              <a:t>Hormonal treatments and surgical procedures are sometimes used to complete the physical transformation from one sex to the other.</a:t>
            </a:r>
          </a:p>
        </p:txBody>
      </p:sp>
      <p:sp>
        <p:nvSpPr>
          <p:cNvPr id="49154" name="Rectangle 6"/>
          <p:cNvSpPr>
            <a:spLocks noGrp="1" noChangeArrowheads="1"/>
          </p:cNvSpPr>
          <p:nvPr>
            <p:ph type="title"/>
          </p:nvPr>
        </p:nvSpPr>
        <p:spPr/>
        <p:txBody>
          <a:bodyPr/>
          <a:lstStyle/>
          <a:p>
            <a:r>
              <a:rPr lang="en-US" dirty="0"/>
              <a:t>Gender Identity</a:t>
            </a:r>
          </a:p>
        </p:txBody>
      </p:sp>
    </p:spTree>
    <p:extLst>
      <p:ext uri="{BB962C8B-B14F-4D97-AF65-F5344CB8AC3E}">
        <p14:creationId xmlns:p14="http://schemas.microsoft.com/office/powerpoint/2010/main" val="61171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Transgender Terms: Breaking Down Definitions and Do’s and Don’ts</a:t>
            </a:r>
          </a:p>
        </p:txBody>
      </p:sp>
      <p:pic>
        <p:nvPicPr>
          <p:cNvPr id="3" name="2020_4-24-15_Transgender_Term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49263" y="2020469"/>
            <a:ext cx="6245475" cy="3903423"/>
          </a:xfrm>
          <a:prstGeom prst="rect">
            <a:avLst/>
          </a:prstGeom>
        </p:spPr>
      </p:pic>
    </p:spTree>
    <p:extLst>
      <p:ext uri="{BB962C8B-B14F-4D97-AF65-F5344CB8AC3E}">
        <p14:creationId xmlns:p14="http://schemas.microsoft.com/office/powerpoint/2010/main" val="2536922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365125" y="1951963"/>
            <a:ext cx="8229600" cy="4290357"/>
          </a:xfrm>
        </p:spPr>
        <p:txBody>
          <a:bodyPr/>
          <a:lstStyle/>
          <a:p>
            <a:pPr>
              <a:buClr>
                <a:srgbClr val="4D92BC"/>
              </a:buClr>
            </a:pPr>
            <a:r>
              <a:rPr lang="en-US" sz="2600" b="1" dirty="0"/>
              <a:t>Discussion Questions</a:t>
            </a:r>
          </a:p>
          <a:p>
            <a:pPr lvl="1">
              <a:buClr>
                <a:srgbClr val="4D92BC"/>
              </a:buClr>
            </a:pPr>
            <a:r>
              <a:rPr lang="en-US" sz="2400" dirty="0"/>
              <a:t>What is the difference between a person’s gender identity and their sexual orientation?</a:t>
            </a:r>
          </a:p>
          <a:p>
            <a:pPr lvl="1">
              <a:buClr>
                <a:srgbClr val="4D92BC"/>
              </a:buClr>
            </a:pPr>
            <a:r>
              <a:rPr lang="en-US" sz="2400" dirty="0"/>
              <a:t>Name the term for people who identify with the gender they were assigned at birth.</a:t>
            </a:r>
          </a:p>
          <a:p>
            <a:pPr lvl="1">
              <a:buClr>
                <a:srgbClr val="4D92BC"/>
              </a:buClr>
            </a:pPr>
            <a:r>
              <a:rPr lang="en-US" sz="2400" dirty="0"/>
              <a:t>What are the differences between the terms </a:t>
            </a:r>
            <a:r>
              <a:rPr lang="en-US" sz="2400" i="1" dirty="0"/>
              <a:t>transvestite</a:t>
            </a:r>
            <a:r>
              <a:rPr lang="en-US" sz="2400" dirty="0"/>
              <a:t>, </a:t>
            </a:r>
            <a:r>
              <a:rPr lang="en-US" sz="2400" i="1" dirty="0"/>
              <a:t>transsexual</a:t>
            </a:r>
            <a:r>
              <a:rPr lang="en-US" sz="2400" dirty="0"/>
              <a:t>, </a:t>
            </a:r>
            <a:r>
              <a:rPr lang="en-US" sz="2400" i="1" dirty="0"/>
              <a:t>cross dresser</a:t>
            </a:r>
            <a:r>
              <a:rPr lang="en-US" sz="2400" dirty="0"/>
              <a:t>, and </a:t>
            </a:r>
            <a:r>
              <a:rPr lang="en-US" sz="2400" i="1" dirty="0"/>
              <a:t>drag</a:t>
            </a:r>
            <a:r>
              <a:rPr lang="en-US" sz="2400" dirty="0"/>
              <a:t>? Which of these terms is outdated and now considered demeaning?</a:t>
            </a:r>
          </a:p>
          <a:p>
            <a:pPr lvl="1">
              <a:buClr>
                <a:srgbClr val="4D92BC"/>
              </a:buClr>
            </a:pPr>
            <a:r>
              <a:rPr lang="en-US" sz="2400" dirty="0"/>
              <a:t>Describe what being in transition means.</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Transgender Terms: Breaking Down Definitions and Do’s and Don’ts</a:t>
            </a:r>
          </a:p>
        </p:txBody>
      </p:sp>
    </p:spTree>
    <p:extLst>
      <p:ext uri="{BB962C8B-B14F-4D97-AF65-F5344CB8AC3E}">
        <p14:creationId xmlns:p14="http://schemas.microsoft.com/office/powerpoint/2010/main" val="591157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398384" y="3139281"/>
            <a:ext cx="8312728" cy="579438"/>
          </a:xfrm>
        </p:spPr>
        <p:txBody>
          <a:bodyPr/>
          <a:lstStyle/>
          <a:p>
            <a:pPr algn="ctr"/>
            <a:r>
              <a:rPr lang="en-US" dirty="0">
                <a:solidFill>
                  <a:srgbClr val="4D92BC"/>
                </a:solidFill>
                <a:latin typeface="+mn-lt"/>
                <a:ea typeface="+mn-ea"/>
                <a:cs typeface="+mn-cs"/>
              </a:rPr>
              <a:t>CONCEPTION AND CONTRACEPTION</a:t>
            </a:r>
          </a:p>
        </p:txBody>
      </p:sp>
    </p:spTree>
    <p:extLst>
      <p:ext uri="{BB962C8B-B14F-4D97-AF65-F5344CB8AC3E}">
        <p14:creationId xmlns:p14="http://schemas.microsoft.com/office/powerpoint/2010/main" val="177138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698284" y="3139281"/>
            <a:ext cx="7742477" cy="579438"/>
          </a:xfrm>
        </p:spPr>
        <p:txBody>
          <a:bodyPr/>
          <a:lstStyle/>
          <a:p>
            <a:pPr algn="ctr"/>
            <a:r>
              <a:rPr lang="en-US" dirty="0">
                <a:solidFill>
                  <a:srgbClr val="4D92BC"/>
                </a:solidFill>
                <a:latin typeface="+mn-lt"/>
                <a:ea typeface="+mn-ea"/>
                <a:cs typeface="+mn-cs"/>
              </a:rPr>
              <a:t>SEXUAL ANATOMY AND HEALTH</a:t>
            </a:r>
          </a:p>
        </p:txBody>
      </p:sp>
    </p:spTree>
    <p:extLst>
      <p:ext uri="{BB962C8B-B14F-4D97-AF65-F5344CB8AC3E}">
        <p14:creationId xmlns:p14="http://schemas.microsoft.com/office/powerpoint/2010/main" val="1422404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7"/>
          <p:cNvSpPr>
            <a:spLocks noGrp="1" noChangeArrowheads="1"/>
          </p:cNvSpPr>
          <p:nvPr>
            <p:ph idx="1"/>
          </p:nvPr>
        </p:nvSpPr>
        <p:spPr>
          <a:xfrm>
            <a:off x="383231" y="1150466"/>
            <a:ext cx="8229600" cy="2287587"/>
          </a:xfrm>
        </p:spPr>
        <p:txBody>
          <a:bodyPr/>
          <a:lstStyle/>
          <a:p>
            <a:pPr>
              <a:buClr>
                <a:srgbClr val="4D92BC"/>
              </a:buClr>
            </a:pPr>
            <a:r>
              <a:rPr lang="en-US" sz="2600" b="1" dirty="0"/>
              <a:t>Conception:</a:t>
            </a:r>
            <a:r>
              <a:rPr lang="en-US" sz="2600" dirty="0"/>
              <a:t> The fertilization of a female egg with male sperm.</a:t>
            </a:r>
          </a:p>
          <a:p>
            <a:pPr>
              <a:buClr>
                <a:srgbClr val="4D92BC"/>
              </a:buClr>
            </a:pPr>
            <a:r>
              <a:rPr lang="en-US" sz="2600" b="1" dirty="0"/>
              <a:t>Zygote: </a:t>
            </a:r>
            <a:r>
              <a:rPr lang="en-US" sz="2600" dirty="0"/>
              <a:t>A fertilized egg.</a:t>
            </a:r>
          </a:p>
          <a:p>
            <a:pPr>
              <a:buClr>
                <a:srgbClr val="4D92BC"/>
              </a:buClr>
            </a:pPr>
            <a:r>
              <a:rPr lang="en-US" sz="2600" b="1" dirty="0"/>
              <a:t>Implantation: </a:t>
            </a:r>
            <a:r>
              <a:rPr lang="en-US" sz="2600" dirty="0"/>
              <a:t>The lodging of a fertilized egg in the endometrium of the uterus.</a:t>
            </a:r>
          </a:p>
        </p:txBody>
      </p:sp>
      <p:sp>
        <p:nvSpPr>
          <p:cNvPr id="52226" name="Rectangle 6"/>
          <p:cNvSpPr>
            <a:spLocks noGrp="1" noChangeArrowheads="1"/>
          </p:cNvSpPr>
          <p:nvPr>
            <p:ph type="title"/>
          </p:nvPr>
        </p:nvSpPr>
        <p:spPr/>
        <p:txBody>
          <a:bodyPr/>
          <a:lstStyle/>
          <a:p>
            <a:r>
              <a:rPr lang="en-US" dirty="0"/>
              <a:t>Conception</a:t>
            </a:r>
          </a:p>
        </p:txBody>
      </p:sp>
    </p:spTree>
    <p:extLst>
      <p:ext uri="{BB962C8B-B14F-4D97-AF65-F5344CB8AC3E}">
        <p14:creationId xmlns:p14="http://schemas.microsoft.com/office/powerpoint/2010/main" val="686645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01.IRDVD\Lynch\cpy\Chapter11\Figures\Jpegs_Labeled\CH_3e_Figure_11_04.jpg"/>
          <p:cNvPicPr>
            <a:picLocks noChangeAspect="1" noChangeArrowheads="1"/>
          </p:cNvPicPr>
          <p:nvPr/>
        </p:nvPicPr>
        <p:blipFill rotWithShape="1">
          <a:blip r:embed="rId3">
            <a:extLst>
              <a:ext uri="{28A0092B-C50C-407E-A947-70E740481C1C}">
                <a14:useLocalDpi xmlns:a14="http://schemas.microsoft.com/office/drawing/2010/main" val="0"/>
              </a:ext>
            </a:extLst>
          </a:blip>
          <a:srcRect b="3059"/>
          <a:stretch/>
        </p:blipFill>
        <p:spPr bwMode="auto">
          <a:xfrm>
            <a:off x="1565831" y="856865"/>
            <a:ext cx="6012339" cy="53349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p:cNvSpPr>
            <a:spLocks noGrp="1" noChangeArrowheads="1"/>
          </p:cNvSpPr>
          <p:nvPr>
            <p:ph type="title"/>
          </p:nvPr>
        </p:nvSpPr>
        <p:spPr>
          <a:xfrm>
            <a:off x="-17252" y="8626"/>
            <a:ext cx="9144000" cy="579438"/>
          </a:xfrm>
        </p:spPr>
        <p:txBody>
          <a:bodyPr/>
          <a:lstStyle/>
          <a:p>
            <a:r>
              <a:rPr lang="en-US" dirty="0"/>
              <a:t>Conception (cont.)</a:t>
            </a:r>
          </a:p>
        </p:txBody>
      </p:sp>
    </p:spTree>
    <p:extLst>
      <p:ext uri="{BB962C8B-B14F-4D97-AF65-F5344CB8AC3E}">
        <p14:creationId xmlns:p14="http://schemas.microsoft.com/office/powerpoint/2010/main" val="572329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7"/>
          <p:cNvSpPr>
            <a:spLocks noGrp="1" noChangeArrowheads="1"/>
          </p:cNvSpPr>
          <p:nvPr>
            <p:ph idx="1"/>
          </p:nvPr>
        </p:nvSpPr>
        <p:spPr>
          <a:xfrm>
            <a:off x="383231" y="1150466"/>
            <a:ext cx="8229600" cy="3602603"/>
          </a:xfrm>
        </p:spPr>
        <p:txBody>
          <a:bodyPr/>
          <a:lstStyle/>
          <a:p>
            <a:pPr>
              <a:buClr>
                <a:srgbClr val="4D92BC"/>
              </a:buClr>
            </a:pPr>
            <a:r>
              <a:rPr lang="en-US" sz="2600" b="1" dirty="0"/>
              <a:t>Contraception:</a:t>
            </a:r>
            <a:r>
              <a:rPr lang="en-US" sz="2600" dirty="0"/>
              <a:t> Any method used to prevent pregnancy.</a:t>
            </a:r>
          </a:p>
          <a:p>
            <a:pPr lvl="1">
              <a:buClr>
                <a:srgbClr val="4D92BC"/>
              </a:buClr>
            </a:pPr>
            <a:r>
              <a:rPr lang="en-US" sz="2400" dirty="0"/>
              <a:t>Natural methods involve no pills or devices.</a:t>
            </a:r>
          </a:p>
          <a:p>
            <a:pPr lvl="1">
              <a:buClr>
                <a:srgbClr val="4D92BC"/>
              </a:buClr>
            </a:pPr>
            <a:r>
              <a:rPr lang="en-US" sz="2400" dirty="0"/>
              <a:t>Barrier methods work to prevent sperm from reaching an egg.</a:t>
            </a:r>
          </a:p>
          <a:p>
            <a:pPr lvl="1">
              <a:buClr>
                <a:srgbClr val="4D92BC"/>
              </a:buClr>
            </a:pPr>
            <a:r>
              <a:rPr lang="en-US" sz="2400" dirty="0"/>
              <a:t>Hormonal methods deliver hormones to a woman that prevent ovulation.</a:t>
            </a:r>
          </a:p>
          <a:p>
            <a:pPr lvl="1">
              <a:buClr>
                <a:srgbClr val="4D92BC"/>
              </a:buClr>
            </a:pPr>
            <a:r>
              <a:rPr lang="en-US" sz="2400" dirty="0"/>
              <a:t>Surgical methods are the most permanent options.</a:t>
            </a:r>
          </a:p>
        </p:txBody>
      </p:sp>
      <p:sp>
        <p:nvSpPr>
          <p:cNvPr id="54274" name="Rectangle 6"/>
          <p:cNvSpPr>
            <a:spLocks noGrp="1" noChangeArrowheads="1"/>
          </p:cNvSpPr>
          <p:nvPr>
            <p:ph type="title"/>
          </p:nvPr>
        </p:nvSpPr>
        <p:spPr/>
        <p:txBody>
          <a:bodyPr/>
          <a:lstStyle/>
          <a:p>
            <a:r>
              <a:rPr lang="en-US" dirty="0"/>
              <a:t>Contraceptive Options</a:t>
            </a:r>
          </a:p>
        </p:txBody>
      </p:sp>
    </p:spTree>
    <p:extLst>
      <p:ext uri="{BB962C8B-B14F-4D97-AF65-F5344CB8AC3E}">
        <p14:creationId xmlns:p14="http://schemas.microsoft.com/office/powerpoint/2010/main" val="3145339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01.IRDVD\Lynch\cpy\Chapter11\Figures\Jpegs_Labeled\CH_3e_Table_11_01a.jpg"/>
          <p:cNvPicPr>
            <a:picLocks noChangeAspect="1" noChangeArrowheads="1"/>
          </p:cNvPicPr>
          <p:nvPr/>
        </p:nvPicPr>
        <p:blipFill rotWithShape="1">
          <a:blip r:embed="rId3">
            <a:extLst>
              <a:ext uri="{28A0092B-C50C-407E-A947-70E740481C1C}">
                <a14:useLocalDpi xmlns:a14="http://schemas.microsoft.com/office/drawing/2010/main" val="0"/>
              </a:ext>
            </a:extLst>
          </a:blip>
          <a:srcRect b="1701"/>
          <a:stretch/>
        </p:blipFill>
        <p:spPr bwMode="auto">
          <a:xfrm>
            <a:off x="2024712" y="851936"/>
            <a:ext cx="5092988" cy="53496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79438"/>
          </a:xfrm>
        </p:spPr>
        <p:txBody>
          <a:bodyPr/>
          <a:lstStyle/>
          <a:p>
            <a:r>
              <a:rPr lang="en-US" dirty="0"/>
              <a:t>Contraceptive Options (cont.)</a:t>
            </a:r>
          </a:p>
        </p:txBody>
      </p:sp>
    </p:spTree>
    <p:extLst>
      <p:ext uri="{BB962C8B-B14F-4D97-AF65-F5344CB8AC3E}">
        <p14:creationId xmlns:p14="http://schemas.microsoft.com/office/powerpoint/2010/main" val="2968250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01.IRDVD\Lynch\cpy\Chapter11\Figures\Jpegs_Labeled\CH_3e_Table_11_01b.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1827"/>
          <a:stretch/>
        </p:blipFill>
        <p:spPr bwMode="auto">
          <a:xfrm>
            <a:off x="2548587" y="721621"/>
            <a:ext cx="4045239" cy="5576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79438"/>
          </a:xfrm>
        </p:spPr>
        <p:txBody>
          <a:bodyPr/>
          <a:lstStyle/>
          <a:p>
            <a:r>
              <a:rPr lang="en-US" dirty="0"/>
              <a:t>Contraceptive Options (cont.)</a:t>
            </a:r>
          </a:p>
        </p:txBody>
      </p:sp>
    </p:spTree>
    <p:extLst>
      <p:ext uri="{BB962C8B-B14F-4D97-AF65-F5344CB8AC3E}">
        <p14:creationId xmlns:p14="http://schemas.microsoft.com/office/powerpoint/2010/main" val="1365253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01.IRDVD\Lynch\cpy\Chapter11\Figures\Jpegs_Labeled\CH_3e_Table_11_01c.jpg"/>
          <p:cNvPicPr>
            <a:picLocks noChangeAspect="1" noChangeArrowheads="1"/>
          </p:cNvPicPr>
          <p:nvPr/>
        </p:nvPicPr>
        <p:blipFill rotWithShape="1">
          <a:blip r:embed="rId3">
            <a:extLst>
              <a:ext uri="{28A0092B-C50C-407E-A947-70E740481C1C}">
                <a14:useLocalDpi xmlns:a14="http://schemas.microsoft.com/office/drawing/2010/main" val="0"/>
              </a:ext>
            </a:extLst>
          </a:blip>
          <a:srcRect b="1728"/>
          <a:stretch/>
        </p:blipFill>
        <p:spPr bwMode="auto">
          <a:xfrm>
            <a:off x="1695739" y="869459"/>
            <a:ext cx="5752523" cy="5386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79438"/>
          </a:xfrm>
        </p:spPr>
        <p:txBody>
          <a:bodyPr/>
          <a:lstStyle/>
          <a:p>
            <a:r>
              <a:rPr lang="en-US" dirty="0"/>
              <a:t>Contraceptive Options (cont.)</a:t>
            </a:r>
          </a:p>
        </p:txBody>
      </p:sp>
    </p:spTree>
    <p:extLst>
      <p:ext uri="{BB962C8B-B14F-4D97-AF65-F5344CB8AC3E}">
        <p14:creationId xmlns:p14="http://schemas.microsoft.com/office/powerpoint/2010/main" val="4292557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01.IRDVD\Lynch\cpy\Chapter11\Figures\Jpegs_Labeled\CH_3e_UnFigure_Pg273.jpg"/>
          <p:cNvPicPr>
            <a:picLocks noChangeAspect="1" noChangeArrowheads="1"/>
          </p:cNvPicPr>
          <p:nvPr/>
        </p:nvPicPr>
        <p:blipFill rotWithShape="1">
          <a:blip r:embed="rId3">
            <a:extLst>
              <a:ext uri="{28A0092B-C50C-407E-A947-70E740481C1C}">
                <a14:useLocalDpi xmlns:a14="http://schemas.microsoft.com/office/drawing/2010/main" val="0"/>
              </a:ext>
            </a:extLst>
          </a:blip>
          <a:srcRect b="2367"/>
          <a:stretch/>
        </p:blipFill>
        <p:spPr bwMode="auto">
          <a:xfrm>
            <a:off x="2645660" y="644403"/>
            <a:ext cx="3834765" cy="582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19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7"/>
          <p:cNvSpPr>
            <a:spLocks noGrp="1" noChangeArrowheads="1"/>
          </p:cNvSpPr>
          <p:nvPr>
            <p:ph idx="1"/>
          </p:nvPr>
        </p:nvSpPr>
        <p:spPr>
          <a:xfrm>
            <a:off x="383231" y="1150466"/>
            <a:ext cx="8229600" cy="4725233"/>
          </a:xfrm>
        </p:spPr>
        <p:txBody>
          <a:bodyPr/>
          <a:lstStyle/>
          <a:p>
            <a:pPr>
              <a:buClr>
                <a:srgbClr val="4D92BC"/>
              </a:buClr>
            </a:pPr>
            <a:r>
              <a:rPr lang="en-US" sz="2600" i="1" dirty="0"/>
              <a:t>Intimacy</a:t>
            </a:r>
            <a:r>
              <a:rPr lang="en-US" sz="2600" dirty="0"/>
              <a:t> without intercourse can be fulfilling but requires commitment, self-discipline, and cooperation.</a:t>
            </a:r>
          </a:p>
          <a:p>
            <a:pPr>
              <a:buClr>
                <a:srgbClr val="4D92BC"/>
              </a:buClr>
            </a:pPr>
            <a:r>
              <a:rPr lang="en-US" sz="2600" i="1" dirty="0"/>
              <a:t>Fertility awareness </a:t>
            </a:r>
            <a:r>
              <a:rPr lang="en-US" sz="2600" dirty="0"/>
              <a:t>(rhythm or calendar method) is the tracking of a woman</a:t>
            </a:r>
            <a:r>
              <a:rPr lang="fr-FR" sz="2600" dirty="0"/>
              <a:t>’</a:t>
            </a:r>
            <a:r>
              <a:rPr lang="en-US" sz="2600" dirty="0"/>
              <a:t>s</a:t>
            </a:r>
            <a:r>
              <a:rPr lang="en-US" altLang="ja-JP" sz="2600" dirty="0"/>
              <a:t> monthly menstrual cycle.</a:t>
            </a:r>
          </a:p>
          <a:p>
            <a:pPr lvl="1">
              <a:buClr>
                <a:srgbClr val="4D92BC"/>
              </a:buClr>
            </a:pPr>
            <a:r>
              <a:rPr lang="en-US" sz="2400" dirty="0"/>
              <a:t>It may be used to prevent pregnancy if the woman tracks carefully and has regular periods, but is not</a:t>
            </a:r>
            <a:br>
              <a:rPr lang="en-US" sz="2400" dirty="0"/>
            </a:br>
            <a:r>
              <a:rPr lang="en-US" sz="2400" dirty="0"/>
              <a:t>fail-safe.</a:t>
            </a:r>
          </a:p>
          <a:p>
            <a:pPr>
              <a:buClr>
                <a:srgbClr val="4D92BC"/>
              </a:buClr>
            </a:pPr>
            <a:r>
              <a:rPr lang="en-US" sz="2600" i="1" dirty="0"/>
              <a:t>Withdrawal</a:t>
            </a:r>
            <a:r>
              <a:rPr lang="en-US" sz="2600" dirty="0"/>
              <a:t> (coitus interruptus) is the withdrawal of the penis from the vagina before ejaculation.</a:t>
            </a:r>
          </a:p>
          <a:p>
            <a:pPr lvl="1">
              <a:buClr>
                <a:srgbClr val="4D92BC"/>
              </a:buClr>
            </a:pPr>
            <a:r>
              <a:rPr lang="en-US" sz="2400" dirty="0"/>
              <a:t>It is associated with a very high failure rate.</a:t>
            </a:r>
          </a:p>
        </p:txBody>
      </p:sp>
      <p:sp>
        <p:nvSpPr>
          <p:cNvPr id="58370" name="Rectangle 6"/>
          <p:cNvSpPr>
            <a:spLocks noGrp="1" noChangeArrowheads="1"/>
          </p:cNvSpPr>
          <p:nvPr>
            <p:ph type="title"/>
          </p:nvPr>
        </p:nvSpPr>
        <p:spPr/>
        <p:txBody>
          <a:bodyPr/>
          <a:lstStyle/>
          <a:p>
            <a:r>
              <a:rPr lang="en-US" dirty="0"/>
              <a:t>Cost-Free Methods of Contraception</a:t>
            </a:r>
          </a:p>
        </p:txBody>
      </p:sp>
    </p:spTree>
    <p:extLst>
      <p:ext uri="{BB962C8B-B14F-4D97-AF65-F5344CB8AC3E}">
        <p14:creationId xmlns:p14="http://schemas.microsoft.com/office/powerpoint/2010/main" val="1521974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title"/>
          </p:nvPr>
        </p:nvSpPr>
        <p:spPr/>
        <p:txBody>
          <a:bodyPr/>
          <a:lstStyle/>
          <a:p>
            <a:r>
              <a:rPr lang="en-US" dirty="0"/>
              <a:t>Fertility Awareness Tracking</a:t>
            </a:r>
          </a:p>
        </p:txBody>
      </p:sp>
      <p:pic>
        <p:nvPicPr>
          <p:cNvPr id="11266" name="Picture 2" descr="D:\01.IRDVD\Lynch\cpy\Chapter11\Figures\Jpegs_Labeled\CH_3e_Figure_11_05.jpg"/>
          <p:cNvPicPr>
            <a:picLocks noChangeAspect="1" noChangeArrowheads="1"/>
          </p:cNvPicPr>
          <p:nvPr/>
        </p:nvPicPr>
        <p:blipFill rotWithShape="1">
          <a:blip r:embed="rId3">
            <a:extLst>
              <a:ext uri="{28A0092B-C50C-407E-A947-70E740481C1C}">
                <a14:useLocalDpi xmlns:a14="http://schemas.microsoft.com/office/drawing/2010/main" val="0"/>
              </a:ext>
            </a:extLst>
          </a:blip>
          <a:srcRect b="3494"/>
          <a:stretch/>
        </p:blipFill>
        <p:spPr bwMode="auto">
          <a:xfrm>
            <a:off x="1055396" y="837440"/>
            <a:ext cx="7033208" cy="5417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599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7"/>
          <p:cNvSpPr>
            <a:spLocks noGrp="1" noChangeArrowheads="1"/>
          </p:cNvSpPr>
          <p:nvPr>
            <p:ph idx="1"/>
          </p:nvPr>
        </p:nvSpPr>
        <p:spPr>
          <a:xfrm>
            <a:off x="383231" y="1150466"/>
            <a:ext cx="8229600" cy="5106987"/>
          </a:xfrm>
        </p:spPr>
        <p:txBody>
          <a:bodyPr/>
          <a:lstStyle/>
          <a:p>
            <a:pPr>
              <a:buClr>
                <a:srgbClr val="4D92BC"/>
              </a:buClr>
            </a:pPr>
            <a:r>
              <a:rPr lang="en-US" sz="2600" b="1" dirty="0"/>
              <a:t>Condom:</a:t>
            </a:r>
            <a:r>
              <a:rPr lang="en-US" sz="2600" dirty="0"/>
              <a:t> A thin sheath typically made of latex, polyurethane, or lambskin that is unrolled over the erect penis prior to vaginal penetration.</a:t>
            </a:r>
          </a:p>
          <a:p>
            <a:pPr lvl="1">
              <a:buClr>
                <a:srgbClr val="4D92BC"/>
              </a:buClr>
            </a:pPr>
            <a:r>
              <a:rPr lang="en-US" sz="2400" dirty="0"/>
              <a:t>When used properly, it provides excellent protection against pregnancy and sexually transmitted infections.</a:t>
            </a:r>
          </a:p>
          <a:p>
            <a:pPr>
              <a:buClr>
                <a:srgbClr val="4D92BC"/>
              </a:buClr>
            </a:pPr>
            <a:r>
              <a:rPr lang="en-US" sz="2600" dirty="0"/>
              <a:t>A female condom is also available.</a:t>
            </a:r>
          </a:p>
          <a:p>
            <a:pPr lvl="1">
              <a:buClr>
                <a:srgbClr val="4D92BC"/>
              </a:buClr>
            </a:pPr>
            <a:r>
              <a:rPr lang="en-US" sz="2400" dirty="0"/>
              <a:t>It can be inserted several hours before sex.</a:t>
            </a:r>
          </a:p>
          <a:p>
            <a:pPr lvl="1">
              <a:buClr>
                <a:srgbClr val="4D92BC"/>
              </a:buClr>
            </a:pPr>
            <a:r>
              <a:rPr lang="en-US" sz="2400" dirty="0"/>
              <a:t>Some women find it awkward to insert, and it can cause discomfort during sex.</a:t>
            </a:r>
          </a:p>
          <a:p>
            <a:pPr lvl="1">
              <a:buClr>
                <a:srgbClr val="4D92BC"/>
              </a:buClr>
            </a:pPr>
            <a:r>
              <a:rPr lang="en-US" sz="2400" dirty="0"/>
              <a:t>It is associated with a higher pregnancy rate than the male condom.</a:t>
            </a:r>
          </a:p>
        </p:txBody>
      </p:sp>
      <p:sp>
        <p:nvSpPr>
          <p:cNvPr id="60418" name="Rectangle 6"/>
          <p:cNvSpPr>
            <a:spLocks noGrp="1" noChangeArrowheads="1"/>
          </p:cNvSpPr>
          <p:nvPr>
            <p:ph type="title"/>
          </p:nvPr>
        </p:nvSpPr>
        <p:spPr/>
        <p:txBody>
          <a:bodyPr/>
          <a:lstStyle/>
          <a:p>
            <a:r>
              <a:rPr lang="en-US" dirty="0"/>
              <a:t>Over-the-Counter Methods</a:t>
            </a:r>
          </a:p>
        </p:txBody>
      </p:sp>
    </p:spTree>
    <p:extLst>
      <p:ext uri="{BB962C8B-B14F-4D97-AF65-F5344CB8AC3E}">
        <p14:creationId xmlns:p14="http://schemas.microsoft.com/office/powerpoint/2010/main" val="2749843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p:cNvSpPr>
            <a:spLocks noGrp="1" noChangeArrowheads="1"/>
          </p:cNvSpPr>
          <p:nvPr>
            <p:ph idx="1"/>
          </p:nvPr>
        </p:nvSpPr>
        <p:spPr>
          <a:xfrm>
            <a:off x="383231" y="1150466"/>
            <a:ext cx="8229600" cy="4480789"/>
          </a:xfrm>
        </p:spPr>
        <p:txBody>
          <a:bodyPr/>
          <a:lstStyle/>
          <a:p>
            <a:pPr>
              <a:buClr>
                <a:srgbClr val="4D92BC"/>
              </a:buClr>
            </a:pPr>
            <a:r>
              <a:rPr lang="en-US" sz="2600" b="1" dirty="0"/>
              <a:t>Vulva:</a:t>
            </a:r>
            <a:r>
              <a:rPr lang="en-US" sz="2600" dirty="0"/>
              <a:t> All of the female external organs, collectively; also called genitals.</a:t>
            </a:r>
          </a:p>
          <a:p>
            <a:pPr>
              <a:buClr>
                <a:srgbClr val="4D92BC"/>
              </a:buClr>
            </a:pPr>
            <a:r>
              <a:rPr lang="en-US" sz="2600" b="1" dirty="0"/>
              <a:t>Mons pubis: </a:t>
            </a:r>
            <a:r>
              <a:rPr lang="en-US" sz="2600" dirty="0"/>
              <a:t>The fatty, rounded areas of tissue in front of the pubic bone.</a:t>
            </a:r>
          </a:p>
          <a:p>
            <a:pPr>
              <a:buClr>
                <a:srgbClr val="4D92BC"/>
              </a:buClr>
            </a:pPr>
            <a:r>
              <a:rPr lang="en-US" sz="2600" b="1" dirty="0"/>
              <a:t>Labia:</a:t>
            </a:r>
            <a:r>
              <a:rPr lang="en-US" sz="2600" dirty="0"/>
              <a:t> Two pairs (majora and minora) of fleshy lips surrounding and protecting the clitoris and the vaginal and urethral openings.</a:t>
            </a:r>
          </a:p>
          <a:p>
            <a:pPr>
              <a:buClr>
                <a:srgbClr val="4D92BC"/>
              </a:buClr>
            </a:pPr>
            <a:r>
              <a:rPr lang="en-US" sz="2600" b="1" dirty="0"/>
              <a:t>Clitoris: </a:t>
            </a:r>
            <a:r>
              <a:rPr lang="en-US" sz="2600" dirty="0"/>
              <a:t>An organ composed of spongy tissue and nerve endings that is very sensitive to sexual stimulation.</a:t>
            </a:r>
          </a:p>
        </p:txBody>
      </p:sp>
      <p:sp>
        <p:nvSpPr>
          <p:cNvPr id="8194" name="Rectangle 6"/>
          <p:cNvSpPr>
            <a:spLocks noGrp="1" noChangeArrowheads="1"/>
          </p:cNvSpPr>
          <p:nvPr>
            <p:ph type="title"/>
          </p:nvPr>
        </p:nvSpPr>
        <p:spPr/>
        <p:txBody>
          <a:bodyPr/>
          <a:lstStyle/>
          <a:p>
            <a:r>
              <a:rPr lang="en-US" dirty="0"/>
              <a:t>Female Sexual Anatomy and Sexual Health</a:t>
            </a:r>
          </a:p>
        </p:txBody>
      </p:sp>
    </p:spTree>
    <p:extLst>
      <p:ext uri="{BB962C8B-B14F-4D97-AF65-F5344CB8AC3E}">
        <p14:creationId xmlns:p14="http://schemas.microsoft.com/office/powerpoint/2010/main" val="2744112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Applying a Male Condom</a:t>
            </a:r>
          </a:p>
        </p:txBody>
      </p:sp>
      <p:pic>
        <p:nvPicPr>
          <p:cNvPr id="12290" name="Picture 2" descr="D:\01.IRDVD\Lynch\cpy\Chapter11\Figures\Jpegs_Labeled\CH_3e_Figure_11_06.jpg"/>
          <p:cNvPicPr>
            <a:picLocks noChangeAspect="1" noChangeArrowheads="1"/>
          </p:cNvPicPr>
          <p:nvPr/>
        </p:nvPicPr>
        <p:blipFill rotWithShape="1">
          <a:blip r:embed="rId3">
            <a:extLst>
              <a:ext uri="{28A0092B-C50C-407E-A947-70E740481C1C}">
                <a14:useLocalDpi xmlns:a14="http://schemas.microsoft.com/office/drawing/2010/main" val="0"/>
              </a:ext>
            </a:extLst>
          </a:blip>
          <a:srcRect b="4764"/>
          <a:stretch/>
        </p:blipFill>
        <p:spPr bwMode="auto">
          <a:xfrm>
            <a:off x="468313" y="1882560"/>
            <a:ext cx="8207375" cy="335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706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The Female Condom</a:t>
            </a:r>
          </a:p>
        </p:txBody>
      </p:sp>
      <p:pic>
        <p:nvPicPr>
          <p:cNvPr id="13314" name="Picture 2" descr="D:\01.IRDVD\Lynch\cpy\Chapter11\Figures\Jpegs_Labeled\CH_3e_Figure_11_07.jpg"/>
          <p:cNvPicPr>
            <a:picLocks noChangeAspect="1" noChangeArrowheads="1"/>
          </p:cNvPicPr>
          <p:nvPr/>
        </p:nvPicPr>
        <p:blipFill rotWithShape="1">
          <a:blip r:embed="rId3">
            <a:extLst>
              <a:ext uri="{28A0092B-C50C-407E-A947-70E740481C1C}">
                <a14:useLocalDpi xmlns:a14="http://schemas.microsoft.com/office/drawing/2010/main" val="0"/>
              </a:ext>
            </a:extLst>
          </a:blip>
          <a:srcRect b="3907"/>
          <a:stretch/>
        </p:blipFill>
        <p:spPr bwMode="auto">
          <a:xfrm>
            <a:off x="832268" y="1049588"/>
            <a:ext cx="7479465" cy="502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47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7"/>
          <p:cNvSpPr>
            <a:spLocks noGrp="1" noChangeArrowheads="1"/>
          </p:cNvSpPr>
          <p:nvPr>
            <p:ph idx="1"/>
          </p:nvPr>
        </p:nvSpPr>
        <p:spPr>
          <a:xfrm>
            <a:off x="383231" y="1150466"/>
            <a:ext cx="8552538" cy="3421533"/>
          </a:xfrm>
        </p:spPr>
        <p:txBody>
          <a:bodyPr/>
          <a:lstStyle/>
          <a:p>
            <a:pPr>
              <a:buClr>
                <a:srgbClr val="4D92BC"/>
              </a:buClr>
            </a:pPr>
            <a:r>
              <a:rPr lang="en-US" sz="2600" b="1" dirty="0"/>
              <a:t>Contraceptive sponge</a:t>
            </a:r>
            <a:r>
              <a:rPr lang="en-US" sz="2600" dirty="0"/>
              <a:t>: A flexible foam disk containing spermicide, inserted in the vagina prior to sex.</a:t>
            </a:r>
          </a:p>
          <a:p>
            <a:pPr lvl="1">
              <a:buClr>
                <a:srgbClr val="4D92BC"/>
              </a:buClr>
            </a:pPr>
            <a:r>
              <a:rPr lang="en-US" sz="2400" dirty="0"/>
              <a:t>Spermicide: A substance containing chemicals that kill or immobilize sperm.</a:t>
            </a:r>
          </a:p>
          <a:p>
            <a:pPr>
              <a:buClr>
                <a:srgbClr val="4D92BC"/>
              </a:buClr>
            </a:pPr>
            <a:r>
              <a:rPr lang="en-US" sz="2600" b="1" dirty="0"/>
              <a:t>Emergency contraception </a:t>
            </a:r>
            <a:r>
              <a:rPr lang="en-US" sz="2600" dirty="0"/>
              <a:t>(EC; “</a:t>
            </a:r>
            <a:r>
              <a:rPr lang="en-US" altLang="ja-JP" sz="2600" dirty="0"/>
              <a:t>morning after” pill): A pill containing levonorgestrel, a synthetic hormone used to prevent pregnancy after unprotected sex.</a:t>
            </a:r>
            <a:endParaRPr lang="en-US" sz="2600" dirty="0"/>
          </a:p>
        </p:txBody>
      </p:sp>
      <p:sp>
        <p:nvSpPr>
          <p:cNvPr id="63490" name="Rectangle 6"/>
          <p:cNvSpPr>
            <a:spLocks noGrp="1" noChangeArrowheads="1"/>
          </p:cNvSpPr>
          <p:nvPr>
            <p:ph type="title"/>
          </p:nvPr>
        </p:nvSpPr>
        <p:spPr/>
        <p:txBody>
          <a:bodyPr/>
          <a:lstStyle/>
          <a:p>
            <a:r>
              <a:rPr lang="en-US" dirty="0"/>
              <a:t>Over-the-Counter Methods of Contraception</a:t>
            </a:r>
          </a:p>
        </p:txBody>
      </p:sp>
    </p:spTree>
    <p:extLst>
      <p:ext uri="{BB962C8B-B14F-4D97-AF65-F5344CB8AC3E}">
        <p14:creationId xmlns:p14="http://schemas.microsoft.com/office/powerpoint/2010/main" val="4257189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7"/>
          <p:cNvSpPr>
            <a:spLocks noGrp="1" noChangeArrowheads="1"/>
          </p:cNvSpPr>
          <p:nvPr>
            <p:ph idx="1"/>
          </p:nvPr>
        </p:nvSpPr>
        <p:spPr>
          <a:xfrm>
            <a:off x="383231" y="1150466"/>
            <a:ext cx="8229600" cy="4019063"/>
          </a:xfrm>
        </p:spPr>
        <p:txBody>
          <a:bodyPr/>
          <a:lstStyle/>
          <a:p>
            <a:pPr>
              <a:buClr>
                <a:srgbClr val="4D92BC"/>
              </a:buClr>
            </a:pPr>
            <a:r>
              <a:rPr lang="en-US" sz="2600" b="1" dirty="0"/>
              <a:t>Diaphragm:</a:t>
            </a:r>
            <a:r>
              <a:rPr lang="en-US" sz="2600" dirty="0"/>
              <a:t> A flexible silicone cup filled with spermicide and inserted in the vagina prior to sex </a:t>
            </a:r>
            <a:br>
              <a:rPr lang="en-US" sz="2600" dirty="0"/>
            </a:br>
            <a:r>
              <a:rPr lang="en-US" sz="2600" dirty="0"/>
              <a:t>to prevent pregnancy.</a:t>
            </a:r>
          </a:p>
          <a:p>
            <a:pPr>
              <a:buClr>
                <a:srgbClr val="4D92BC"/>
              </a:buClr>
            </a:pPr>
            <a:r>
              <a:rPr lang="it-IT" sz="2600" b="1" dirty="0"/>
              <a:t>Intrauterine device </a:t>
            </a:r>
            <a:r>
              <a:rPr lang="it-IT" sz="2600" dirty="0"/>
              <a:t>(IUD): A plastic, </a:t>
            </a:r>
            <a:r>
              <a:rPr lang="en-US" sz="2600" dirty="0"/>
              <a:t>T-shaped device that is inserted in the uterus for long-term pregnancy prevention.</a:t>
            </a:r>
          </a:p>
          <a:p>
            <a:pPr>
              <a:buClr>
                <a:srgbClr val="4D92BC"/>
              </a:buClr>
            </a:pPr>
            <a:r>
              <a:rPr lang="en-US" sz="2600" b="1" dirty="0"/>
              <a:t>Pharmaceutical hormones—birth control pills: </a:t>
            </a:r>
            <a:r>
              <a:rPr lang="en-US" sz="2600" dirty="0"/>
              <a:t>Pills containing combinations of hormones that prevent pregnancy when taken regularly as directed.</a:t>
            </a:r>
          </a:p>
        </p:txBody>
      </p:sp>
      <p:sp>
        <p:nvSpPr>
          <p:cNvPr id="65538" name="Rectangle 6"/>
          <p:cNvSpPr>
            <a:spLocks noGrp="1" noChangeArrowheads="1"/>
          </p:cNvSpPr>
          <p:nvPr>
            <p:ph type="title"/>
          </p:nvPr>
        </p:nvSpPr>
        <p:spPr/>
        <p:txBody>
          <a:bodyPr/>
          <a:lstStyle/>
          <a:p>
            <a:r>
              <a:rPr lang="en-US" dirty="0"/>
              <a:t>Methods Available by Prescription</a:t>
            </a:r>
          </a:p>
        </p:txBody>
      </p:sp>
    </p:spTree>
    <p:extLst>
      <p:ext uri="{BB962C8B-B14F-4D97-AF65-F5344CB8AC3E}">
        <p14:creationId xmlns:p14="http://schemas.microsoft.com/office/powerpoint/2010/main" val="2590509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Inserting a Diaphragm</a:t>
            </a:r>
          </a:p>
        </p:txBody>
      </p:sp>
      <p:pic>
        <p:nvPicPr>
          <p:cNvPr id="14338" name="Picture 2" descr="D:\01.IRDVD\Lynch\cpy\Chapter11\Figures\Jpegs_Labeled\CH_3e_Figure_11_08.jpg"/>
          <p:cNvPicPr>
            <a:picLocks noChangeAspect="1" noChangeArrowheads="1"/>
          </p:cNvPicPr>
          <p:nvPr/>
        </p:nvPicPr>
        <p:blipFill rotWithShape="1">
          <a:blip r:embed="rId3">
            <a:extLst>
              <a:ext uri="{28A0092B-C50C-407E-A947-70E740481C1C}">
                <a14:useLocalDpi xmlns:a14="http://schemas.microsoft.com/office/drawing/2010/main" val="0"/>
              </a:ext>
            </a:extLst>
          </a:blip>
          <a:srcRect b="2731"/>
          <a:stretch/>
        </p:blipFill>
        <p:spPr bwMode="auto">
          <a:xfrm>
            <a:off x="1901984" y="897028"/>
            <a:ext cx="5340033" cy="518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647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7"/>
          <p:cNvSpPr>
            <a:spLocks noGrp="1" noChangeArrowheads="1"/>
          </p:cNvSpPr>
          <p:nvPr>
            <p:ph idx="1"/>
          </p:nvPr>
        </p:nvSpPr>
        <p:spPr>
          <a:xfrm>
            <a:off x="383231" y="1150466"/>
            <a:ext cx="8229600" cy="5106987"/>
          </a:xfrm>
        </p:spPr>
        <p:txBody>
          <a:bodyPr/>
          <a:lstStyle/>
          <a:p>
            <a:pPr>
              <a:buClr>
                <a:srgbClr val="4D92BC"/>
              </a:buClr>
            </a:pPr>
            <a:r>
              <a:rPr lang="en-US" sz="2600" dirty="0"/>
              <a:t>These methods permanently prevent conception through surgical manipulation of the reproductive organs.</a:t>
            </a:r>
          </a:p>
          <a:p>
            <a:pPr lvl="1">
              <a:buClr>
                <a:srgbClr val="4D92BC"/>
              </a:buClr>
            </a:pPr>
            <a:r>
              <a:rPr lang="en-US" sz="2400" b="1" dirty="0"/>
              <a:t>Tubal ligation:</a:t>
            </a:r>
            <a:r>
              <a:rPr lang="en-US" sz="2400" dirty="0"/>
              <a:t> A woman</a:t>
            </a:r>
            <a:r>
              <a:rPr lang="fr-FR" sz="2400" dirty="0"/>
              <a:t>’</a:t>
            </a:r>
            <a:r>
              <a:rPr lang="en-US" sz="2400" dirty="0"/>
              <a:t>s</a:t>
            </a:r>
            <a:r>
              <a:rPr lang="en-US" altLang="ja-JP" sz="2400" dirty="0"/>
              <a:t> fallopian tubes are tied off or sealed; this procedure can sometimes be reversed.</a:t>
            </a:r>
          </a:p>
          <a:p>
            <a:pPr lvl="1">
              <a:buClr>
                <a:srgbClr val="4D92BC"/>
              </a:buClr>
            </a:pPr>
            <a:r>
              <a:rPr lang="en-US" sz="2400" b="1" dirty="0"/>
              <a:t>Hysterectomy: </a:t>
            </a:r>
            <a:r>
              <a:rPr lang="en-US" sz="2400" dirty="0"/>
              <a:t>A woman</a:t>
            </a:r>
            <a:r>
              <a:rPr lang="fr-FR" sz="2400" dirty="0"/>
              <a:t>’</a:t>
            </a:r>
            <a:r>
              <a:rPr lang="en-US" sz="2400" dirty="0"/>
              <a:t>s</a:t>
            </a:r>
            <a:r>
              <a:rPr lang="en-US" altLang="ja-JP" sz="2400" dirty="0"/>
              <a:t> uterus is surgically removed; this procedure leads to irreversible sterilization.</a:t>
            </a:r>
          </a:p>
          <a:p>
            <a:pPr lvl="1">
              <a:buClr>
                <a:srgbClr val="4D92BC"/>
              </a:buClr>
            </a:pPr>
            <a:r>
              <a:rPr lang="en-US" sz="2400" b="1" dirty="0"/>
              <a:t>Vasectomy:</a:t>
            </a:r>
            <a:r>
              <a:rPr lang="en-US" sz="2400" dirty="0"/>
              <a:t> A man</a:t>
            </a:r>
            <a:r>
              <a:rPr lang="fr-FR" sz="2400" dirty="0"/>
              <a:t>’</a:t>
            </a:r>
            <a:r>
              <a:rPr lang="en-US" sz="2400" dirty="0"/>
              <a:t>s</a:t>
            </a:r>
            <a:r>
              <a:rPr lang="en-US" altLang="ja-JP" sz="2400" dirty="0"/>
              <a:t> vas deferens is tied off and cut on both sides of the scrotum; this procedure is difficult to reverse.</a:t>
            </a:r>
            <a:endParaRPr lang="en-US" sz="2400" dirty="0"/>
          </a:p>
        </p:txBody>
      </p:sp>
      <p:sp>
        <p:nvSpPr>
          <p:cNvPr id="67586" name="Rectangle 6"/>
          <p:cNvSpPr>
            <a:spLocks noGrp="1" noChangeArrowheads="1"/>
          </p:cNvSpPr>
          <p:nvPr>
            <p:ph type="title"/>
          </p:nvPr>
        </p:nvSpPr>
        <p:spPr/>
        <p:txBody>
          <a:bodyPr/>
          <a:lstStyle/>
          <a:p>
            <a:r>
              <a:rPr lang="en-US" dirty="0"/>
              <a:t>Surgical Methods</a:t>
            </a:r>
          </a:p>
        </p:txBody>
      </p:sp>
    </p:spTree>
    <p:extLst>
      <p:ext uri="{BB962C8B-B14F-4D97-AF65-F5344CB8AC3E}">
        <p14:creationId xmlns:p14="http://schemas.microsoft.com/office/powerpoint/2010/main" val="2797185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idx="1"/>
          </p:nvPr>
        </p:nvSpPr>
        <p:spPr>
          <a:xfrm>
            <a:off x="383231" y="1150467"/>
            <a:ext cx="8229600" cy="3892314"/>
          </a:xfrm>
        </p:spPr>
        <p:txBody>
          <a:bodyPr/>
          <a:lstStyle/>
          <a:p>
            <a:pPr>
              <a:buClr>
                <a:srgbClr val="4D92BC"/>
              </a:buClr>
            </a:pPr>
            <a:r>
              <a:rPr lang="en-US" sz="2600" dirty="0"/>
              <a:t>It depends on each individual and the couple.</a:t>
            </a:r>
          </a:p>
          <a:p>
            <a:pPr>
              <a:buClr>
                <a:srgbClr val="4D92BC"/>
              </a:buClr>
            </a:pPr>
            <a:r>
              <a:rPr lang="en-US" sz="2600" dirty="0"/>
              <a:t>Failure rate: The percentage of women who typically get pregnant after using a given contraceptive method for 1 year.</a:t>
            </a:r>
          </a:p>
          <a:p>
            <a:pPr>
              <a:buClr>
                <a:srgbClr val="4D92BC"/>
              </a:buClr>
            </a:pPr>
            <a:r>
              <a:rPr lang="en-US" sz="2600" dirty="0"/>
              <a:t>Continuation rate: The percentage of couples who continue to practice a given form of birth control.</a:t>
            </a:r>
          </a:p>
          <a:p>
            <a:pPr lvl="1">
              <a:buClr>
                <a:srgbClr val="4D92BC"/>
              </a:buClr>
            </a:pPr>
            <a:r>
              <a:rPr lang="en-US" sz="2400" dirty="0"/>
              <a:t>Couples will often stop using a method, and before starting use of a new method, they will have unprotected sex.</a:t>
            </a:r>
          </a:p>
        </p:txBody>
      </p:sp>
      <p:sp>
        <p:nvSpPr>
          <p:cNvPr id="68610" name="Rectangle 6"/>
          <p:cNvSpPr>
            <a:spLocks noGrp="1" noChangeArrowheads="1"/>
          </p:cNvSpPr>
          <p:nvPr>
            <p:ph type="title"/>
          </p:nvPr>
        </p:nvSpPr>
        <p:spPr/>
        <p:txBody>
          <a:bodyPr/>
          <a:lstStyle/>
          <a:p>
            <a:r>
              <a:rPr lang="en-US" dirty="0"/>
              <a:t>Which Method Is the Best?</a:t>
            </a:r>
          </a:p>
        </p:txBody>
      </p:sp>
    </p:spTree>
    <p:extLst>
      <p:ext uri="{BB962C8B-B14F-4D97-AF65-F5344CB8AC3E}">
        <p14:creationId xmlns:p14="http://schemas.microsoft.com/office/powerpoint/2010/main" val="535308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a:t>
            </a:r>
            <a:r>
              <a:rPr lang="en-US" kern="0" dirty="0"/>
              <a:t>Newer Birth Control Pills May Have Increased Risks of Blood Clots</a:t>
            </a:r>
            <a:endParaRPr lang="en-IN" kern="0" dirty="0"/>
          </a:p>
        </p:txBody>
      </p:sp>
      <p:pic>
        <p:nvPicPr>
          <p:cNvPr id="3" name="GMA_5-27-15_Newer_Birth_Control_Pills_May_Have_Increased_Risks_of_Blood_Clo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49263" y="2029522"/>
            <a:ext cx="6245475" cy="3903423"/>
          </a:xfrm>
          <a:prstGeom prst="rect">
            <a:avLst/>
          </a:prstGeom>
        </p:spPr>
      </p:pic>
    </p:spTree>
    <p:extLst>
      <p:ext uri="{BB962C8B-B14F-4D97-AF65-F5344CB8AC3E}">
        <p14:creationId xmlns:p14="http://schemas.microsoft.com/office/powerpoint/2010/main" val="845270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365125" y="1838840"/>
            <a:ext cx="8229600" cy="2859910"/>
          </a:xfrm>
        </p:spPr>
        <p:txBody>
          <a:bodyPr/>
          <a:lstStyle/>
          <a:p>
            <a:pPr>
              <a:buClr>
                <a:srgbClr val="4D92BC"/>
              </a:buClr>
            </a:pPr>
            <a:r>
              <a:rPr lang="en-US" sz="2600" b="1" dirty="0"/>
              <a:t>Discussion Questions</a:t>
            </a:r>
          </a:p>
          <a:p>
            <a:pPr lvl="1">
              <a:buClr>
                <a:srgbClr val="4D92BC"/>
              </a:buClr>
            </a:pPr>
            <a:r>
              <a:rPr lang="en-US" sz="2400" dirty="0"/>
              <a:t>About how many American women use the pill?</a:t>
            </a:r>
          </a:p>
          <a:p>
            <a:pPr lvl="1">
              <a:buClr>
                <a:srgbClr val="4D92BC"/>
              </a:buClr>
            </a:pPr>
            <a:r>
              <a:rPr lang="en-US" sz="2400" dirty="0"/>
              <a:t>What ingredient is associated with the risk of blood clots?</a:t>
            </a:r>
          </a:p>
          <a:p>
            <a:pPr lvl="1">
              <a:buClr>
                <a:srgbClr val="4D92BC"/>
              </a:buClr>
            </a:pPr>
            <a:r>
              <a:rPr lang="en-US" sz="2400" dirty="0"/>
              <a:t>Name some of the benefits of birth control pills that might be weighed against the risks.</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a:t>
            </a:r>
            <a:r>
              <a:rPr lang="en-US" kern="0" dirty="0"/>
              <a:t>Newer Birth Control Pills May Have Increased Risks of Blood Clots</a:t>
            </a:r>
            <a:endParaRPr lang="en-IN" kern="0" dirty="0"/>
          </a:p>
        </p:txBody>
      </p:sp>
    </p:spTree>
    <p:extLst>
      <p:ext uri="{BB962C8B-B14F-4D97-AF65-F5344CB8AC3E}">
        <p14:creationId xmlns:p14="http://schemas.microsoft.com/office/powerpoint/2010/main" val="1219842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title"/>
          </p:nvPr>
        </p:nvSpPr>
        <p:spPr>
          <a:xfrm>
            <a:off x="3097968" y="3139281"/>
            <a:ext cx="2913560" cy="579438"/>
          </a:xfrm>
        </p:spPr>
        <p:txBody>
          <a:bodyPr/>
          <a:lstStyle/>
          <a:p>
            <a:pPr algn="ctr"/>
            <a:r>
              <a:rPr lang="en-US" dirty="0">
                <a:solidFill>
                  <a:srgbClr val="4D92BC"/>
                </a:solidFill>
                <a:latin typeface="+mn-lt"/>
                <a:ea typeface="+mn-ea"/>
                <a:cs typeface="+mn-cs"/>
              </a:rPr>
              <a:t>ABORTION</a:t>
            </a:r>
          </a:p>
        </p:txBody>
      </p:sp>
    </p:spTree>
    <p:extLst>
      <p:ext uri="{BB962C8B-B14F-4D97-AF65-F5344CB8AC3E}">
        <p14:creationId xmlns:p14="http://schemas.microsoft.com/office/powerpoint/2010/main" val="2222911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1.IRDVD\Lynch\cpy\Chapter11\Figures\Jpegs_Labeled\CH_3e_Figure_11_01a.jpg"/>
          <p:cNvPicPr>
            <a:picLocks noChangeAspect="1" noChangeArrowheads="1"/>
          </p:cNvPicPr>
          <p:nvPr/>
        </p:nvPicPr>
        <p:blipFill rotWithShape="1">
          <a:blip r:embed="rId3">
            <a:extLst>
              <a:ext uri="{28A0092B-C50C-407E-A947-70E740481C1C}">
                <a14:useLocalDpi xmlns:a14="http://schemas.microsoft.com/office/drawing/2010/main" val="0"/>
              </a:ext>
            </a:extLst>
          </a:blip>
          <a:srcRect b="8109"/>
          <a:stretch/>
        </p:blipFill>
        <p:spPr bwMode="auto">
          <a:xfrm>
            <a:off x="969988" y="1348925"/>
            <a:ext cx="7202437" cy="41374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79438"/>
          </a:xfrm>
        </p:spPr>
        <p:txBody>
          <a:bodyPr/>
          <a:lstStyle/>
          <a:p>
            <a:r>
              <a:rPr lang="en-US" dirty="0"/>
              <a:t>Female Sexual Anatomy: External </a:t>
            </a:r>
          </a:p>
        </p:txBody>
      </p:sp>
    </p:spTree>
    <p:extLst>
      <p:ext uri="{BB962C8B-B14F-4D97-AF65-F5344CB8AC3E}">
        <p14:creationId xmlns:p14="http://schemas.microsoft.com/office/powerpoint/2010/main" val="1193284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idx="1"/>
          </p:nvPr>
        </p:nvSpPr>
        <p:spPr>
          <a:xfrm>
            <a:off x="383231" y="1150467"/>
            <a:ext cx="8229600" cy="2697256"/>
          </a:xfrm>
        </p:spPr>
        <p:txBody>
          <a:bodyPr/>
          <a:lstStyle/>
          <a:p>
            <a:pPr>
              <a:buClr>
                <a:srgbClr val="4D92BC"/>
              </a:buClr>
            </a:pPr>
            <a:r>
              <a:rPr lang="en-US" sz="2600" dirty="0"/>
              <a:t>Abortion is a medical or surgical procedure used to terminate a pregnancy.</a:t>
            </a:r>
          </a:p>
          <a:p>
            <a:pPr lvl="1">
              <a:buClr>
                <a:srgbClr val="4D92BC"/>
              </a:buClr>
            </a:pPr>
            <a:r>
              <a:rPr lang="en-US" sz="2400" dirty="0"/>
              <a:t>It involves removing the embryo or fetus from the uterus.</a:t>
            </a:r>
          </a:p>
          <a:p>
            <a:pPr>
              <a:buClr>
                <a:srgbClr val="4D92BC"/>
              </a:buClr>
            </a:pPr>
            <a:r>
              <a:rPr lang="en-US" sz="2600" dirty="0"/>
              <a:t>In 2011, 23% of women who underwent an abortion, used the medical method.</a:t>
            </a:r>
          </a:p>
        </p:txBody>
      </p:sp>
      <p:sp>
        <p:nvSpPr>
          <p:cNvPr id="70658" name="Rectangle 6"/>
          <p:cNvSpPr>
            <a:spLocks noGrp="1" noChangeArrowheads="1"/>
          </p:cNvSpPr>
          <p:nvPr>
            <p:ph type="title"/>
          </p:nvPr>
        </p:nvSpPr>
        <p:spPr/>
        <p:txBody>
          <a:bodyPr/>
          <a:lstStyle/>
          <a:p>
            <a:r>
              <a:rPr lang="en-US" dirty="0"/>
              <a:t>Abortion</a:t>
            </a:r>
          </a:p>
        </p:txBody>
      </p:sp>
    </p:spTree>
    <p:extLst>
      <p:ext uri="{BB962C8B-B14F-4D97-AF65-F5344CB8AC3E}">
        <p14:creationId xmlns:p14="http://schemas.microsoft.com/office/powerpoint/2010/main" val="11329004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7"/>
          <p:cNvSpPr>
            <a:spLocks noGrp="1" noChangeArrowheads="1"/>
          </p:cNvSpPr>
          <p:nvPr>
            <p:ph idx="1"/>
          </p:nvPr>
        </p:nvSpPr>
        <p:spPr>
          <a:xfrm>
            <a:off x="383231" y="1150466"/>
            <a:ext cx="8229600" cy="4145811"/>
          </a:xfrm>
        </p:spPr>
        <p:txBody>
          <a:bodyPr/>
          <a:lstStyle/>
          <a:p>
            <a:pPr>
              <a:buClr>
                <a:srgbClr val="4D92BC"/>
              </a:buClr>
            </a:pPr>
            <a:r>
              <a:rPr lang="en-US" sz="2600" dirty="0"/>
              <a:t>Intended for women in the earliest stages of pregnancy.</a:t>
            </a:r>
          </a:p>
          <a:p>
            <a:pPr>
              <a:buClr>
                <a:srgbClr val="4D92BC"/>
              </a:buClr>
            </a:pPr>
            <a:r>
              <a:rPr lang="en-US" sz="2600" dirty="0"/>
              <a:t>No surgery or anesthesia required.</a:t>
            </a:r>
          </a:p>
          <a:p>
            <a:pPr>
              <a:buClr>
                <a:srgbClr val="4D92BC"/>
              </a:buClr>
            </a:pPr>
            <a:r>
              <a:rPr lang="en-US" sz="2600" dirty="0"/>
              <a:t>Time-consuming, involving a multistep and multiday regimen of drugs.</a:t>
            </a:r>
          </a:p>
          <a:p>
            <a:pPr>
              <a:buClr>
                <a:srgbClr val="4D92BC"/>
              </a:buClr>
            </a:pPr>
            <a:r>
              <a:rPr lang="en-US" sz="2600" dirty="0"/>
              <a:t>Can be preferred because it allows the ending of a pregnancy at home without an invasive medical procedure.</a:t>
            </a:r>
          </a:p>
          <a:p>
            <a:pPr>
              <a:buClr>
                <a:srgbClr val="4D92BC"/>
              </a:buClr>
            </a:pPr>
            <a:r>
              <a:rPr lang="en-US" sz="2600" dirty="0"/>
              <a:t>Example: RU-486.</a:t>
            </a:r>
          </a:p>
        </p:txBody>
      </p:sp>
      <p:sp>
        <p:nvSpPr>
          <p:cNvPr id="71682" name="Rectangle 6"/>
          <p:cNvSpPr>
            <a:spLocks noGrp="1" noChangeArrowheads="1"/>
          </p:cNvSpPr>
          <p:nvPr>
            <p:ph type="title"/>
          </p:nvPr>
        </p:nvSpPr>
        <p:spPr/>
        <p:txBody>
          <a:bodyPr/>
          <a:lstStyle/>
          <a:p>
            <a:r>
              <a:rPr lang="en-US" dirty="0"/>
              <a:t>Methods of Abortion: Medical</a:t>
            </a:r>
          </a:p>
        </p:txBody>
      </p:sp>
    </p:spTree>
    <p:extLst>
      <p:ext uri="{BB962C8B-B14F-4D97-AF65-F5344CB8AC3E}">
        <p14:creationId xmlns:p14="http://schemas.microsoft.com/office/powerpoint/2010/main" val="4272091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7"/>
          <p:cNvSpPr>
            <a:spLocks noGrp="1" noChangeArrowheads="1"/>
          </p:cNvSpPr>
          <p:nvPr>
            <p:ph idx="1"/>
          </p:nvPr>
        </p:nvSpPr>
        <p:spPr>
          <a:xfrm>
            <a:off x="383231" y="1150466"/>
            <a:ext cx="8229600" cy="5106987"/>
          </a:xfrm>
        </p:spPr>
        <p:txBody>
          <a:bodyPr/>
          <a:lstStyle/>
          <a:p>
            <a:pPr>
              <a:buClr>
                <a:srgbClr val="4D92BC"/>
              </a:buClr>
            </a:pPr>
            <a:r>
              <a:rPr lang="en-US" sz="2600" b="1" dirty="0"/>
              <a:t>Suction curettage </a:t>
            </a:r>
            <a:r>
              <a:rPr lang="en-US" sz="2600" dirty="0"/>
              <a:t>(vacuum aspiration): A relatively quick procedure in which a tube is used to suction tissue from the uterine walls.</a:t>
            </a:r>
          </a:p>
          <a:p>
            <a:pPr lvl="1">
              <a:buClr>
                <a:srgbClr val="4D92BC"/>
              </a:buClr>
            </a:pPr>
            <a:r>
              <a:rPr lang="en-US" sz="2400" dirty="0"/>
              <a:t>Typically used in the first 6 to 12 weeks of pregnancy.</a:t>
            </a:r>
          </a:p>
          <a:p>
            <a:pPr>
              <a:buClr>
                <a:srgbClr val="4D92BC"/>
              </a:buClr>
            </a:pPr>
            <a:r>
              <a:rPr lang="en-US" sz="2600" b="1" dirty="0"/>
              <a:t>Dilation and evacuation </a:t>
            </a:r>
            <a:r>
              <a:rPr lang="en-US" sz="2600" dirty="0"/>
              <a:t>(D&amp;E): A multistep method involving multiple trips to a health-care provider.</a:t>
            </a:r>
          </a:p>
          <a:p>
            <a:pPr lvl="1">
              <a:buClr>
                <a:srgbClr val="4D92BC"/>
              </a:buClr>
            </a:pPr>
            <a:r>
              <a:rPr lang="en-US" sz="2400" dirty="0"/>
              <a:t>Ultrasound, medication, anesthesia, instruments, and suction are used.</a:t>
            </a:r>
          </a:p>
          <a:p>
            <a:pPr lvl="1">
              <a:buClr>
                <a:srgbClr val="4D92BC"/>
              </a:buClr>
            </a:pPr>
            <a:r>
              <a:rPr lang="en-US" sz="2400" dirty="0"/>
              <a:t>For pregnancies that have progressed beyond </a:t>
            </a:r>
            <a:br>
              <a:rPr lang="en-US" sz="2400" dirty="0"/>
            </a:br>
            <a:r>
              <a:rPr lang="en-US" sz="2400" dirty="0"/>
              <a:t>12 weeks.</a:t>
            </a:r>
          </a:p>
        </p:txBody>
      </p:sp>
      <p:sp>
        <p:nvSpPr>
          <p:cNvPr id="72706" name="Rectangle 6"/>
          <p:cNvSpPr>
            <a:spLocks noGrp="1" noChangeArrowheads="1"/>
          </p:cNvSpPr>
          <p:nvPr>
            <p:ph type="title"/>
          </p:nvPr>
        </p:nvSpPr>
        <p:spPr/>
        <p:txBody>
          <a:bodyPr/>
          <a:lstStyle/>
          <a:p>
            <a:r>
              <a:rPr lang="en-US" dirty="0"/>
              <a:t>Methods of Abortion: Surgical</a:t>
            </a:r>
          </a:p>
        </p:txBody>
      </p:sp>
    </p:spTree>
    <p:extLst>
      <p:ext uri="{BB962C8B-B14F-4D97-AF65-F5344CB8AC3E}">
        <p14:creationId xmlns:p14="http://schemas.microsoft.com/office/powerpoint/2010/main" val="262305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7"/>
          <p:cNvSpPr>
            <a:spLocks noGrp="1" noChangeArrowheads="1"/>
          </p:cNvSpPr>
          <p:nvPr>
            <p:ph idx="1"/>
          </p:nvPr>
        </p:nvSpPr>
        <p:spPr>
          <a:xfrm>
            <a:off x="383231" y="1150466"/>
            <a:ext cx="8229600" cy="4082437"/>
          </a:xfrm>
        </p:spPr>
        <p:txBody>
          <a:bodyPr/>
          <a:lstStyle/>
          <a:p>
            <a:pPr>
              <a:buClr>
                <a:srgbClr val="4D92BC"/>
              </a:buClr>
            </a:pPr>
            <a:r>
              <a:rPr lang="en-US" sz="2600" dirty="0"/>
              <a:t>Physical complications can include minor infection, excessive bleeding, blood infection, injury to the uterus or cervix, and incomplete abortion.</a:t>
            </a:r>
          </a:p>
          <a:p>
            <a:pPr>
              <a:buClr>
                <a:srgbClr val="4D92BC"/>
              </a:buClr>
            </a:pPr>
            <a:r>
              <a:rPr lang="en-US" sz="2600" dirty="0"/>
              <a:t>Death due to abortion is rare, but is possible.</a:t>
            </a:r>
          </a:p>
          <a:p>
            <a:pPr>
              <a:buClr>
                <a:srgbClr val="4D92BC"/>
              </a:buClr>
            </a:pPr>
            <a:r>
              <a:rPr lang="en-US" sz="2600" dirty="0"/>
              <a:t>Psychological complications can include feelings of sadness or guilt.</a:t>
            </a:r>
          </a:p>
          <a:p>
            <a:pPr>
              <a:buClr>
                <a:srgbClr val="4D92BC"/>
              </a:buClr>
            </a:pPr>
            <a:r>
              <a:rPr lang="en-US" sz="2600" dirty="0"/>
              <a:t>There is no credible evidence that terminating a single unwanted pregnancy creates mental health problems for adult women.</a:t>
            </a:r>
          </a:p>
        </p:txBody>
      </p:sp>
      <p:sp>
        <p:nvSpPr>
          <p:cNvPr id="73730" name="Rectangle 6"/>
          <p:cNvSpPr>
            <a:spLocks noGrp="1" noChangeArrowheads="1"/>
          </p:cNvSpPr>
          <p:nvPr>
            <p:ph type="title"/>
          </p:nvPr>
        </p:nvSpPr>
        <p:spPr/>
        <p:txBody>
          <a:bodyPr/>
          <a:lstStyle/>
          <a:p>
            <a:r>
              <a:rPr lang="en-US" dirty="0"/>
              <a:t>Complications of Abortion</a:t>
            </a:r>
          </a:p>
        </p:txBody>
      </p:sp>
    </p:spTree>
    <p:extLst>
      <p:ext uri="{BB962C8B-B14F-4D97-AF65-F5344CB8AC3E}">
        <p14:creationId xmlns:p14="http://schemas.microsoft.com/office/powerpoint/2010/main" val="2811829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7"/>
          <p:cNvSpPr>
            <a:spLocks noGrp="1" noChangeArrowheads="1"/>
          </p:cNvSpPr>
          <p:nvPr>
            <p:ph idx="1"/>
          </p:nvPr>
        </p:nvSpPr>
        <p:spPr>
          <a:xfrm>
            <a:off x="383231" y="1150467"/>
            <a:ext cx="8229600" cy="3919473"/>
          </a:xfrm>
        </p:spPr>
        <p:txBody>
          <a:bodyPr/>
          <a:lstStyle/>
          <a:p>
            <a:pPr>
              <a:buClr>
                <a:srgbClr val="4D92BC"/>
              </a:buClr>
            </a:pPr>
            <a:r>
              <a:rPr lang="en-US" sz="2600" dirty="0"/>
              <a:t>Restrictions exist on who can get an abortion, and when.</a:t>
            </a:r>
          </a:p>
          <a:p>
            <a:pPr>
              <a:buClr>
                <a:srgbClr val="4D92BC"/>
              </a:buClr>
            </a:pPr>
            <a:r>
              <a:rPr lang="en-US" sz="2600" dirty="0"/>
              <a:t>Rules exist related to minors, parental notification, mandatory waiting periods, types of abortion allowed during certain months of pregnancy, and restriction of federal funds used for abortion.</a:t>
            </a:r>
          </a:p>
          <a:p>
            <a:pPr lvl="1">
              <a:buClr>
                <a:srgbClr val="4D92BC"/>
              </a:buClr>
            </a:pPr>
            <a:r>
              <a:rPr lang="en-US" sz="2400" dirty="0"/>
              <a:t>Federal Medicaid funds can be used for elective abortions when a pregnancy would endanger a woman</a:t>
            </a:r>
            <a:r>
              <a:rPr lang="fr-FR" sz="2400" dirty="0"/>
              <a:t>’</a:t>
            </a:r>
            <a:r>
              <a:rPr lang="en-US" sz="2400" dirty="0"/>
              <a:t>s</a:t>
            </a:r>
            <a:r>
              <a:rPr lang="en-US" altLang="ja-JP" sz="2400" dirty="0"/>
              <a:t> life, or in cases of rape or incest.</a:t>
            </a:r>
            <a:endParaRPr lang="en-US" sz="2400" dirty="0"/>
          </a:p>
        </p:txBody>
      </p:sp>
      <p:sp>
        <p:nvSpPr>
          <p:cNvPr id="74754" name="Rectangle 6"/>
          <p:cNvSpPr>
            <a:spLocks noGrp="1" noChangeArrowheads="1"/>
          </p:cNvSpPr>
          <p:nvPr>
            <p:ph type="title"/>
          </p:nvPr>
        </p:nvSpPr>
        <p:spPr/>
        <p:txBody>
          <a:bodyPr/>
          <a:lstStyle/>
          <a:p>
            <a:r>
              <a:rPr lang="en-US" dirty="0"/>
              <a:t>Legal Status of Abortion</a:t>
            </a:r>
          </a:p>
        </p:txBody>
      </p:sp>
    </p:spTree>
    <p:extLst>
      <p:ext uri="{BB962C8B-B14F-4D97-AF65-F5344CB8AC3E}">
        <p14:creationId xmlns:p14="http://schemas.microsoft.com/office/powerpoint/2010/main" val="772560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title"/>
          </p:nvPr>
        </p:nvSpPr>
        <p:spPr>
          <a:xfrm>
            <a:off x="1119737" y="3139281"/>
            <a:ext cx="6870023" cy="579438"/>
          </a:xfrm>
        </p:spPr>
        <p:txBody>
          <a:bodyPr/>
          <a:lstStyle/>
          <a:p>
            <a:pPr algn="ctr"/>
            <a:r>
              <a:rPr lang="en-US" dirty="0">
                <a:solidFill>
                  <a:srgbClr val="4D92BC"/>
                </a:solidFill>
                <a:latin typeface="+mn-lt"/>
                <a:ea typeface="+mn-ea"/>
                <a:cs typeface="+mn-cs"/>
              </a:rPr>
              <a:t>PREGNANCY AND CHILDBIRTH</a:t>
            </a:r>
          </a:p>
        </p:txBody>
      </p:sp>
    </p:spTree>
    <p:extLst>
      <p:ext uri="{BB962C8B-B14F-4D97-AF65-F5344CB8AC3E}">
        <p14:creationId xmlns:p14="http://schemas.microsoft.com/office/powerpoint/2010/main" val="1256829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idx="1"/>
          </p:nvPr>
        </p:nvSpPr>
        <p:spPr>
          <a:xfrm>
            <a:off x="383231" y="1150467"/>
            <a:ext cx="8229600" cy="4462682"/>
          </a:xfrm>
        </p:spPr>
        <p:txBody>
          <a:bodyPr/>
          <a:lstStyle/>
          <a:p>
            <a:pPr>
              <a:buClr>
                <a:srgbClr val="4D92BC"/>
              </a:buClr>
            </a:pPr>
            <a:r>
              <a:rPr lang="en-US" sz="2600" dirty="0"/>
              <a:t>For a young, healthy couple having unprotected sex, there is a 20% chance that the woman will get pregnant during a menstrual cycle.</a:t>
            </a:r>
          </a:p>
          <a:p>
            <a:pPr>
              <a:buClr>
                <a:srgbClr val="4D92BC"/>
              </a:buClr>
            </a:pPr>
            <a:r>
              <a:rPr lang="en-US" sz="2600" dirty="0"/>
              <a:t>Pregnancies are divided into three trimesters, each lasting 3 months.</a:t>
            </a:r>
          </a:p>
          <a:p>
            <a:pPr>
              <a:buClr>
                <a:srgbClr val="4D92BC"/>
              </a:buClr>
            </a:pPr>
            <a:r>
              <a:rPr lang="en-US" sz="2600" dirty="0"/>
              <a:t>Women experience different symptoms during each stage of pregnancy.</a:t>
            </a:r>
          </a:p>
          <a:p>
            <a:pPr>
              <a:buClr>
                <a:srgbClr val="4D92BC"/>
              </a:buClr>
            </a:pPr>
            <a:r>
              <a:rPr lang="en-US" sz="2600" dirty="0"/>
              <a:t>A pregnancy test can be used to determine pregnancy.</a:t>
            </a:r>
          </a:p>
          <a:p>
            <a:pPr lvl="1">
              <a:buClr>
                <a:srgbClr val="4D92BC"/>
              </a:buClr>
            </a:pPr>
            <a:r>
              <a:rPr lang="en-US" sz="2400" dirty="0"/>
              <a:t>An at-home test and a blood test are options.</a:t>
            </a:r>
          </a:p>
        </p:txBody>
      </p:sp>
      <p:sp>
        <p:nvSpPr>
          <p:cNvPr id="76802" name="Rectangle 6"/>
          <p:cNvSpPr>
            <a:spLocks noGrp="1" noChangeArrowheads="1"/>
          </p:cNvSpPr>
          <p:nvPr>
            <p:ph type="title"/>
          </p:nvPr>
        </p:nvSpPr>
        <p:spPr/>
        <p:txBody>
          <a:bodyPr/>
          <a:lstStyle/>
          <a:p>
            <a:r>
              <a:rPr lang="en-US" dirty="0"/>
              <a:t>Pregnancy</a:t>
            </a:r>
          </a:p>
        </p:txBody>
      </p:sp>
    </p:spTree>
    <p:extLst>
      <p:ext uri="{BB962C8B-B14F-4D97-AF65-F5344CB8AC3E}">
        <p14:creationId xmlns:p14="http://schemas.microsoft.com/office/powerpoint/2010/main" val="3813354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7"/>
          <p:cNvSpPr>
            <a:spLocks noGrp="1" noChangeArrowheads="1"/>
          </p:cNvSpPr>
          <p:nvPr>
            <p:ph idx="1"/>
          </p:nvPr>
        </p:nvSpPr>
        <p:spPr>
          <a:xfrm>
            <a:off x="383231" y="1150466"/>
            <a:ext cx="8229600" cy="1945819"/>
          </a:xfrm>
        </p:spPr>
        <p:txBody>
          <a:bodyPr/>
          <a:lstStyle/>
          <a:p>
            <a:pPr>
              <a:buClr>
                <a:srgbClr val="4D92BC"/>
              </a:buClr>
            </a:pPr>
            <a:r>
              <a:rPr lang="en-US" sz="2600" dirty="0"/>
              <a:t>Before pregnancy, it</a:t>
            </a:r>
            <a:r>
              <a:rPr lang="fr-FR" sz="2600" dirty="0"/>
              <a:t>’</a:t>
            </a:r>
            <a:r>
              <a:rPr lang="en-US" sz="2600" dirty="0"/>
              <a:t>s</a:t>
            </a:r>
            <a:r>
              <a:rPr lang="en-US" altLang="ja-JP" sz="2600" dirty="0"/>
              <a:t> important that women and men are healthy.</a:t>
            </a:r>
          </a:p>
          <a:p>
            <a:pPr>
              <a:buClr>
                <a:srgbClr val="4D92BC"/>
              </a:buClr>
            </a:pPr>
            <a:r>
              <a:rPr lang="en-US" sz="2600" dirty="0"/>
              <a:t>Nutrition, exercise, and health problems may need to be addressed.</a:t>
            </a:r>
          </a:p>
        </p:txBody>
      </p:sp>
      <p:sp>
        <p:nvSpPr>
          <p:cNvPr id="77826" name="Rectangle 6"/>
          <p:cNvSpPr>
            <a:spLocks noGrp="1" noChangeArrowheads="1"/>
          </p:cNvSpPr>
          <p:nvPr>
            <p:ph type="title"/>
          </p:nvPr>
        </p:nvSpPr>
        <p:spPr/>
        <p:txBody>
          <a:bodyPr/>
          <a:lstStyle/>
          <a:p>
            <a:r>
              <a:rPr lang="en-US" dirty="0"/>
              <a:t>Preconception Care</a:t>
            </a:r>
          </a:p>
        </p:txBody>
      </p:sp>
    </p:spTree>
    <p:extLst>
      <p:ext uri="{BB962C8B-B14F-4D97-AF65-F5344CB8AC3E}">
        <p14:creationId xmlns:p14="http://schemas.microsoft.com/office/powerpoint/2010/main" val="3630871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idx="1"/>
          </p:nvPr>
        </p:nvSpPr>
        <p:spPr>
          <a:xfrm>
            <a:off x="383231" y="1166251"/>
            <a:ext cx="8208508" cy="5149711"/>
          </a:xfrm>
        </p:spPr>
        <p:txBody>
          <a:bodyPr/>
          <a:lstStyle/>
          <a:p>
            <a:pPr marL="342900" lvl="1" indent="-342900">
              <a:buClr>
                <a:srgbClr val="4D92BC"/>
              </a:buClr>
              <a:buChar char="•"/>
            </a:pPr>
            <a:r>
              <a:rPr lang="en-US" sz="2400" dirty="0">
                <a:ea typeface="+mn-ea"/>
                <a:cs typeface="+mn-cs"/>
              </a:rPr>
              <a:t>A missed period</a:t>
            </a:r>
          </a:p>
          <a:p>
            <a:pPr marL="342900" lvl="1" indent="-342900">
              <a:buClr>
                <a:srgbClr val="4D92BC"/>
              </a:buClr>
              <a:buChar char="•"/>
            </a:pPr>
            <a:r>
              <a:rPr lang="en-US" sz="2400" dirty="0">
                <a:ea typeface="+mn-ea"/>
                <a:cs typeface="+mn-cs"/>
              </a:rPr>
              <a:t>An extremely light “</a:t>
            </a:r>
            <a:r>
              <a:rPr lang="en-US" altLang="ja-JP" sz="2400" dirty="0">
                <a:ea typeface="+mn-ea"/>
                <a:cs typeface="+mn-cs"/>
              </a:rPr>
              <a:t>period” that is actually implantation bleeding, which occurs when a fertilized egg implants itself in the uterus</a:t>
            </a:r>
          </a:p>
          <a:p>
            <a:pPr marL="342900" lvl="1" indent="-342900">
              <a:buClr>
                <a:srgbClr val="4D92BC"/>
              </a:buClr>
              <a:buChar char="•"/>
            </a:pPr>
            <a:r>
              <a:rPr lang="en-US" sz="2400" dirty="0">
                <a:ea typeface="+mn-ea"/>
                <a:cs typeface="+mn-cs"/>
              </a:rPr>
              <a:t>Frequent urination</a:t>
            </a:r>
          </a:p>
          <a:p>
            <a:pPr marL="342900" lvl="1" indent="-342900">
              <a:buClr>
                <a:srgbClr val="4D92BC"/>
              </a:buClr>
              <a:buChar char="•"/>
            </a:pPr>
            <a:r>
              <a:rPr lang="en-US" sz="2400" dirty="0">
                <a:ea typeface="+mn-ea"/>
                <a:cs typeface="+mn-cs"/>
              </a:rPr>
              <a:t>Nausea</a:t>
            </a:r>
          </a:p>
          <a:p>
            <a:pPr marL="342900" lvl="1" indent="-342900">
              <a:buClr>
                <a:srgbClr val="4D92BC"/>
              </a:buClr>
              <a:buChar char="•"/>
            </a:pPr>
            <a:r>
              <a:rPr lang="en-US" sz="2400" dirty="0">
                <a:ea typeface="+mn-ea"/>
                <a:cs typeface="+mn-cs"/>
              </a:rPr>
              <a:t>Swollen breasts and/or breast tenderness</a:t>
            </a:r>
          </a:p>
          <a:p>
            <a:pPr marL="342900" lvl="1" indent="-342900">
              <a:buClr>
                <a:srgbClr val="4D92BC"/>
              </a:buClr>
              <a:buChar char="•"/>
            </a:pPr>
            <a:r>
              <a:rPr lang="en-US" sz="2400" dirty="0">
                <a:ea typeface="+mn-ea"/>
                <a:cs typeface="+mn-cs"/>
              </a:rPr>
              <a:t>Fatigue</a:t>
            </a:r>
          </a:p>
          <a:p>
            <a:pPr marL="342900" lvl="1" indent="-342900">
              <a:buClr>
                <a:srgbClr val="4D92BC"/>
              </a:buClr>
              <a:buChar char="•"/>
            </a:pPr>
            <a:r>
              <a:rPr lang="en-US" sz="2400" dirty="0">
                <a:ea typeface="+mn-ea"/>
                <a:cs typeface="+mn-cs"/>
              </a:rPr>
              <a:t>Food aversions or cravings</a:t>
            </a:r>
          </a:p>
          <a:p>
            <a:pPr marL="342900" lvl="1" indent="-342900">
              <a:buClr>
                <a:srgbClr val="4D92BC"/>
              </a:buClr>
              <a:buChar char="•"/>
            </a:pPr>
            <a:r>
              <a:rPr lang="en-US" sz="2400" dirty="0">
                <a:ea typeface="+mn-ea"/>
                <a:cs typeface="+mn-cs"/>
              </a:rPr>
              <a:t>Mood swings</a:t>
            </a:r>
          </a:p>
          <a:p>
            <a:pPr marL="342900" lvl="1" indent="-342900">
              <a:buClr>
                <a:srgbClr val="4D92BC"/>
              </a:buClr>
              <a:buChar char="•"/>
            </a:pPr>
            <a:r>
              <a:rPr lang="en-US" sz="2400" dirty="0">
                <a:ea typeface="+mn-ea"/>
                <a:cs typeface="+mn-cs"/>
              </a:rPr>
              <a:t>Abdominal bloating or pressure</a:t>
            </a:r>
          </a:p>
          <a:p>
            <a:pPr marL="342900" lvl="1" indent="-342900">
              <a:buClr>
                <a:srgbClr val="4D92BC"/>
              </a:buClr>
              <a:buChar char="•"/>
            </a:pPr>
            <a:r>
              <a:rPr lang="en-US" sz="2400" dirty="0">
                <a:ea typeface="+mn-ea"/>
                <a:cs typeface="+mn-cs"/>
              </a:rPr>
              <a:t>Dizziness</a:t>
            </a:r>
          </a:p>
        </p:txBody>
      </p:sp>
      <p:sp>
        <p:nvSpPr>
          <p:cNvPr id="78850" name="Rectangle 6"/>
          <p:cNvSpPr>
            <a:spLocks noGrp="1" noChangeArrowheads="1"/>
          </p:cNvSpPr>
          <p:nvPr>
            <p:ph type="title"/>
          </p:nvPr>
        </p:nvSpPr>
        <p:spPr/>
        <p:txBody>
          <a:bodyPr/>
          <a:lstStyle/>
          <a:p>
            <a:r>
              <a:rPr lang="en-US" dirty="0"/>
              <a:t>Pregnancy: Early Signs</a:t>
            </a:r>
          </a:p>
        </p:txBody>
      </p:sp>
    </p:spTree>
    <p:extLst>
      <p:ext uri="{BB962C8B-B14F-4D97-AF65-F5344CB8AC3E}">
        <p14:creationId xmlns:p14="http://schemas.microsoft.com/office/powerpoint/2010/main" val="225817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Changes in a Pregnant Woman</a:t>
            </a:r>
            <a:r>
              <a:rPr lang="fr-FR" dirty="0"/>
              <a:t>’</a:t>
            </a:r>
            <a:r>
              <a:rPr lang="en-US" dirty="0"/>
              <a:t>s Body</a:t>
            </a:r>
          </a:p>
        </p:txBody>
      </p:sp>
      <p:pic>
        <p:nvPicPr>
          <p:cNvPr id="15362" name="Picture 2" descr="D:\01.IRDVD\Lynch\cpy\Chapter11\Figures\Jpegs_Labeled\CH_3e_Figure_11_10.jpg"/>
          <p:cNvPicPr>
            <a:picLocks noChangeAspect="1" noChangeArrowheads="1"/>
          </p:cNvPicPr>
          <p:nvPr/>
        </p:nvPicPr>
        <p:blipFill rotWithShape="1">
          <a:blip r:embed="rId3">
            <a:extLst>
              <a:ext uri="{28A0092B-C50C-407E-A947-70E740481C1C}">
                <a14:useLocalDpi xmlns:a14="http://schemas.microsoft.com/office/drawing/2010/main" val="0"/>
              </a:ext>
            </a:extLst>
          </a:blip>
          <a:srcRect b="2462"/>
          <a:stretch/>
        </p:blipFill>
        <p:spPr bwMode="auto">
          <a:xfrm>
            <a:off x="3027723" y="916567"/>
            <a:ext cx="3086966" cy="520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45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7"/>
          <p:cNvSpPr>
            <a:spLocks noGrp="1" noChangeArrowheads="1"/>
          </p:cNvSpPr>
          <p:nvPr>
            <p:ph idx="1"/>
          </p:nvPr>
        </p:nvSpPr>
        <p:spPr>
          <a:xfrm>
            <a:off x="383231" y="1150466"/>
            <a:ext cx="8229600" cy="4517003"/>
          </a:xfrm>
        </p:spPr>
        <p:txBody>
          <a:bodyPr/>
          <a:lstStyle/>
          <a:p>
            <a:pPr>
              <a:buClr>
                <a:srgbClr val="4D92BC"/>
              </a:buClr>
            </a:pPr>
            <a:r>
              <a:rPr lang="en-US" sz="2600" b="1" dirty="0"/>
              <a:t>Vagina: </a:t>
            </a:r>
            <a:r>
              <a:rPr lang="en-US" sz="2600" dirty="0"/>
              <a:t>The tube that connects a woman</a:t>
            </a:r>
            <a:r>
              <a:rPr lang="fr-FR" sz="2600" dirty="0"/>
              <a:t>’</a:t>
            </a:r>
            <a:r>
              <a:rPr lang="en-US" sz="2600" dirty="0"/>
              <a:t>s</a:t>
            </a:r>
            <a:r>
              <a:rPr lang="en-US" altLang="ja-JP" sz="2600" dirty="0"/>
              <a:t> external sex organs with her uterus.</a:t>
            </a:r>
          </a:p>
          <a:p>
            <a:pPr>
              <a:buClr>
                <a:srgbClr val="4D92BC"/>
              </a:buClr>
            </a:pPr>
            <a:r>
              <a:rPr lang="en-US" sz="2600" b="1" dirty="0"/>
              <a:t>Uterus </a:t>
            </a:r>
            <a:r>
              <a:rPr lang="en-US" sz="2600" dirty="0"/>
              <a:t>(womb)</a:t>
            </a:r>
            <a:r>
              <a:rPr lang="en-US" sz="2600" b="1" dirty="0"/>
              <a:t>:</a:t>
            </a:r>
            <a:r>
              <a:rPr lang="en-US" sz="2600" dirty="0"/>
              <a:t> The pear-shaped organ where a growing fetus is nurtured.</a:t>
            </a:r>
          </a:p>
          <a:p>
            <a:pPr>
              <a:buClr>
                <a:srgbClr val="4D92BC"/>
              </a:buClr>
            </a:pPr>
            <a:r>
              <a:rPr lang="en-US" sz="2600" b="1" dirty="0"/>
              <a:t>Ovaries: </a:t>
            </a:r>
            <a:r>
              <a:rPr lang="en-US" sz="2600" dirty="0"/>
              <a:t>The two female reproductive organs where ova (eggs) reside.</a:t>
            </a:r>
          </a:p>
          <a:p>
            <a:pPr>
              <a:buClr>
                <a:srgbClr val="4D92BC"/>
              </a:buClr>
            </a:pPr>
            <a:r>
              <a:rPr lang="en-US" sz="2600" b="1" dirty="0"/>
              <a:t>Menstrual cycle: </a:t>
            </a:r>
            <a:r>
              <a:rPr lang="en-US" sz="2600" dirty="0"/>
              <a:t>A monthly physiological cycle marked by </a:t>
            </a:r>
            <a:r>
              <a:rPr lang="en-US" sz="2600" i="1" dirty="0"/>
              <a:t>menstruation</a:t>
            </a:r>
            <a:r>
              <a:rPr lang="en-US" sz="2600" dirty="0"/>
              <a:t>.</a:t>
            </a:r>
          </a:p>
          <a:p>
            <a:pPr>
              <a:buClr>
                <a:srgbClr val="4D92BC"/>
              </a:buClr>
            </a:pPr>
            <a:r>
              <a:rPr lang="en-US" sz="2600" b="1" dirty="0"/>
              <a:t>Fallopian tubes: </a:t>
            </a:r>
            <a:r>
              <a:rPr lang="en-US" sz="2600" dirty="0"/>
              <a:t>A pair of tubes that connect the ovaries to the uterus.</a:t>
            </a:r>
          </a:p>
        </p:txBody>
      </p:sp>
      <p:sp>
        <p:nvSpPr>
          <p:cNvPr id="10242" name="Rectangle 6"/>
          <p:cNvSpPr>
            <a:spLocks noGrp="1" noChangeArrowheads="1"/>
          </p:cNvSpPr>
          <p:nvPr>
            <p:ph type="title"/>
          </p:nvPr>
        </p:nvSpPr>
        <p:spPr/>
        <p:txBody>
          <a:bodyPr/>
          <a:lstStyle/>
          <a:p>
            <a:r>
              <a:rPr lang="en-US" dirty="0"/>
              <a:t>Female Sexual Anatomy: Internal </a:t>
            </a:r>
          </a:p>
        </p:txBody>
      </p:sp>
    </p:spTree>
    <p:extLst>
      <p:ext uri="{BB962C8B-B14F-4D97-AF65-F5344CB8AC3E}">
        <p14:creationId xmlns:p14="http://schemas.microsoft.com/office/powerpoint/2010/main" val="79398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7"/>
          <p:cNvSpPr>
            <a:spLocks noGrp="1" noChangeArrowheads="1"/>
          </p:cNvSpPr>
          <p:nvPr>
            <p:ph idx="1"/>
          </p:nvPr>
        </p:nvSpPr>
        <p:spPr>
          <a:xfrm>
            <a:off x="383232" y="1150466"/>
            <a:ext cx="8362416" cy="5106987"/>
          </a:xfrm>
        </p:spPr>
        <p:txBody>
          <a:bodyPr/>
          <a:lstStyle/>
          <a:p>
            <a:pPr>
              <a:buClr>
                <a:srgbClr val="4D92BC"/>
              </a:buClr>
            </a:pPr>
            <a:r>
              <a:rPr lang="en-US" sz="2600" b="1" dirty="0"/>
              <a:t>Embryo:</a:t>
            </a:r>
            <a:r>
              <a:rPr lang="en-US" sz="2600" dirty="0"/>
              <a:t> The growing collection of cells that become a baby.</a:t>
            </a:r>
          </a:p>
          <a:p>
            <a:pPr>
              <a:buClr>
                <a:srgbClr val="4D92BC"/>
              </a:buClr>
            </a:pPr>
            <a:r>
              <a:rPr lang="en-US" sz="2600" b="1" dirty="0"/>
              <a:t>Placenta: </a:t>
            </a:r>
            <a:r>
              <a:rPr lang="en-US" sz="2600" dirty="0"/>
              <a:t>Tissue that connects mother and baby.</a:t>
            </a:r>
          </a:p>
          <a:p>
            <a:pPr>
              <a:buClr>
                <a:srgbClr val="4D92BC"/>
              </a:buClr>
            </a:pPr>
            <a:r>
              <a:rPr lang="en-US" sz="2600" b="1" dirty="0"/>
              <a:t>Umbilical cord: </a:t>
            </a:r>
            <a:r>
              <a:rPr lang="en-US" sz="2600" dirty="0"/>
              <a:t>Links the bloodstream of the placenta to that of the baby and enables the exchange of gases, nutrients, and wastes.</a:t>
            </a:r>
          </a:p>
          <a:p>
            <a:pPr>
              <a:buClr>
                <a:srgbClr val="4D92BC"/>
              </a:buClr>
            </a:pPr>
            <a:r>
              <a:rPr lang="en-US" sz="2600" b="1" dirty="0"/>
              <a:t>Amniotic fluid: </a:t>
            </a:r>
            <a:r>
              <a:rPr lang="en-US" sz="2600" dirty="0"/>
              <a:t>Surrounds the developing fetus; aids in temperature regulation and allows the baby to move freely.</a:t>
            </a:r>
          </a:p>
          <a:p>
            <a:pPr>
              <a:buClr>
                <a:srgbClr val="4D92BC"/>
              </a:buClr>
            </a:pPr>
            <a:r>
              <a:rPr lang="en-US" sz="2600" b="1" dirty="0"/>
              <a:t>Fetus:</a:t>
            </a:r>
            <a:r>
              <a:rPr lang="en-US" sz="2600" dirty="0"/>
              <a:t> The name given to the developing embryo </a:t>
            </a:r>
            <a:br>
              <a:rPr lang="en-US" sz="2600" dirty="0"/>
            </a:br>
            <a:r>
              <a:rPr lang="en-US" sz="2600" dirty="0"/>
              <a:t>8 weeks after fertilization.</a:t>
            </a:r>
          </a:p>
        </p:txBody>
      </p:sp>
      <p:sp>
        <p:nvSpPr>
          <p:cNvPr id="80898" name="Rectangle 6"/>
          <p:cNvSpPr>
            <a:spLocks noGrp="1" noChangeArrowheads="1"/>
          </p:cNvSpPr>
          <p:nvPr>
            <p:ph type="title"/>
          </p:nvPr>
        </p:nvSpPr>
        <p:spPr/>
        <p:txBody>
          <a:bodyPr/>
          <a:lstStyle/>
          <a:p>
            <a:r>
              <a:rPr lang="en-US" dirty="0"/>
              <a:t>Pregnancy Terms</a:t>
            </a:r>
          </a:p>
        </p:txBody>
      </p:sp>
    </p:spTree>
    <p:extLst>
      <p:ext uri="{BB962C8B-B14F-4D97-AF65-F5344CB8AC3E}">
        <p14:creationId xmlns:p14="http://schemas.microsoft.com/office/powerpoint/2010/main" val="675640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Stages of Embryonic and Fetal Development </a:t>
            </a:r>
          </a:p>
        </p:txBody>
      </p:sp>
      <p:pic>
        <p:nvPicPr>
          <p:cNvPr id="16386" name="Picture 2" descr="D:\01.IRDVD\Lynch\cpy\Chapter11\Figures\Jpegs_Labeled\CH_3e_Figure_11_11.jpg"/>
          <p:cNvPicPr>
            <a:picLocks noChangeAspect="1" noChangeArrowheads="1"/>
          </p:cNvPicPr>
          <p:nvPr/>
        </p:nvPicPr>
        <p:blipFill rotWithShape="1">
          <a:blip r:embed="rId3">
            <a:extLst>
              <a:ext uri="{28A0092B-C50C-407E-A947-70E740481C1C}">
                <a14:useLocalDpi xmlns:a14="http://schemas.microsoft.com/office/drawing/2010/main" val="0"/>
              </a:ext>
            </a:extLst>
          </a:blip>
          <a:srcRect b="2409"/>
          <a:stretch/>
        </p:blipFill>
        <p:spPr bwMode="auto">
          <a:xfrm>
            <a:off x="2409713" y="872968"/>
            <a:ext cx="4322986" cy="5270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63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7"/>
          <p:cNvSpPr>
            <a:spLocks noGrp="1" noChangeArrowheads="1"/>
          </p:cNvSpPr>
          <p:nvPr>
            <p:ph idx="1"/>
          </p:nvPr>
        </p:nvSpPr>
        <p:spPr>
          <a:xfrm>
            <a:off x="383231" y="1150467"/>
            <a:ext cx="8229600" cy="4154864"/>
          </a:xfrm>
        </p:spPr>
        <p:txBody>
          <a:bodyPr/>
          <a:lstStyle/>
          <a:p>
            <a:pPr>
              <a:buClr>
                <a:srgbClr val="4D92BC"/>
              </a:buClr>
            </a:pPr>
            <a:r>
              <a:rPr lang="en-US" sz="2600" b="1" dirty="0"/>
              <a:t>Ectopic pregnancy </a:t>
            </a:r>
            <a:r>
              <a:rPr lang="en-US" sz="2600" dirty="0"/>
              <a:t>occurs when a fertilized egg implants within one of the fallopian tubes instead of the uterus; it is considered a medical emergency.</a:t>
            </a:r>
          </a:p>
          <a:p>
            <a:pPr>
              <a:buClr>
                <a:srgbClr val="4D92BC"/>
              </a:buClr>
            </a:pPr>
            <a:r>
              <a:rPr lang="en-US" sz="2600" b="1" dirty="0"/>
              <a:t>Miscarriage</a:t>
            </a:r>
            <a:r>
              <a:rPr lang="en-US" sz="2600" dirty="0"/>
              <a:t> is a pregnancy that suddenly terminates on its own before the 20th week.</a:t>
            </a:r>
          </a:p>
          <a:p>
            <a:pPr>
              <a:buClr>
                <a:srgbClr val="4D92BC"/>
              </a:buClr>
            </a:pPr>
            <a:r>
              <a:rPr lang="en-US" sz="2600" dirty="0"/>
              <a:t>Hypertension: </a:t>
            </a:r>
            <a:r>
              <a:rPr lang="en-US" sz="2600" b="1" dirty="0"/>
              <a:t>Preeclampsia</a:t>
            </a:r>
            <a:r>
              <a:rPr lang="en-US" sz="2600" dirty="0"/>
              <a:t> is a serious health condition characterized by high blood pressure in pregnant woman.</a:t>
            </a:r>
          </a:p>
          <a:p>
            <a:pPr>
              <a:buClr>
                <a:srgbClr val="4D92BC"/>
              </a:buClr>
            </a:pPr>
            <a:r>
              <a:rPr lang="en-US" sz="2600" b="1" dirty="0"/>
              <a:t>Low birth weight: </a:t>
            </a:r>
            <a:r>
              <a:rPr lang="en-US" sz="2600" dirty="0"/>
              <a:t>Less than 5 lb, 8 oz.</a:t>
            </a:r>
          </a:p>
        </p:txBody>
      </p:sp>
      <p:sp>
        <p:nvSpPr>
          <p:cNvPr id="82946" name="Rectangle 6"/>
          <p:cNvSpPr>
            <a:spLocks noGrp="1" noChangeArrowheads="1"/>
          </p:cNvSpPr>
          <p:nvPr>
            <p:ph type="title"/>
          </p:nvPr>
        </p:nvSpPr>
        <p:spPr/>
        <p:txBody>
          <a:bodyPr/>
          <a:lstStyle/>
          <a:p>
            <a:r>
              <a:rPr lang="en-US" dirty="0"/>
              <a:t>Pregnancy Terms: Complications</a:t>
            </a:r>
          </a:p>
        </p:txBody>
      </p:sp>
    </p:spTree>
    <p:extLst>
      <p:ext uri="{BB962C8B-B14F-4D97-AF65-F5344CB8AC3E}">
        <p14:creationId xmlns:p14="http://schemas.microsoft.com/office/powerpoint/2010/main" val="32223478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Grp="1" noChangeArrowheads="1"/>
          </p:cNvSpPr>
          <p:nvPr>
            <p:ph idx="1"/>
          </p:nvPr>
        </p:nvSpPr>
        <p:spPr>
          <a:xfrm>
            <a:off x="383231" y="1150466"/>
            <a:ext cx="8229600" cy="2688203"/>
          </a:xfrm>
        </p:spPr>
        <p:txBody>
          <a:bodyPr/>
          <a:lstStyle/>
          <a:p>
            <a:pPr>
              <a:buClr>
                <a:srgbClr val="4D92BC"/>
              </a:buClr>
            </a:pPr>
            <a:r>
              <a:rPr lang="en-US" sz="2600" b="1" dirty="0"/>
              <a:t>Infant mortality rate: </a:t>
            </a:r>
            <a:r>
              <a:rPr lang="en-US" sz="2600" dirty="0"/>
              <a:t>A calculation of the ratio of babies who die before their first birthday to those who survive until their first birthday.</a:t>
            </a:r>
          </a:p>
          <a:p>
            <a:pPr>
              <a:buClr>
                <a:srgbClr val="4D92BC"/>
              </a:buClr>
            </a:pPr>
            <a:r>
              <a:rPr lang="en-US" sz="2600" b="1" dirty="0"/>
              <a:t>Sudden infant death syndrome </a:t>
            </a:r>
            <a:r>
              <a:rPr lang="en-US" sz="2600" dirty="0"/>
              <a:t>(SIDS): The sudden death of a seemingly healthy infant while sleeping.</a:t>
            </a:r>
          </a:p>
        </p:txBody>
      </p:sp>
      <p:sp>
        <p:nvSpPr>
          <p:cNvPr id="83970" name="Rectangle 6"/>
          <p:cNvSpPr>
            <a:spLocks noGrp="1" noChangeArrowheads="1"/>
          </p:cNvSpPr>
          <p:nvPr>
            <p:ph type="title"/>
          </p:nvPr>
        </p:nvSpPr>
        <p:spPr/>
        <p:txBody>
          <a:bodyPr/>
          <a:lstStyle/>
          <a:p>
            <a:r>
              <a:rPr lang="en-US" dirty="0"/>
              <a:t>Pregnancy Terms: Complications (cont.)</a:t>
            </a:r>
          </a:p>
        </p:txBody>
      </p:sp>
    </p:spTree>
    <p:extLst>
      <p:ext uri="{BB962C8B-B14F-4D97-AF65-F5344CB8AC3E}">
        <p14:creationId xmlns:p14="http://schemas.microsoft.com/office/powerpoint/2010/main" val="36766267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7"/>
          <p:cNvSpPr>
            <a:spLocks noGrp="1" noChangeArrowheads="1"/>
          </p:cNvSpPr>
          <p:nvPr>
            <p:ph idx="1"/>
          </p:nvPr>
        </p:nvSpPr>
        <p:spPr>
          <a:xfrm>
            <a:off x="383231" y="1150466"/>
            <a:ext cx="8229600" cy="5106987"/>
          </a:xfrm>
        </p:spPr>
        <p:txBody>
          <a:bodyPr/>
          <a:lstStyle/>
          <a:p>
            <a:pPr>
              <a:buClr>
                <a:srgbClr val="4D92BC"/>
              </a:buClr>
            </a:pPr>
            <a:r>
              <a:rPr lang="en-US" sz="2600" b="1" dirty="0"/>
              <a:t>Labor: </a:t>
            </a:r>
            <a:r>
              <a:rPr lang="en-US" sz="2600" dirty="0"/>
              <a:t>The physical processes involved in giving birth.</a:t>
            </a:r>
          </a:p>
          <a:p>
            <a:pPr>
              <a:buClr>
                <a:srgbClr val="4D92BC"/>
              </a:buClr>
            </a:pPr>
            <a:r>
              <a:rPr lang="en-US" sz="2600" b="1" dirty="0"/>
              <a:t>Transition:</a:t>
            </a:r>
            <a:r>
              <a:rPr lang="en-US" sz="2600" dirty="0"/>
              <a:t> The final phase of the first stage of labor, characterized by the dilation of the cervix and strong, prolonged contractions.</a:t>
            </a:r>
          </a:p>
          <a:p>
            <a:pPr>
              <a:buClr>
                <a:srgbClr val="4D92BC"/>
              </a:buClr>
            </a:pPr>
            <a:r>
              <a:rPr lang="en-US" sz="2600" b="1" dirty="0"/>
              <a:t>Apgar score: </a:t>
            </a:r>
            <a:r>
              <a:rPr lang="en-US" sz="2600" dirty="0"/>
              <a:t>A measurement of how well a newborn tolerated the stresses of birth, as well as how well the neonate is adapting to the new environment.</a:t>
            </a:r>
          </a:p>
          <a:p>
            <a:pPr>
              <a:buClr>
                <a:srgbClr val="4D92BC"/>
              </a:buClr>
            </a:pPr>
            <a:r>
              <a:rPr lang="en-US" sz="2600" b="1" dirty="0"/>
              <a:t>Cesarean section</a:t>
            </a:r>
            <a:r>
              <a:rPr lang="en-US" sz="2600" dirty="0"/>
              <a:t> (C-section): A surgical procedure involving the incision of a woman</a:t>
            </a:r>
            <a:r>
              <a:rPr lang="fr-FR" sz="2600" dirty="0"/>
              <a:t>’</a:t>
            </a:r>
            <a:r>
              <a:rPr lang="en-US" sz="2600" dirty="0"/>
              <a:t>s</a:t>
            </a:r>
            <a:r>
              <a:rPr lang="en-US" altLang="ja-JP" sz="2600" dirty="0"/>
              <a:t> abdominal and uterine walls to deliver the baby.</a:t>
            </a:r>
            <a:endParaRPr lang="en-US" sz="2600" dirty="0"/>
          </a:p>
        </p:txBody>
      </p:sp>
      <p:sp>
        <p:nvSpPr>
          <p:cNvPr id="84994" name="Rectangle 6"/>
          <p:cNvSpPr>
            <a:spLocks noGrp="1" noChangeArrowheads="1"/>
          </p:cNvSpPr>
          <p:nvPr>
            <p:ph type="title"/>
          </p:nvPr>
        </p:nvSpPr>
        <p:spPr/>
        <p:txBody>
          <a:bodyPr/>
          <a:lstStyle/>
          <a:p>
            <a:r>
              <a:rPr lang="en-US" dirty="0"/>
              <a:t>Childbirth</a:t>
            </a:r>
          </a:p>
        </p:txBody>
      </p:sp>
    </p:spTree>
    <p:extLst>
      <p:ext uri="{BB962C8B-B14F-4D97-AF65-F5344CB8AC3E}">
        <p14:creationId xmlns:p14="http://schemas.microsoft.com/office/powerpoint/2010/main" val="3404975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7"/>
          <p:cNvSpPr>
            <a:spLocks noGrp="1" noChangeArrowheads="1"/>
          </p:cNvSpPr>
          <p:nvPr>
            <p:ph idx="1"/>
          </p:nvPr>
        </p:nvSpPr>
        <p:spPr>
          <a:xfrm>
            <a:off x="383231" y="1150466"/>
            <a:ext cx="8229600" cy="1221541"/>
          </a:xfrm>
        </p:spPr>
        <p:txBody>
          <a:bodyPr/>
          <a:lstStyle/>
          <a:p>
            <a:pPr>
              <a:buClr>
                <a:srgbClr val="4D92BC"/>
              </a:buClr>
            </a:pPr>
            <a:r>
              <a:rPr lang="en-US" sz="2600" dirty="0"/>
              <a:t>Midwife</a:t>
            </a:r>
          </a:p>
          <a:p>
            <a:pPr>
              <a:buClr>
                <a:srgbClr val="4D92BC"/>
              </a:buClr>
            </a:pPr>
            <a:r>
              <a:rPr lang="en-US" sz="2600" dirty="0"/>
              <a:t>Hospital: Birthing rooms</a:t>
            </a:r>
          </a:p>
        </p:txBody>
      </p:sp>
      <p:sp>
        <p:nvSpPr>
          <p:cNvPr id="86018" name="Rectangle 6"/>
          <p:cNvSpPr>
            <a:spLocks noGrp="1" noChangeArrowheads="1"/>
          </p:cNvSpPr>
          <p:nvPr>
            <p:ph type="title"/>
          </p:nvPr>
        </p:nvSpPr>
        <p:spPr/>
        <p:txBody>
          <a:bodyPr/>
          <a:lstStyle/>
          <a:p>
            <a:r>
              <a:rPr lang="en-US" dirty="0"/>
              <a:t>Childbirth Options</a:t>
            </a:r>
          </a:p>
        </p:txBody>
      </p:sp>
    </p:spTree>
    <p:extLst>
      <p:ext uri="{BB962C8B-B14F-4D97-AF65-F5344CB8AC3E}">
        <p14:creationId xmlns:p14="http://schemas.microsoft.com/office/powerpoint/2010/main" val="34558576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7"/>
          <p:cNvSpPr>
            <a:spLocks noGrp="1" noChangeArrowheads="1"/>
          </p:cNvSpPr>
          <p:nvPr>
            <p:ph idx="1"/>
          </p:nvPr>
        </p:nvSpPr>
        <p:spPr>
          <a:xfrm>
            <a:off x="383231" y="1186678"/>
            <a:ext cx="8229600" cy="4752393"/>
          </a:xfrm>
        </p:spPr>
        <p:txBody>
          <a:bodyPr/>
          <a:lstStyle/>
          <a:p>
            <a:pPr>
              <a:lnSpc>
                <a:spcPct val="90000"/>
              </a:lnSpc>
              <a:buClr>
                <a:srgbClr val="4D92BC"/>
              </a:buClr>
            </a:pPr>
            <a:r>
              <a:rPr lang="en-US" sz="2600" dirty="0"/>
              <a:t>Onset of labor:</a:t>
            </a:r>
          </a:p>
          <a:p>
            <a:pPr lvl="1">
              <a:lnSpc>
                <a:spcPct val="90000"/>
              </a:lnSpc>
              <a:buClr>
                <a:srgbClr val="4D92BC"/>
              </a:buClr>
            </a:pPr>
            <a:r>
              <a:rPr lang="en-US" sz="2400" dirty="0"/>
              <a:t>Contraction; oxytocin is released.</a:t>
            </a:r>
          </a:p>
          <a:p>
            <a:pPr>
              <a:lnSpc>
                <a:spcPct val="90000"/>
              </a:lnSpc>
              <a:buClr>
                <a:srgbClr val="4D92BC"/>
              </a:buClr>
            </a:pPr>
            <a:r>
              <a:rPr lang="en-US" sz="2600" dirty="0"/>
              <a:t>First stage of labor:</a:t>
            </a:r>
          </a:p>
          <a:p>
            <a:pPr lvl="1">
              <a:lnSpc>
                <a:spcPct val="90000"/>
              </a:lnSpc>
              <a:buClr>
                <a:srgbClr val="4D92BC"/>
              </a:buClr>
            </a:pPr>
            <a:r>
              <a:rPr lang="en-US" sz="2400" dirty="0"/>
              <a:t>12–14 hours.</a:t>
            </a:r>
          </a:p>
          <a:p>
            <a:pPr>
              <a:lnSpc>
                <a:spcPct val="90000"/>
              </a:lnSpc>
              <a:buClr>
                <a:srgbClr val="4D92BC"/>
              </a:buClr>
            </a:pPr>
            <a:r>
              <a:rPr lang="en-US" sz="2600" dirty="0"/>
              <a:t>Second stage of labor:</a:t>
            </a:r>
          </a:p>
          <a:p>
            <a:pPr lvl="1">
              <a:lnSpc>
                <a:spcPct val="90000"/>
              </a:lnSpc>
              <a:buClr>
                <a:srgbClr val="4D92BC"/>
              </a:buClr>
            </a:pPr>
            <a:r>
              <a:rPr lang="en-US" sz="2400" dirty="0"/>
              <a:t>30 minutes to 3 hours.</a:t>
            </a:r>
          </a:p>
          <a:p>
            <a:pPr lvl="1">
              <a:lnSpc>
                <a:spcPct val="90000"/>
              </a:lnSpc>
              <a:buClr>
                <a:srgbClr val="4D92BC"/>
              </a:buClr>
            </a:pPr>
            <a:r>
              <a:rPr lang="en-US" sz="2400" dirty="0"/>
              <a:t>Baby</a:t>
            </a:r>
            <a:r>
              <a:rPr lang="fr-FR" sz="2400" dirty="0"/>
              <a:t>’</a:t>
            </a:r>
            <a:r>
              <a:rPr lang="en-US" sz="2400" dirty="0"/>
              <a:t>s head crowns and baby is born.</a:t>
            </a:r>
          </a:p>
          <a:p>
            <a:pPr>
              <a:lnSpc>
                <a:spcPct val="90000"/>
              </a:lnSpc>
              <a:buClr>
                <a:srgbClr val="4D92BC"/>
              </a:buClr>
            </a:pPr>
            <a:r>
              <a:rPr lang="en-US" sz="2600" dirty="0"/>
              <a:t>Third stage of labor:</a:t>
            </a:r>
          </a:p>
          <a:p>
            <a:pPr lvl="1">
              <a:lnSpc>
                <a:spcPct val="90000"/>
              </a:lnSpc>
              <a:buClr>
                <a:srgbClr val="4D92BC"/>
              </a:buClr>
            </a:pPr>
            <a:r>
              <a:rPr lang="en-US" sz="2400" dirty="0"/>
              <a:t>Expelling the placenta.</a:t>
            </a:r>
          </a:p>
          <a:p>
            <a:pPr lvl="1">
              <a:lnSpc>
                <a:spcPct val="90000"/>
              </a:lnSpc>
              <a:buClr>
                <a:srgbClr val="4D92BC"/>
              </a:buClr>
            </a:pPr>
            <a:r>
              <a:rPr lang="en-US" sz="2400" dirty="0"/>
              <a:t>5–15 minutes to control bleeding.</a:t>
            </a:r>
          </a:p>
          <a:p>
            <a:pPr>
              <a:lnSpc>
                <a:spcPct val="90000"/>
              </a:lnSpc>
              <a:buClr>
                <a:srgbClr val="4D92BC"/>
              </a:buClr>
            </a:pPr>
            <a:r>
              <a:rPr lang="en-US" sz="2600" dirty="0"/>
              <a:t>Also cesarean section option (C-section).</a:t>
            </a:r>
          </a:p>
        </p:txBody>
      </p:sp>
      <p:sp>
        <p:nvSpPr>
          <p:cNvPr id="87042" name="Rectangle 6"/>
          <p:cNvSpPr>
            <a:spLocks noGrp="1" noChangeArrowheads="1"/>
          </p:cNvSpPr>
          <p:nvPr>
            <p:ph type="title"/>
          </p:nvPr>
        </p:nvSpPr>
        <p:spPr/>
        <p:txBody>
          <a:bodyPr/>
          <a:lstStyle/>
          <a:p>
            <a:r>
              <a:rPr lang="en-US" dirty="0"/>
              <a:t>Labor and Birth</a:t>
            </a:r>
          </a:p>
        </p:txBody>
      </p:sp>
    </p:spTree>
    <p:extLst>
      <p:ext uri="{BB962C8B-B14F-4D97-AF65-F5344CB8AC3E}">
        <p14:creationId xmlns:p14="http://schemas.microsoft.com/office/powerpoint/2010/main" val="15889895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Stages of Childbirth</a:t>
            </a:r>
          </a:p>
        </p:txBody>
      </p:sp>
      <p:pic>
        <p:nvPicPr>
          <p:cNvPr id="17410" name="Picture 2" descr="D:\01.IRDVD\Lynch\cpy\Chapter11\Figures\Jpegs_Labeled\CH_3e_Figure_11_12.jpg"/>
          <p:cNvPicPr>
            <a:picLocks noChangeAspect="1" noChangeArrowheads="1"/>
          </p:cNvPicPr>
          <p:nvPr/>
        </p:nvPicPr>
        <p:blipFill rotWithShape="1">
          <a:blip r:embed="rId3">
            <a:extLst>
              <a:ext uri="{28A0092B-C50C-407E-A947-70E740481C1C}">
                <a14:useLocalDpi xmlns:a14="http://schemas.microsoft.com/office/drawing/2010/main" val="0"/>
              </a:ext>
            </a:extLst>
          </a:blip>
          <a:srcRect b="5385"/>
          <a:stretch/>
        </p:blipFill>
        <p:spPr bwMode="auto">
          <a:xfrm>
            <a:off x="450850" y="2249488"/>
            <a:ext cx="8242300" cy="223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729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title"/>
          </p:nvPr>
        </p:nvSpPr>
        <p:spPr>
          <a:xfrm>
            <a:off x="2952290" y="3132068"/>
            <a:ext cx="3204916" cy="579438"/>
          </a:xfrm>
        </p:spPr>
        <p:txBody>
          <a:bodyPr/>
          <a:lstStyle/>
          <a:p>
            <a:pPr algn="ctr"/>
            <a:r>
              <a:rPr lang="en-US" dirty="0">
                <a:solidFill>
                  <a:srgbClr val="4D92BC"/>
                </a:solidFill>
                <a:latin typeface="+mn-lt"/>
                <a:ea typeface="+mn-ea"/>
                <a:cs typeface="+mn-cs"/>
              </a:rPr>
              <a:t>INFERTILITY</a:t>
            </a:r>
          </a:p>
        </p:txBody>
      </p:sp>
    </p:spTree>
    <p:extLst>
      <p:ext uri="{BB962C8B-B14F-4D97-AF65-F5344CB8AC3E}">
        <p14:creationId xmlns:p14="http://schemas.microsoft.com/office/powerpoint/2010/main" val="16023316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7"/>
          <p:cNvSpPr>
            <a:spLocks noGrp="1" noChangeArrowheads="1"/>
          </p:cNvSpPr>
          <p:nvPr>
            <p:ph idx="1"/>
          </p:nvPr>
        </p:nvSpPr>
        <p:spPr>
          <a:xfrm>
            <a:off x="383231" y="1150466"/>
            <a:ext cx="8229600" cy="2860219"/>
          </a:xfrm>
        </p:spPr>
        <p:txBody>
          <a:bodyPr/>
          <a:lstStyle/>
          <a:p>
            <a:pPr>
              <a:buClr>
                <a:srgbClr val="4D92BC"/>
              </a:buClr>
            </a:pPr>
            <a:r>
              <a:rPr lang="en-US" sz="2600" dirty="0"/>
              <a:t>Approximately 14% of couples in the United States, including 7.3 million American women, experience infertility, or the inability to conceive after trying for 1 year.</a:t>
            </a:r>
          </a:p>
          <a:p>
            <a:pPr>
              <a:buClr>
                <a:srgbClr val="4D92BC"/>
              </a:buClr>
            </a:pPr>
            <a:r>
              <a:rPr lang="en-US" sz="2600" dirty="0"/>
              <a:t>The problem becomes more prevalent with age.</a:t>
            </a:r>
          </a:p>
          <a:p>
            <a:pPr>
              <a:buClr>
                <a:srgbClr val="4D92BC"/>
              </a:buClr>
            </a:pPr>
            <a:r>
              <a:rPr lang="en-US" sz="2600" dirty="0"/>
              <a:t>Many treatment options are available.</a:t>
            </a:r>
          </a:p>
        </p:txBody>
      </p:sp>
      <p:sp>
        <p:nvSpPr>
          <p:cNvPr id="90114" name="Rectangle 6"/>
          <p:cNvSpPr>
            <a:spLocks noGrp="1" noChangeArrowheads="1"/>
          </p:cNvSpPr>
          <p:nvPr>
            <p:ph type="title"/>
          </p:nvPr>
        </p:nvSpPr>
        <p:spPr/>
        <p:txBody>
          <a:bodyPr/>
          <a:lstStyle/>
          <a:p>
            <a:r>
              <a:rPr lang="en-US" dirty="0"/>
              <a:t>Infertility</a:t>
            </a:r>
          </a:p>
        </p:txBody>
      </p:sp>
    </p:spTree>
    <p:extLst>
      <p:ext uri="{BB962C8B-B14F-4D97-AF65-F5344CB8AC3E}">
        <p14:creationId xmlns:p14="http://schemas.microsoft.com/office/powerpoint/2010/main" val="322333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01.IRDVD\Lynch\cpy\Chapter11\Figures\Jpegs_Labeled\CH_3e_Figure_11_01b.jpg"/>
          <p:cNvPicPr>
            <a:picLocks noChangeAspect="1" noChangeArrowheads="1"/>
          </p:cNvPicPr>
          <p:nvPr/>
        </p:nvPicPr>
        <p:blipFill rotWithShape="1">
          <a:blip r:embed="rId3">
            <a:extLst>
              <a:ext uri="{28A0092B-C50C-407E-A947-70E740481C1C}">
                <a14:useLocalDpi xmlns:a14="http://schemas.microsoft.com/office/drawing/2010/main" val="0"/>
              </a:ext>
            </a:extLst>
          </a:blip>
          <a:srcRect b="6724"/>
          <a:stretch/>
        </p:blipFill>
        <p:spPr bwMode="auto">
          <a:xfrm>
            <a:off x="691833" y="1632679"/>
            <a:ext cx="7760335" cy="35368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Grp="1" noChangeArrowheads="1"/>
          </p:cNvSpPr>
          <p:nvPr>
            <p:ph type="title"/>
          </p:nvPr>
        </p:nvSpPr>
        <p:spPr>
          <a:xfrm>
            <a:off x="-17252" y="8626"/>
            <a:ext cx="9144000" cy="579438"/>
          </a:xfrm>
        </p:spPr>
        <p:txBody>
          <a:bodyPr/>
          <a:lstStyle/>
          <a:p>
            <a:r>
              <a:rPr lang="en-US" dirty="0"/>
              <a:t>Female Sexual Anatomy: Internal (cont.) </a:t>
            </a:r>
          </a:p>
        </p:txBody>
      </p:sp>
    </p:spTree>
    <p:extLst>
      <p:ext uri="{BB962C8B-B14F-4D97-AF65-F5344CB8AC3E}">
        <p14:creationId xmlns:p14="http://schemas.microsoft.com/office/powerpoint/2010/main" val="5035509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a:spLocks noGrp="1" noChangeArrowheads="1"/>
          </p:cNvSpPr>
          <p:nvPr>
            <p:ph idx="1"/>
          </p:nvPr>
        </p:nvSpPr>
        <p:spPr>
          <a:xfrm>
            <a:off x="383231" y="1168573"/>
            <a:ext cx="8229600" cy="4734286"/>
          </a:xfrm>
        </p:spPr>
        <p:txBody>
          <a:bodyPr/>
          <a:lstStyle/>
          <a:p>
            <a:pPr>
              <a:lnSpc>
                <a:spcPct val="95000"/>
              </a:lnSpc>
              <a:buClr>
                <a:srgbClr val="4D92BC"/>
              </a:buClr>
            </a:pPr>
            <a:r>
              <a:rPr lang="en-US" sz="2600" dirty="0"/>
              <a:t>Women:</a:t>
            </a:r>
          </a:p>
          <a:p>
            <a:pPr lvl="1">
              <a:lnSpc>
                <a:spcPct val="95000"/>
              </a:lnSpc>
              <a:buClr>
                <a:srgbClr val="4D92BC"/>
              </a:buClr>
            </a:pPr>
            <a:r>
              <a:rPr lang="en-US" sz="2400" dirty="0"/>
              <a:t>Blocked fallopian tubes.</a:t>
            </a:r>
          </a:p>
          <a:p>
            <a:pPr lvl="1">
              <a:lnSpc>
                <a:spcPct val="95000"/>
              </a:lnSpc>
              <a:buClr>
                <a:srgbClr val="4D92BC"/>
              </a:buClr>
            </a:pPr>
            <a:r>
              <a:rPr lang="en-US" sz="2400" dirty="0"/>
              <a:t>A failure of ovulation.</a:t>
            </a:r>
          </a:p>
          <a:p>
            <a:pPr lvl="1">
              <a:lnSpc>
                <a:spcPct val="95000"/>
              </a:lnSpc>
              <a:buClr>
                <a:srgbClr val="4D92BC"/>
              </a:buClr>
            </a:pPr>
            <a:r>
              <a:rPr lang="en-US" sz="2400" dirty="0"/>
              <a:t>Deformed uterus.</a:t>
            </a:r>
          </a:p>
          <a:p>
            <a:pPr lvl="1">
              <a:lnSpc>
                <a:spcPct val="95000"/>
              </a:lnSpc>
              <a:buClr>
                <a:srgbClr val="4D92BC"/>
              </a:buClr>
            </a:pPr>
            <a:r>
              <a:rPr lang="en-US" sz="2400" dirty="0"/>
              <a:t>Uterine fibroids and other noncancerous growths.</a:t>
            </a:r>
          </a:p>
          <a:p>
            <a:pPr>
              <a:lnSpc>
                <a:spcPct val="95000"/>
              </a:lnSpc>
              <a:buClr>
                <a:srgbClr val="4D92BC"/>
              </a:buClr>
            </a:pPr>
            <a:r>
              <a:rPr lang="en-US" sz="2600" dirty="0"/>
              <a:t>Men:</a:t>
            </a:r>
          </a:p>
          <a:p>
            <a:pPr lvl="1">
              <a:lnSpc>
                <a:spcPct val="95000"/>
              </a:lnSpc>
              <a:buClr>
                <a:srgbClr val="4D92BC"/>
              </a:buClr>
            </a:pPr>
            <a:r>
              <a:rPr lang="en-US" sz="2400" dirty="0"/>
              <a:t>Low sperm count.</a:t>
            </a:r>
          </a:p>
          <a:p>
            <a:pPr lvl="1">
              <a:lnSpc>
                <a:spcPct val="95000"/>
              </a:lnSpc>
              <a:buClr>
                <a:srgbClr val="4D92BC"/>
              </a:buClr>
            </a:pPr>
            <a:r>
              <a:rPr lang="en-US" sz="2400" dirty="0"/>
              <a:t>Incorrectly formed sperm or poor sperm motility.</a:t>
            </a:r>
          </a:p>
          <a:p>
            <a:pPr lvl="1">
              <a:lnSpc>
                <a:spcPct val="95000"/>
              </a:lnSpc>
              <a:buClr>
                <a:srgbClr val="4D92BC"/>
              </a:buClr>
            </a:pPr>
            <a:r>
              <a:rPr lang="en-US" sz="2400" dirty="0"/>
              <a:t>Prior infection.</a:t>
            </a:r>
          </a:p>
          <a:p>
            <a:pPr lvl="1">
              <a:lnSpc>
                <a:spcPct val="95000"/>
              </a:lnSpc>
              <a:buClr>
                <a:srgbClr val="4D92BC"/>
              </a:buClr>
            </a:pPr>
            <a:r>
              <a:rPr lang="en-US" sz="2400" dirty="0"/>
              <a:t>Environmental exposure to substances that disrupt hormones in the body.</a:t>
            </a:r>
          </a:p>
        </p:txBody>
      </p:sp>
      <p:sp>
        <p:nvSpPr>
          <p:cNvPr id="91138" name="Rectangle 6"/>
          <p:cNvSpPr>
            <a:spLocks noGrp="1" noChangeArrowheads="1"/>
          </p:cNvSpPr>
          <p:nvPr>
            <p:ph type="title"/>
          </p:nvPr>
        </p:nvSpPr>
        <p:spPr/>
        <p:txBody>
          <a:bodyPr/>
          <a:lstStyle/>
          <a:p>
            <a:r>
              <a:rPr lang="en-US" dirty="0"/>
              <a:t>Causes of Infertility</a:t>
            </a:r>
          </a:p>
        </p:txBody>
      </p:sp>
    </p:spTree>
    <p:extLst>
      <p:ext uri="{BB962C8B-B14F-4D97-AF65-F5344CB8AC3E}">
        <p14:creationId xmlns:p14="http://schemas.microsoft.com/office/powerpoint/2010/main" val="65105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7"/>
          <p:cNvSpPr>
            <a:spLocks noGrp="1" noChangeArrowheads="1"/>
          </p:cNvSpPr>
          <p:nvPr>
            <p:ph idx="1"/>
          </p:nvPr>
        </p:nvSpPr>
        <p:spPr>
          <a:xfrm>
            <a:off x="383231" y="1150466"/>
            <a:ext cx="8229600" cy="5250334"/>
          </a:xfrm>
        </p:spPr>
        <p:txBody>
          <a:bodyPr/>
          <a:lstStyle/>
          <a:p>
            <a:pPr lvl="1">
              <a:buClr>
                <a:srgbClr val="4D92BC"/>
              </a:buClr>
            </a:pPr>
            <a:r>
              <a:rPr lang="en-US" sz="2400" dirty="0"/>
              <a:t>Surgery</a:t>
            </a:r>
          </a:p>
          <a:p>
            <a:pPr lvl="1">
              <a:buClr>
                <a:srgbClr val="4D92BC"/>
              </a:buClr>
            </a:pPr>
            <a:r>
              <a:rPr lang="en-US" sz="2400" dirty="0"/>
              <a:t>Fertility drugs</a:t>
            </a:r>
          </a:p>
          <a:p>
            <a:pPr lvl="1">
              <a:buClr>
                <a:srgbClr val="4D92BC"/>
              </a:buClr>
            </a:pPr>
            <a:r>
              <a:rPr lang="en-US" sz="2400" dirty="0"/>
              <a:t>Intrauterine insemination</a:t>
            </a:r>
          </a:p>
          <a:p>
            <a:pPr lvl="1">
              <a:buClr>
                <a:srgbClr val="4D92BC"/>
              </a:buClr>
            </a:pPr>
            <a:r>
              <a:rPr lang="en-US" sz="2400" dirty="0"/>
              <a:t>In vitro fertilization (IVF)</a:t>
            </a:r>
          </a:p>
          <a:p>
            <a:pPr lvl="1">
              <a:buClr>
                <a:srgbClr val="4D92BC"/>
              </a:buClr>
            </a:pPr>
            <a:r>
              <a:rPr lang="en-US" sz="2400" dirty="0"/>
              <a:t>Gamete intrafallopian transfer (GIFT)</a:t>
            </a:r>
          </a:p>
          <a:p>
            <a:pPr lvl="1">
              <a:buClr>
                <a:srgbClr val="4D92BC"/>
              </a:buClr>
            </a:pPr>
            <a:r>
              <a:rPr lang="en-US" sz="2400" dirty="0"/>
              <a:t>Zygote intrafallopian transfer (ZIFT)</a:t>
            </a:r>
          </a:p>
          <a:p>
            <a:pPr lvl="1">
              <a:buClr>
                <a:srgbClr val="4D92BC"/>
              </a:buClr>
            </a:pPr>
            <a:r>
              <a:rPr lang="en-US" sz="2400" dirty="0"/>
              <a:t>Intracytoplasmic sperm injection (ICSI)</a:t>
            </a:r>
          </a:p>
          <a:p>
            <a:pPr lvl="1">
              <a:buClr>
                <a:srgbClr val="4D92BC"/>
              </a:buClr>
            </a:pPr>
            <a:r>
              <a:rPr lang="en-US" sz="2400" dirty="0"/>
              <a:t>Egg donation</a:t>
            </a:r>
          </a:p>
          <a:p>
            <a:pPr lvl="1">
              <a:buClr>
                <a:srgbClr val="4D92BC"/>
              </a:buClr>
            </a:pPr>
            <a:r>
              <a:rPr lang="en-US" sz="2400" dirty="0"/>
              <a:t>Surrogate motherhood</a:t>
            </a:r>
          </a:p>
          <a:p>
            <a:pPr lvl="1">
              <a:buClr>
                <a:srgbClr val="4D92BC"/>
              </a:buClr>
            </a:pPr>
            <a:r>
              <a:rPr lang="en-US" sz="2400" dirty="0"/>
              <a:t>Adoption</a:t>
            </a:r>
          </a:p>
          <a:p>
            <a:pPr lvl="1">
              <a:buClr>
                <a:srgbClr val="4D92BC"/>
              </a:buClr>
            </a:pPr>
            <a:r>
              <a:rPr lang="en-US" sz="2400" dirty="0"/>
              <a:t>Preventive actions earlier in life that can protect later fertility</a:t>
            </a:r>
          </a:p>
        </p:txBody>
      </p:sp>
      <p:sp>
        <p:nvSpPr>
          <p:cNvPr id="92162" name="Rectangle 6"/>
          <p:cNvSpPr>
            <a:spLocks noGrp="1" noChangeArrowheads="1"/>
          </p:cNvSpPr>
          <p:nvPr>
            <p:ph type="title"/>
          </p:nvPr>
        </p:nvSpPr>
        <p:spPr/>
        <p:txBody>
          <a:bodyPr/>
          <a:lstStyle/>
          <a:p>
            <a:r>
              <a:rPr lang="en-US" dirty="0"/>
              <a:t>Infertility: Options for Couples</a:t>
            </a:r>
          </a:p>
        </p:txBody>
      </p:sp>
    </p:spTree>
    <p:extLst>
      <p:ext uri="{BB962C8B-B14F-4D97-AF65-F5344CB8AC3E}">
        <p14:creationId xmlns:p14="http://schemas.microsoft.com/office/powerpoint/2010/main" val="3182650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a:t>
            </a:r>
            <a:r>
              <a:rPr lang="en-US" kern="0" dirty="0"/>
              <a:t>New Pill to Help Women Get Pregnant Soon to Be Available Over the Counter</a:t>
            </a:r>
            <a:endParaRPr lang="en-IN" kern="0" dirty="0"/>
          </a:p>
        </p:txBody>
      </p:sp>
      <p:pic>
        <p:nvPicPr>
          <p:cNvPr id="3" name="GMA_6-23-15_New_Pill_To_Help_Women_Get_Pregnan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49263" y="1993310"/>
            <a:ext cx="6245475" cy="3903423"/>
          </a:xfrm>
          <a:prstGeom prst="rect">
            <a:avLst/>
          </a:prstGeom>
        </p:spPr>
      </p:pic>
    </p:spTree>
    <p:extLst>
      <p:ext uri="{BB962C8B-B14F-4D97-AF65-F5344CB8AC3E}">
        <p14:creationId xmlns:p14="http://schemas.microsoft.com/office/powerpoint/2010/main" val="4058678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365125" y="1838840"/>
            <a:ext cx="8229600" cy="2307647"/>
          </a:xfrm>
        </p:spPr>
        <p:txBody>
          <a:bodyPr/>
          <a:lstStyle/>
          <a:p>
            <a:pPr>
              <a:buClr>
                <a:srgbClr val="4D92BC"/>
              </a:buClr>
            </a:pPr>
            <a:r>
              <a:rPr lang="en-US" sz="2600" b="1" dirty="0"/>
              <a:t>Discussion Questions</a:t>
            </a:r>
          </a:p>
          <a:p>
            <a:pPr lvl="1">
              <a:buClr>
                <a:srgbClr val="4D92BC"/>
              </a:buClr>
            </a:pPr>
            <a:r>
              <a:rPr lang="en-US" sz="2400" dirty="0"/>
              <a:t>How does this supplement work?</a:t>
            </a:r>
          </a:p>
          <a:p>
            <a:pPr lvl="1">
              <a:buClr>
                <a:srgbClr val="4D92BC"/>
              </a:buClr>
            </a:pPr>
            <a:r>
              <a:rPr lang="en-US" sz="2400" dirty="0"/>
              <a:t>What is the key ingredient in this supplement?</a:t>
            </a:r>
          </a:p>
          <a:p>
            <a:pPr lvl="1">
              <a:buClr>
                <a:srgbClr val="4D92BC"/>
              </a:buClr>
            </a:pPr>
            <a:r>
              <a:rPr lang="en-US" sz="2400" dirty="0"/>
              <a:t>What are some of the causes of infertility that this supplement could NOT help?</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1" name="Rectangle 2"/>
          <p:cNvSpPr txBox="1">
            <a:spLocks noChangeArrowheads="1"/>
          </p:cNvSpPr>
          <p:nvPr/>
        </p:nvSpPr>
        <p:spPr bwMode="auto">
          <a:xfrm>
            <a:off x="1777068" y="8625"/>
            <a:ext cx="71167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a:lstStyle>
          <a:p>
            <a:r>
              <a:rPr lang="en-IN" kern="0" dirty="0"/>
              <a:t>Video: </a:t>
            </a:r>
            <a:r>
              <a:rPr lang="en-US" kern="0" dirty="0"/>
              <a:t>New Pill to Help Women Get Pregnant Soon to Be Available Over the Counter</a:t>
            </a:r>
            <a:endParaRPr lang="en-IN" kern="0" dirty="0"/>
          </a:p>
        </p:txBody>
      </p:sp>
    </p:spTree>
    <p:extLst>
      <p:ext uri="{BB962C8B-B14F-4D97-AF65-F5344CB8AC3E}">
        <p14:creationId xmlns:p14="http://schemas.microsoft.com/office/powerpoint/2010/main" val="34035878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Content Placeholder 2"/>
          <p:cNvSpPr>
            <a:spLocks noGrp="1"/>
          </p:cNvSpPr>
          <p:nvPr>
            <p:ph idx="1"/>
          </p:nvPr>
        </p:nvSpPr>
        <p:spPr>
          <a:xfrm>
            <a:off x="383231" y="1150466"/>
            <a:ext cx="8229600" cy="3738405"/>
          </a:xfrm>
        </p:spPr>
        <p:txBody>
          <a:bodyPr/>
          <a:lstStyle/>
          <a:p>
            <a:pPr>
              <a:buClr>
                <a:srgbClr val="4D92BC"/>
              </a:buClr>
            </a:pPr>
            <a:r>
              <a:rPr lang="en-US" sz="2600" dirty="0"/>
              <a:t>Personal choices:</a:t>
            </a:r>
          </a:p>
          <a:p>
            <a:pPr lvl="1">
              <a:buClr>
                <a:srgbClr val="4D92BC"/>
              </a:buClr>
            </a:pPr>
            <a:r>
              <a:rPr lang="en-US" sz="2400" dirty="0"/>
              <a:t>Know yourself and your values.</a:t>
            </a:r>
          </a:p>
          <a:p>
            <a:pPr lvl="1">
              <a:buClr>
                <a:srgbClr val="4D92BC"/>
              </a:buClr>
            </a:pPr>
            <a:r>
              <a:rPr lang="en-US" sz="2400" dirty="0"/>
              <a:t>Talk with your partner before intimacy.</a:t>
            </a:r>
          </a:p>
          <a:p>
            <a:pPr>
              <a:buClr>
                <a:srgbClr val="4D92BC"/>
              </a:buClr>
            </a:pPr>
            <a:r>
              <a:rPr lang="en-US" sz="2600" dirty="0"/>
              <a:t>Campus advocacy:</a:t>
            </a:r>
          </a:p>
          <a:p>
            <a:pPr lvl="1">
              <a:buClr>
                <a:srgbClr val="4D92BC"/>
              </a:buClr>
            </a:pPr>
            <a:r>
              <a:rPr lang="en-US" sz="2400" dirty="0"/>
              <a:t>LGBT programs</a:t>
            </a:r>
          </a:p>
          <a:p>
            <a:pPr lvl="1">
              <a:buClr>
                <a:srgbClr val="4D92BC"/>
              </a:buClr>
            </a:pPr>
            <a:r>
              <a:rPr lang="en-US" sz="2400" dirty="0"/>
              <a:t>CollegeTown</a:t>
            </a:r>
          </a:p>
          <a:p>
            <a:pPr lvl="1">
              <a:buClr>
                <a:srgbClr val="4D92BC"/>
              </a:buClr>
            </a:pPr>
            <a:r>
              <a:rPr lang="en-US" sz="2400" dirty="0"/>
              <a:t>Visit your campus health services.</a:t>
            </a:r>
          </a:p>
          <a:p>
            <a:pPr lvl="1">
              <a:buClr>
                <a:srgbClr val="4D92BC"/>
              </a:buClr>
            </a:pPr>
            <a:r>
              <a:rPr lang="en-US" sz="2400" dirty="0"/>
              <a:t>Consider supporting free condom distribution.</a:t>
            </a:r>
          </a:p>
        </p:txBody>
      </p:sp>
      <p:sp>
        <p:nvSpPr>
          <p:cNvPr id="93186" name="Title 1"/>
          <p:cNvSpPr>
            <a:spLocks noGrp="1"/>
          </p:cNvSpPr>
          <p:nvPr>
            <p:ph type="title"/>
          </p:nvPr>
        </p:nvSpPr>
        <p:spPr/>
        <p:txBody>
          <a:bodyPr/>
          <a:lstStyle/>
          <a:p>
            <a:r>
              <a:rPr lang="en-US" dirty="0"/>
              <a:t>Change Yourself, Change Your World</a:t>
            </a:r>
          </a:p>
        </p:txBody>
      </p:sp>
    </p:spTree>
    <p:extLst>
      <p:ext uri="{BB962C8B-B14F-4D97-AF65-F5344CB8AC3E}">
        <p14:creationId xmlns:p14="http://schemas.microsoft.com/office/powerpoint/2010/main" val="2009254498"/>
      </p:ext>
    </p:extLst>
  </p:cSld>
  <p:clrMapOvr>
    <a:masterClrMapping/>
  </p:clrMapOvr>
</p:sld>
</file>

<file path=ppt/theme/theme1.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1516</TotalTime>
  <Words>4220</Words>
  <Application>Microsoft Macintosh PowerPoint</Application>
  <PresentationFormat>On-screen Show (4:3)</PresentationFormat>
  <Paragraphs>404</Paragraphs>
  <Slides>94</Slides>
  <Notes>93</Notes>
  <HiddenSlides>0</HiddenSlides>
  <MMClips>3</MMClips>
  <ScaleCrop>false</ScaleCrop>
  <HeadingPairs>
    <vt:vector size="6" baseType="variant">
      <vt:variant>
        <vt:lpstr>Fonts Used</vt:lpstr>
      </vt:variant>
      <vt:variant>
        <vt:i4>1</vt:i4>
      </vt:variant>
      <vt:variant>
        <vt:lpstr>Theme</vt:lpstr>
      </vt:variant>
      <vt:variant>
        <vt:i4>3</vt:i4>
      </vt:variant>
      <vt:variant>
        <vt:lpstr>Slide Titles</vt:lpstr>
      </vt:variant>
      <vt:variant>
        <vt:i4>94</vt:i4>
      </vt:variant>
    </vt:vector>
  </HeadingPairs>
  <TitlesOfParts>
    <vt:vector size="98" baseType="lpstr">
      <vt:lpstr>Arial</vt:lpstr>
      <vt:lpstr>1_HA5Lect_template</vt:lpstr>
      <vt:lpstr>2_HA5Lect_template</vt:lpstr>
      <vt:lpstr>3_HA5Lect_template</vt:lpstr>
      <vt:lpstr>Chapter 11: Sexuality, Contraception, and Reproductive Choices</vt:lpstr>
      <vt:lpstr>Did You Know?</vt:lpstr>
      <vt:lpstr>Learning Outcomes</vt:lpstr>
      <vt:lpstr>Sexuality</vt:lpstr>
      <vt:lpstr>SEXUAL ANATOMY AND HEALTH</vt:lpstr>
      <vt:lpstr>Female Sexual Anatomy and Sexual Health</vt:lpstr>
      <vt:lpstr>Female Sexual Anatomy: External </vt:lpstr>
      <vt:lpstr>Female Sexual Anatomy: Internal </vt:lpstr>
      <vt:lpstr>Female Sexual Anatomy: Internal (cont.) </vt:lpstr>
      <vt:lpstr>Preventive Care</vt:lpstr>
      <vt:lpstr>Common Sexual Health Problems in Females</vt:lpstr>
      <vt:lpstr>Male Sexual Anatomy and Sexual Health</vt:lpstr>
      <vt:lpstr>Male Sexual Anatomy: External</vt:lpstr>
      <vt:lpstr>Male Sexual Anatomy and Sexual Health (cont.)</vt:lpstr>
      <vt:lpstr>Male Sexual Anatomy and Sexual Health (cont.)</vt:lpstr>
      <vt:lpstr>Male Sexual Anatomy: Internal</vt:lpstr>
      <vt:lpstr>Common Sexual Health Problems in Males</vt:lpstr>
      <vt:lpstr>THE MENSTRUAL CYCLE</vt:lpstr>
      <vt:lpstr>Menstrual Cycle</vt:lpstr>
      <vt:lpstr>Menstrual Cycle: Menstrual Phase</vt:lpstr>
      <vt:lpstr>Menstrual Cycle: Proliferative Phase</vt:lpstr>
      <vt:lpstr>Menstrual Cycle: Secretory Phase</vt:lpstr>
      <vt:lpstr>Phases of the Menstrual Cycle</vt:lpstr>
      <vt:lpstr>Disorders Associated with the Menstrual Cycle</vt:lpstr>
      <vt:lpstr>Disorders Associated with the Menstrual Cycle (cont.)</vt:lpstr>
      <vt:lpstr>THE SEXUAL RESPONSE CYCLE</vt:lpstr>
      <vt:lpstr>The Sexual Response Cycle</vt:lpstr>
      <vt:lpstr>The Sexual Response Cycle: Excitement</vt:lpstr>
      <vt:lpstr>The Sexual Response Cycle: Plateau</vt:lpstr>
      <vt:lpstr>The Sexual Response Cycle: Orgasm and Resolution</vt:lpstr>
      <vt:lpstr>Sexual Dysfunctions</vt:lpstr>
      <vt:lpstr>Female Sexual Dysfunctions</vt:lpstr>
      <vt:lpstr>Male Sexual Dysfunctions</vt:lpstr>
      <vt:lpstr>SEXUAL BEHAVIOR</vt:lpstr>
      <vt:lpstr>Abstinence and Celibacy </vt:lpstr>
      <vt:lpstr>Sexual Intercourse</vt:lpstr>
      <vt:lpstr>Oral Sex</vt:lpstr>
      <vt:lpstr>Communicating About Sex</vt:lpstr>
      <vt:lpstr>Non-Intercourse Sexual Activity</vt:lpstr>
      <vt:lpstr>Non-Intercourse Sexual Activity (cont.)</vt:lpstr>
      <vt:lpstr>SEXUAL ORIENTATION AND GENDER IDENTITY</vt:lpstr>
      <vt:lpstr>Sexual Orientation</vt:lpstr>
      <vt:lpstr>Sexual Orientation: Heterosexuality</vt:lpstr>
      <vt:lpstr>Sexual Orientation: Homosexuality</vt:lpstr>
      <vt:lpstr>Sexual Orientation: Bisexuality</vt:lpstr>
      <vt:lpstr>Gender Identity</vt:lpstr>
      <vt:lpstr>PowerPoint Presentation</vt:lpstr>
      <vt:lpstr>PowerPoint Presentation</vt:lpstr>
      <vt:lpstr>CONCEPTION AND CONTRACEPTION</vt:lpstr>
      <vt:lpstr>Conception</vt:lpstr>
      <vt:lpstr>Conception (cont.)</vt:lpstr>
      <vt:lpstr>Contraceptive Options</vt:lpstr>
      <vt:lpstr>Contraceptive Options (cont.)</vt:lpstr>
      <vt:lpstr>Contraceptive Options (cont.)</vt:lpstr>
      <vt:lpstr>Contraceptive Options (cont.)</vt:lpstr>
      <vt:lpstr>PowerPoint Presentation</vt:lpstr>
      <vt:lpstr>Cost-Free Methods of Contraception</vt:lpstr>
      <vt:lpstr>Fertility Awareness Tracking</vt:lpstr>
      <vt:lpstr>Over-the-Counter Methods</vt:lpstr>
      <vt:lpstr>Applying a Male Condom</vt:lpstr>
      <vt:lpstr>The Female Condom</vt:lpstr>
      <vt:lpstr>Over-the-Counter Methods of Contraception</vt:lpstr>
      <vt:lpstr>Methods Available by Prescription</vt:lpstr>
      <vt:lpstr>Inserting a Diaphragm</vt:lpstr>
      <vt:lpstr>Surgical Methods</vt:lpstr>
      <vt:lpstr>Which Method Is the Best?</vt:lpstr>
      <vt:lpstr>PowerPoint Presentation</vt:lpstr>
      <vt:lpstr>PowerPoint Presentation</vt:lpstr>
      <vt:lpstr>ABORTION</vt:lpstr>
      <vt:lpstr>Abortion</vt:lpstr>
      <vt:lpstr>Methods of Abortion: Medical</vt:lpstr>
      <vt:lpstr>Methods of Abortion: Surgical</vt:lpstr>
      <vt:lpstr>Complications of Abortion</vt:lpstr>
      <vt:lpstr>Legal Status of Abortion</vt:lpstr>
      <vt:lpstr>PREGNANCY AND CHILDBIRTH</vt:lpstr>
      <vt:lpstr>Pregnancy</vt:lpstr>
      <vt:lpstr>Preconception Care</vt:lpstr>
      <vt:lpstr>Pregnancy: Early Signs</vt:lpstr>
      <vt:lpstr>Changes in a Pregnant Woman’s Body</vt:lpstr>
      <vt:lpstr>Pregnancy Terms</vt:lpstr>
      <vt:lpstr>Stages of Embryonic and Fetal Development </vt:lpstr>
      <vt:lpstr>Pregnancy Terms: Complications</vt:lpstr>
      <vt:lpstr>Pregnancy Terms: Complications (cont.)</vt:lpstr>
      <vt:lpstr>Childbirth</vt:lpstr>
      <vt:lpstr>Childbirth Options</vt:lpstr>
      <vt:lpstr>Labor and Birth</vt:lpstr>
      <vt:lpstr>Stages of Childbirth</vt:lpstr>
      <vt:lpstr>INFERTILITY</vt:lpstr>
      <vt:lpstr>Infertility</vt:lpstr>
      <vt:lpstr>Causes of Infertility</vt:lpstr>
      <vt:lpstr>Infertility: Options for Couples</vt:lpstr>
      <vt:lpstr>PowerPoint Presentation</vt:lpstr>
      <vt:lpstr>PowerPoint Presentation</vt:lpstr>
      <vt:lpstr>Change Yourself, Change Your World</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Place, Jean Marie</cp:lastModifiedBy>
  <cp:revision>362</cp:revision>
  <dcterms:created xsi:type="dcterms:W3CDTF">2007-09-26T05:29:17Z</dcterms:created>
  <dcterms:modified xsi:type="dcterms:W3CDTF">2020-01-12T19:13:01Z</dcterms:modified>
</cp:coreProperties>
</file>