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  <p:sldMasterId id="2147483665" r:id="rId2"/>
  </p:sldMasterIdLst>
  <p:notesMasterIdLst>
    <p:notesMasterId r:id="rId52"/>
  </p:notesMasterIdLst>
  <p:handoutMasterIdLst>
    <p:handoutMasterId r:id="rId53"/>
  </p:handout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30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310" r:id="rId29"/>
    <p:sldId id="311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92BC"/>
    <a:srgbClr val="000000"/>
    <a:srgbClr val="E5B73D"/>
    <a:srgbClr val="CD0044"/>
    <a:srgbClr val="6A733D"/>
    <a:srgbClr val="4E6273"/>
    <a:srgbClr val="E3E709"/>
    <a:srgbClr val="BE2A40"/>
    <a:srgbClr val="8E8C24"/>
    <a:srgbClr val="373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3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18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4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5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83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79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85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10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80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921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09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052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696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10.1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Sternberg’s Triangular Theory of Love.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Sternberg, R. J. (1986). “A Triangular Theory of Love.”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Psychological Review, 93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(2), 119–135. Reprinted with permission.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03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51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86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584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48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86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78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776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2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2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30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397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837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97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774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715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80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252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441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Data from U.S. Department of Education. (2014).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Profile of undergraduate students, 2011–2012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http://nces.ed.gov.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D8AD34-A54F-274B-B00F-37B7CC9A8C61}" type="slidenum">
              <a:rPr lang="en-US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868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198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847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2656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37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792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915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6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1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40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868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68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83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58081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42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336159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2706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804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9177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207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12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13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506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89565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3368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362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473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84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29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44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04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4859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7067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4" y="1642136"/>
            <a:ext cx="3132220" cy="2420804"/>
          </a:xfrm>
        </p:spPr>
        <p:txBody>
          <a:bodyPr/>
          <a:lstStyle/>
          <a:p>
            <a:r>
              <a:rPr lang="en-US" sz="3000" dirty="0">
                <a:solidFill>
                  <a:srgbClr val="284587"/>
                </a:solidFill>
              </a:rPr>
              <a:t>Chapter 10: </a:t>
            </a:r>
            <a:br>
              <a:rPr lang="en-US" sz="3000" dirty="0">
                <a:solidFill>
                  <a:srgbClr val="284587"/>
                </a:solidFill>
              </a:rPr>
            </a:br>
            <a:r>
              <a:rPr lang="en-US" sz="3000" dirty="0">
                <a:solidFill>
                  <a:srgbClr val="284587"/>
                </a:solidFill>
              </a:rPr>
              <a:t>Social Relationships</a:t>
            </a:r>
            <a:br>
              <a:rPr lang="en-US" sz="3000" dirty="0">
                <a:solidFill>
                  <a:srgbClr val="284587"/>
                </a:solidFill>
              </a:rPr>
            </a:br>
            <a:r>
              <a:rPr lang="en-US" sz="3000" dirty="0">
                <a:solidFill>
                  <a:srgbClr val="284587"/>
                </a:solidFill>
              </a:rPr>
              <a:t>and Communication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4344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People handle conflict in different ways.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Conflict avoidance: </a:t>
            </a:r>
            <a:r>
              <a:rPr lang="en-US" sz="2600" dirty="0"/>
              <a:t>The active avoidance of discussing concerns, annoyances, and conflict with another person.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Conflict resolution: </a:t>
            </a:r>
            <a:r>
              <a:rPr lang="en-US" sz="2600" dirty="0"/>
              <a:t>Resolving a conflict in a manner that both people can accept and that minimizes future occurrences of the conflict.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Conflict escalation: </a:t>
            </a:r>
            <a:r>
              <a:rPr lang="en-US" sz="2600" dirty="0"/>
              <a:t>Increasing conflict to a more confrontational, painful, or otherwise less comfortable level.</a:t>
            </a:r>
          </a:p>
        </p:txBody>
      </p:sp>
      <p:sp>
        <p:nvSpPr>
          <p:cNvPr id="122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Conflicts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8"/>
          <p:cNvSpPr>
            <a:spLocks noGrp="1" noChangeArrowheads="1"/>
          </p:cNvSpPr>
          <p:nvPr>
            <p:ph idx="1"/>
          </p:nvPr>
        </p:nvSpPr>
        <p:spPr>
          <a:xfrm>
            <a:off x="376046" y="1150466"/>
            <a:ext cx="8749847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Strive to resolve conflict, rather than to “win.”</a:t>
            </a:r>
            <a:endParaRPr lang="en-US" altLang="ja-JP" sz="2600" dirty="0"/>
          </a:p>
          <a:p>
            <a:pPr>
              <a:buClr>
                <a:srgbClr val="4D92BC"/>
              </a:buClr>
            </a:pPr>
            <a:r>
              <a:rPr lang="en-US" sz="2600" dirty="0"/>
              <a:t>Voice your frustrations as soon as possible.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Approach the conflict as you would any other problem that needs to be solved.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Evaluate each possible solution, agree on an option, and make specific plans on how and when to implement it.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Communicate your concerns and opinions clearly, honestly, and directly, instead of expecting the other person to read your mind.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Listen to the other person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feedback and summarize what you think you heard.</a:t>
            </a:r>
          </a:p>
          <a:p>
            <a:pPr>
              <a:buClr>
                <a:srgbClr val="4D92BC"/>
              </a:buClr>
            </a:pPr>
            <a:r>
              <a:rPr lang="en-US" altLang="ja-JP" sz="2600" dirty="0"/>
              <a:t>Postpone a discussion to an agreed upon time.</a:t>
            </a:r>
          </a:p>
        </p:txBody>
      </p:sp>
      <p:sp>
        <p:nvSpPr>
          <p:cNvPr id="13314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Conflict Resolution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integrafs5\DeLS_Pondy\71_Pearson_US_IRDVD\03. For_Testing\Lynch_CH_3e\JPEGS\Pass_01\Chapter10\Figures\Jpegs_Labeled\CH_3e_UnFigure_Pg2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"/>
          <a:stretch/>
        </p:blipFill>
        <p:spPr bwMode="auto">
          <a:xfrm>
            <a:off x="768834" y="818223"/>
            <a:ext cx="7604744" cy="553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03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title"/>
          </p:nvPr>
        </p:nvSpPr>
        <p:spPr>
          <a:xfrm>
            <a:off x="1119737" y="3139281"/>
            <a:ext cx="6870023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DEVELOPING RELATIONSHIPS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196464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How we relate to others depends in part on how we feel about ourselves.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People with low self-esteem are more likely to feel lonely and socially isolated.</a:t>
            </a:r>
          </a:p>
        </p:txBody>
      </p:sp>
      <p:sp>
        <p:nvSpPr>
          <p:cNvPr id="153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Self-Perception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369184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first relationship ever experienced is the family relationship.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Attachment theory: </a:t>
            </a:r>
            <a:r>
              <a:rPr lang="en-US" sz="2600" dirty="0"/>
              <a:t>The patterns of attachment in our earliest relationships with others form the template for attachment in later relationships.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healthy family environment, with respect and nurturing, allows children to learn how to have strong relationships later in life.</a:t>
            </a:r>
          </a:p>
        </p:txBody>
      </p:sp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Relationships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Behaviors and tasks society considers appropriate for men and for women.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Gender roles are often learned in childhood and continue into adulthood, affecting how we communicate.</a:t>
            </a:r>
          </a:p>
        </p:txBody>
      </p:sp>
      <p:sp>
        <p:nvSpPr>
          <p:cNvPr id="174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Roles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>
          <a:xfrm>
            <a:off x="2615774" y="3139281"/>
            <a:ext cx="3877949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FRIENDSHIPS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347413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Friendships are important for good emotional and physical health.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Research has shown that college students with lower levels of social support are more likely to experience mental health problems and have a sixfold greater risk of depression.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Loneliness is associated with stress and poor life satisfaction.</a:t>
            </a:r>
          </a:p>
        </p:txBody>
      </p:sp>
      <p:sp>
        <p:nvSpPr>
          <p:cNvPr id="194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Friendships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396761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Friendships can be some of the longest and most fulfilling relationships of your life.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To help maintain friendships under the stress of everyday life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understand that you and your friends are changing.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don</a:t>
            </a:r>
            <a:r>
              <a:rPr lang="fr-FR" sz="2400" dirty="0"/>
              <a:t>’</a:t>
            </a:r>
            <a:r>
              <a:rPr lang="en-US" sz="2400" dirty="0"/>
              <a:t>t overwhelm old friends with information about your college life.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keep in touch.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don</a:t>
            </a:r>
            <a:r>
              <a:rPr lang="fr-FR" sz="2400" dirty="0"/>
              <a:t>’</a:t>
            </a:r>
            <a:r>
              <a:rPr lang="en-US" sz="2400" dirty="0"/>
              <a:t>t</a:t>
            </a:r>
            <a:r>
              <a:rPr lang="en-US" altLang="ja-JP" sz="2400" dirty="0"/>
              <a:t> be afraid to reconnect.</a:t>
            </a:r>
            <a:endParaRPr lang="en-US" sz="2400" dirty="0"/>
          </a:p>
        </p:txBody>
      </p:sp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Old Friendships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9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More than 1 billion people use Facebook every day.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More than 50% of unmarried Americans aged 15−24 lived with a partner outside of marriage. About 40% of those couples tie the knot within three years.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More than 20% of American adults over age 25 have never been married, more than double the number in 1960.</a:t>
            </a:r>
          </a:p>
          <a:p>
            <a:pPr>
              <a:buClr>
                <a:srgbClr val="4D92BC"/>
              </a:buClr>
            </a:pPr>
            <a:endParaRPr lang="en-US" sz="2600" dirty="0"/>
          </a:p>
        </p:txBody>
      </p:sp>
      <p:sp>
        <p:nvSpPr>
          <p:cNvPr id="409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432010" y="3139281"/>
            <a:ext cx="6245476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INTIMATE RELATIONSHIPS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35321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sense of closeness with another person formed by being emotionally open and caring.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Sternberg</a:t>
            </a:r>
            <a:r>
              <a:rPr lang="fr-FR" sz="2600" b="1" dirty="0"/>
              <a:t>’</a:t>
            </a:r>
            <a:r>
              <a:rPr lang="en-US" altLang="ja-JP" sz="2600" b="1" dirty="0"/>
              <a:t>s Triangular Theory of Love:</a:t>
            </a:r>
            <a:r>
              <a:rPr lang="en-US" altLang="ja-JP" sz="2600" dirty="0"/>
              <a:t> The type and intensity of love a couple experiences depend on the strength of the intimacy, passion, and commitment in their relationship.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These three factors combine to characterize seven different types of love.</a:t>
            </a:r>
          </a:p>
        </p:txBody>
      </p:sp>
      <p:sp>
        <p:nvSpPr>
          <p:cNvPr id="225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Intimacy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Sternberg</a:t>
            </a:r>
            <a:r>
              <a:rPr lang="fr-FR" dirty="0"/>
              <a:t>’</a:t>
            </a:r>
            <a:r>
              <a:rPr lang="en-US" altLang="ja-JP" dirty="0"/>
              <a:t>s Triangular Theory of Love</a:t>
            </a:r>
            <a:endParaRPr lang="en-US" dirty="0"/>
          </a:p>
        </p:txBody>
      </p:sp>
      <p:pic>
        <p:nvPicPr>
          <p:cNvPr id="2050" name="Picture 2" descr="\\integrafs5\DeLS_Pondy\71_Pearson_US_IRDVD\03. For_Testing\Lynch_CH_3e\JPEGS\Pass_01\Chapter10\Figures\Jpegs_Labeled\CH_3e_Figure_10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 bwMode="auto">
          <a:xfrm>
            <a:off x="582990" y="901129"/>
            <a:ext cx="7976433" cy="539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357573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We tend to pick partners who are a lot like ourselves.</a:t>
            </a:r>
          </a:p>
          <a:p>
            <a:pPr lvl="1">
              <a:buClr>
                <a:srgbClr val="4D92BC"/>
              </a:buClr>
            </a:pPr>
            <a:r>
              <a:rPr lang="en-US" sz="2400" b="1" dirty="0"/>
              <a:t>Assortative mating: </a:t>
            </a:r>
            <a:r>
              <a:rPr lang="en-US" sz="2400" dirty="0"/>
              <a:t>The tendency to be attracted to people who are similar to us.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Who we are and how we behave influence attraction.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Similarity in personality appears to most influence whether the pair will be a happy one.</a:t>
            </a:r>
          </a:p>
        </p:txBody>
      </p:sp>
      <p:sp>
        <p:nvSpPr>
          <p:cNvPr id="245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Attraction?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136955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Spending time with another person on a one-on-one basis to determine if there is an attraction or desire to see more of each other.</a:t>
            </a:r>
          </a:p>
        </p:txBody>
      </p:sp>
      <p:sp>
        <p:nvSpPr>
          <p:cNvPr id="256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405470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Casual, noncommittal, physical encounters that may range from kissing and “</a:t>
            </a:r>
            <a:r>
              <a:rPr lang="en-US" altLang="ja-JP" sz="2600" dirty="0"/>
              <a:t>making out” to oral sex and intercourse.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Hooking up is often fueled by alcohol.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Negative effects include negative impact on psychological well-being and social status, regrets, decreased relationship skills, and sexual risk taking—including increased risk of STIs and unplanned pregnancy.</a:t>
            </a:r>
          </a:p>
        </p:txBody>
      </p:sp>
      <p:sp>
        <p:nvSpPr>
          <p:cNvPr id="276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Hooking Up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Online dating sites report millions of users each month.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Match.com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eHarmony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They provide a place where potential partners can both advertise themselves with a personal profile and view the profiles of others looking for partners.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Partners have the ability to build a relationship before a face-to-face encounter.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Use precautions when exploring online dating.</a:t>
            </a:r>
          </a:p>
        </p:txBody>
      </p:sp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Dating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6432" y="8625"/>
            <a:ext cx="7274093" cy="1015663"/>
          </a:xfrm>
        </p:spPr>
        <p:txBody>
          <a:bodyPr/>
          <a:lstStyle/>
          <a:p>
            <a:r>
              <a:rPr lang="en-US" sz="3000" dirty="0"/>
              <a:t>Video: One Woman’s Journey Through 100 Dates</a:t>
            </a:r>
          </a:p>
        </p:txBody>
      </p:sp>
      <p:pic>
        <p:nvPicPr>
          <p:cNvPr id="7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GMA_7-2-14_One_Womans_Journey_Through_100_Da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989" y="1481284"/>
            <a:ext cx="6870023" cy="42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1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2377" y="1584581"/>
            <a:ext cx="8229600" cy="265961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were Elise’s reasons for doing her dating project?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Name some of the guidelines she used on her dates.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is Elise’s advice to other daters?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6432" y="8625"/>
            <a:ext cx="7274093" cy="1015663"/>
          </a:xfrm>
        </p:spPr>
        <p:txBody>
          <a:bodyPr/>
          <a:lstStyle/>
          <a:p>
            <a:r>
              <a:rPr lang="en-US" sz="3000" dirty="0"/>
              <a:t>Video: One Woman’s Journey Through 100 Dates</a:t>
            </a:r>
          </a:p>
        </p:txBody>
      </p:sp>
      <p:pic>
        <p:nvPicPr>
          <p:cNvPr id="7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Long-term same-sex couples are just as committed and satisfied in their relationships as heterosexual married couples.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Such couples often face challenges due to disapproval and discrimination from society or family.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Homosexual:</a:t>
            </a:r>
            <a:r>
              <a:rPr lang="en-US" sz="2600" dirty="0"/>
              <a:t> A person who is sexually attracted to someone of the same sex.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Heterosexual:</a:t>
            </a:r>
            <a:r>
              <a:rPr lang="en-US" sz="2600" dirty="0"/>
              <a:t> A person who is sexually attracted to someone of the opposite sex.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Homophobia:</a:t>
            </a:r>
            <a:r>
              <a:rPr lang="en-US" sz="2600" dirty="0"/>
              <a:t> Fear and hatred of homosexuals.</a:t>
            </a:r>
          </a:p>
        </p:txBody>
      </p:sp>
      <p:sp>
        <p:nvSpPr>
          <p:cNvPr id="296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Same-Sex Relationships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7"/>
          <p:cNvSpPr>
            <a:spLocks noGrp="1" noChangeArrowheads="1"/>
          </p:cNvSpPr>
          <p:nvPr>
            <p:ph idx="1"/>
          </p:nvPr>
        </p:nvSpPr>
        <p:spPr>
          <a:xfrm>
            <a:off x="376046" y="1155927"/>
            <a:ext cx="8778876" cy="5259387"/>
          </a:xfrm>
        </p:spPr>
        <p:txBody>
          <a:bodyPr/>
          <a:lstStyle/>
          <a:p>
            <a:r>
              <a:rPr lang="en-US" sz="2400" b="1" dirty="0">
                <a:solidFill>
                  <a:srgbClr val="4D92BC"/>
                </a:solidFill>
              </a:rPr>
              <a:t>LO 10.1 </a:t>
            </a:r>
            <a:r>
              <a:rPr lang="en-US" sz="2400" dirty="0"/>
              <a:t>Identify the characteristics of effective communication.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10.2 </a:t>
            </a:r>
            <a:r>
              <a:rPr lang="en-US" sz="2400" dirty="0"/>
              <a:t>Understand how self-perception, early relationships, and gender roles influence relationships.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10.3</a:t>
            </a:r>
            <a:r>
              <a:rPr lang="en-US" sz="2400" dirty="0"/>
              <a:t> Identify the benefit of healthy long-term friendships. 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10.4 </a:t>
            </a:r>
            <a:r>
              <a:rPr lang="en-US" sz="2400" dirty="0"/>
              <a:t>Discuss different forms of intimate relationships and Sternberg</a:t>
            </a:r>
            <a:r>
              <a:rPr lang="fr-FR" sz="2400" dirty="0"/>
              <a:t>’</a:t>
            </a:r>
            <a:r>
              <a:rPr lang="en-US" sz="2400" dirty="0"/>
              <a:t>s Triangular Theory of Love.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10.5 </a:t>
            </a:r>
            <a:r>
              <a:rPr lang="en-US" sz="2400" dirty="0"/>
              <a:t>Describe at least three different types of committed relationships.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10.6 </a:t>
            </a:r>
            <a:r>
              <a:rPr lang="en-US" sz="2400" dirty="0"/>
              <a:t>Explain the factors that should be considered before starting a family.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10.7 </a:t>
            </a:r>
            <a:r>
              <a:rPr lang="en-US" sz="2400" dirty="0"/>
              <a:t>Discuss strategies for building and maintaining healthy relationships.</a:t>
            </a:r>
          </a:p>
        </p:txBody>
      </p:sp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Successful relationships are built on trust, respect, and communication.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No deep, intimate relationship is without challenges.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Cooperation, compromise, and commitment can help couples through troubled times.</a:t>
            </a:r>
          </a:p>
        </p:txBody>
      </p:sp>
      <p:sp>
        <p:nvSpPr>
          <p:cNvPr id="307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Relationships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350315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Dysfunctional relationships can come in many forms.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may include one or both partners being manipulative, controlling, mean, disrespectful, or even verbally or physically abusive.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Such relationship challenges are often learned in childhood when children observe how their parents relate to each other.</a:t>
            </a:r>
          </a:p>
        </p:txBody>
      </p:sp>
      <p:sp>
        <p:nvSpPr>
          <p:cNvPr id="317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Dysfunctional Relationships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7"/>
          <p:cNvSpPr>
            <a:spLocks noGrp="1" noChangeArrowheads="1"/>
          </p:cNvSpPr>
          <p:nvPr>
            <p:ph idx="1"/>
          </p:nvPr>
        </p:nvSpPr>
        <p:spPr>
          <a:xfrm>
            <a:off x="376046" y="1195731"/>
            <a:ext cx="8677275" cy="50353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200" dirty="0"/>
              <a:t>You focus on the other person at the expense of yourself.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 feel pressured to change to meet your partner</a:t>
            </a:r>
            <a:r>
              <a:rPr lang="fr-FR" sz="2200" dirty="0"/>
              <a:t>’</a:t>
            </a:r>
            <a:r>
              <a:rPr lang="en-US" sz="2200" dirty="0"/>
              <a:t>s ideals.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Your partner expects you to justify what you do and who you see, or you expect your partner to do so. 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One of you makes all the decisions without listening to the other</a:t>
            </a:r>
            <a:r>
              <a:rPr lang="fr-FR" sz="2200" dirty="0"/>
              <a:t>’</a:t>
            </a:r>
            <a:r>
              <a:rPr lang="en-US" sz="2200" dirty="0"/>
              <a:t>s input.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 are afraid to disagree, and your ideas are criticized.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 lie to each other.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 feel stifled and trapped, unable to escape the pressures of the relationship. 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 or your partner is addicted to drugs or alcohol.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Jealousy: The response to a threat to a relationship from an actual or imagined rival for a partner</a:t>
            </a:r>
            <a:r>
              <a:rPr lang="fr-FR" sz="2200" dirty="0"/>
              <a:t>’</a:t>
            </a:r>
            <a:r>
              <a:rPr lang="en-US" sz="2200" dirty="0"/>
              <a:t>s</a:t>
            </a:r>
            <a:r>
              <a:rPr lang="en-US" altLang="ja-JP" sz="2200" dirty="0"/>
              <a:t> attention.</a:t>
            </a:r>
            <a:endParaRPr lang="en-US" sz="2200" dirty="0"/>
          </a:p>
        </p:txBody>
      </p:sp>
      <p:sp>
        <p:nvSpPr>
          <p:cNvPr id="327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of Dysfunctional Relationships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145664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If a partner is physically threatening or abusive to you or your children, remove yourself and the children from the relationship as soon as possible.</a:t>
            </a:r>
          </a:p>
        </p:txBody>
      </p:sp>
      <p:sp>
        <p:nvSpPr>
          <p:cNvPr id="337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Abuse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Many relationships eventually end despite our best efforts.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Recovering from a failed relationship takes time and effort.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Talk about it.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Focus on what is good about you.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Take care of yourself.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Let your emotions out.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Do things you normally enjoy.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Keep yourself busy.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Give yourself time to recover.</a:t>
            </a:r>
          </a:p>
        </p:txBody>
      </p:sp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Relationships End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title"/>
          </p:nvPr>
        </p:nvSpPr>
        <p:spPr>
          <a:xfrm>
            <a:off x="1119737" y="3129195"/>
            <a:ext cx="6870023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COMMITTED RELATIONSHIPS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296613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Most adults value having a committed relationship with another person.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Committed relationships come in multiple forms: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Cohabitation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Marriage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Domestic partnerships</a:t>
            </a:r>
          </a:p>
        </p:txBody>
      </p:sp>
      <p:sp>
        <p:nvSpPr>
          <p:cNvPr id="368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Committed Relationships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412727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rate of </a:t>
            </a:r>
            <a:r>
              <a:rPr lang="en-US" sz="2600" b="1" dirty="0"/>
              <a:t>cohabitation</a:t>
            </a:r>
            <a:r>
              <a:rPr lang="en-US" sz="2600" dirty="0"/>
              <a:t> (unmarried couples living under the same roof) increased significantly during the last century.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It can allow time to get to know a partner before marriage, or it can be an end unto itself.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Issues of unwed pregnancies, poverty, and relationship instability must be addressed.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Those couples who do get married after cohabitating are more likely to get divorced.</a:t>
            </a:r>
          </a:p>
        </p:txBody>
      </p:sp>
      <p:sp>
        <p:nvSpPr>
          <p:cNvPr id="378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Cohabitation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Marriage has practical implications, benefits, and obligations.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Benefits include better mental, physical, and financial health.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Half of couples married for the first time will end the relationship with divorce.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Some simply do not believe that marriage is a lifelong commitment.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As expectations for marriage go up, marital satisfaction goes down.</a:t>
            </a:r>
          </a:p>
        </p:txBody>
      </p:sp>
      <p:sp>
        <p:nvSpPr>
          <p:cNvPr id="389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Marriage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337253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legal arrangement in which a couple lives together in a long-term committed relationship and receives some, but not all, of the rights of married couples.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Legal benefits vary widely based on location.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Domestic partnership is an option for homosexual and heterosexual couples who have lived together for a length of time (usually more than a year).</a:t>
            </a:r>
          </a:p>
        </p:txBody>
      </p:sp>
      <p:sp>
        <p:nvSpPr>
          <p:cNvPr id="409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Domestic Partnerships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>
          <a:xfrm>
            <a:off x="398384" y="3139281"/>
            <a:ext cx="8312728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COMMUNICATION IN RELATIONSHIPS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In 2013, one national survey found that about 65% of Americans aged 18-34 had never been married.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Some prefer to focus on education and career.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Rising cohabitation rates mean that many people are choosing to remain legally single while still receiving the benefits of a committed relationship.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Women are much more financially independent and face less pressure to marry for economic stability.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Attitudes about childrearing have changed.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Single people are likely to have networks of important relationships that last years beyond many marriages.</a:t>
            </a:r>
          </a:p>
        </p:txBody>
      </p:sp>
      <p:sp>
        <p:nvSpPr>
          <p:cNvPr id="419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Staying Single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integrafs5\DeLS_Pondy\71_Pearson_US_IRDVD\03. For_Testing\Lynch_CH_3e\JPEGS\Pass_01\Chapter10\Figures\Jpegs_Labeled\CH_3e_UnFigure_Pg2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"/>
          <a:stretch/>
        </p:blipFill>
        <p:spPr bwMode="auto">
          <a:xfrm>
            <a:off x="2491692" y="635567"/>
            <a:ext cx="4160616" cy="585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>
          <a:xfrm>
            <a:off x="-17252" y="3139281"/>
            <a:ext cx="9144000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STARTING A FAMILY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45481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Birth rates in the United States are at an all-time low.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Women are waiting longer to have children, spacing births further apart, and ending fertility at earlier ages.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Nontraditional families—single-parent households, unmarried-couple households—are on the rise, with their number increasing sixfold since 1950.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In 2015, only 70% of U.S. children lived with two married biological parents. </a:t>
            </a:r>
          </a:p>
        </p:txBody>
      </p:sp>
      <p:sp>
        <p:nvSpPr>
          <p:cNvPr id="450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Family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360475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Relationship changes.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Changes in relationships with family and friends.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Less time for yourself.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Your health.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Your finances.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Your child-care arrangements.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Parenting styles.</a:t>
            </a:r>
          </a:p>
        </p:txBody>
      </p:sp>
      <p:sp>
        <p:nvSpPr>
          <p:cNvPr id="460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to Have Children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7"/>
          <p:cNvSpPr>
            <a:spLocks noGrp="1" noChangeArrowheads="1"/>
          </p:cNvSpPr>
          <p:nvPr>
            <p:ph idx="1"/>
          </p:nvPr>
        </p:nvSpPr>
        <p:spPr>
          <a:xfrm>
            <a:off x="376046" y="1150466"/>
            <a:ext cx="8488589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About 40% of all American marriages are a remarriage for at least one of the spouses, and many of these families include children from prior relationships.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Blended families have become commonplace in modern society.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Three fourths of divorced adults go on to remarry.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 65% of these remarriages, one or both partners have children from a previous relationship.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It can take several years for family members to integrate, and the effort is not always successful.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Setting realistic expectations and encouraging open communication can help.</a:t>
            </a:r>
          </a:p>
        </p:txBody>
      </p:sp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Stepfamilies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334350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About 40% of children today are born to unmarried mothers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Most often, single parents are female.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One of the biggest hurdles faced by single mothers is economic hardship.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Research is mixed on whether being raised in a single-parent household is detrimental to children.</a:t>
            </a:r>
          </a:p>
        </p:txBody>
      </p:sp>
      <p:sp>
        <p:nvSpPr>
          <p:cNvPr id="481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Parenthood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318384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Commitment: They are dedicated to the family and promote one another</a:t>
            </a:r>
            <a:r>
              <a:rPr lang="fr-FR" sz="2600" dirty="0"/>
              <a:t>’</a:t>
            </a:r>
            <a:r>
              <a:rPr lang="en-US" altLang="ja-JP" sz="2600" dirty="0"/>
              <a:t>s happiness by being honest, faithful, and dependable.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Appreciation and affection: They care for one another and are not afraid to express it.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Positive communication: They are good talkers and good listeners.</a:t>
            </a:r>
          </a:p>
        </p:txBody>
      </p:sp>
      <p:sp>
        <p:nvSpPr>
          <p:cNvPr id="491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Happy Families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Time together: They spend quality time together as often as they can.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Spiritual well-being: They have hope, faith, and compassion, as well as shared ethical values.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ability to manage stress and crises.</a:t>
            </a:r>
          </a:p>
        </p:txBody>
      </p:sp>
      <p:sp>
        <p:nvSpPr>
          <p:cNvPr id="501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Happy Families (cont.)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76046" y="1150466"/>
            <a:ext cx="8778875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Personal choices:</a:t>
            </a:r>
          </a:p>
          <a:p>
            <a:pPr lvl="1">
              <a:buClr>
                <a:srgbClr val="4D92BC"/>
              </a:buClr>
            </a:pPr>
            <a:r>
              <a:rPr lang="en-US" sz="2300" dirty="0"/>
              <a:t>Stay true to who you are.</a:t>
            </a:r>
          </a:p>
          <a:p>
            <a:pPr lvl="1">
              <a:buClr>
                <a:srgbClr val="4D92BC"/>
              </a:buClr>
            </a:pPr>
            <a:r>
              <a:rPr lang="en-US" sz="2300" dirty="0"/>
              <a:t>Respect others for who they are.</a:t>
            </a:r>
          </a:p>
          <a:p>
            <a:pPr lvl="1">
              <a:buClr>
                <a:srgbClr val="4D92BC"/>
              </a:buClr>
            </a:pPr>
            <a:r>
              <a:rPr lang="en-US" sz="2300" dirty="0"/>
              <a:t>Learn to give and receive.</a:t>
            </a:r>
          </a:p>
          <a:p>
            <a:pPr lvl="1">
              <a:buClr>
                <a:srgbClr val="4D92BC"/>
              </a:buClr>
            </a:pPr>
            <a:r>
              <a:rPr lang="en-US" sz="2300" dirty="0"/>
              <a:t>Lighten up.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Campus advocacy:</a:t>
            </a:r>
          </a:p>
          <a:p>
            <a:pPr lvl="1">
              <a:buClr>
                <a:srgbClr val="4D92BC"/>
              </a:buClr>
            </a:pPr>
            <a:r>
              <a:rPr lang="en-US" sz="2300" dirty="0"/>
              <a:t>Keep the lines of communication open.</a:t>
            </a:r>
          </a:p>
          <a:p>
            <a:pPr lvl="2">
              <a:buClr>
                <a:srgbClr val="4D92BC"/>
              </a:buClr>
            </a:pPr>
            <a:r>
              <a:rPr lang="en-US" sz="2000" dirty="0"/>
              <a:t>Initiate conversation</a:t>
            </a:r>
          </a:p>
          <a:p>
            <a:pPr lvl="2">
              <a:buClr>
                <a:srgbClr val="4D92BC"/>
              </a:buClr>
            </a:pPr>
            <a:r>
              <a:rPr lang="en-US" sz="2000" dirty="0"/>
              <a:t>Words are not the most important part of human communication.</a:t>
            </a:r>
          </a:p>
          <a:p>
            <a:pPr lvl="2">
              <a:buClr>
                <a:srgbClr val="4D92BC"/>
              </a:buClr>
            </a:pPr>
            <a:r>
              <a:rPr lang="en-US" sz="2000" dirty="0"/>
              <a:t>Empathize</a:t>
            </a:r>
          </a:p>
          <a:p>
            <a:pPr lvl="1">
              <a:buClr>
                <a:srgbClr val="4D92BC"/>
              </a:buClr>
            </a:pPr>
            <a:r>
              <a:rPr lang="en-US" sz="2300" dirty="0"/>
              <a:t>Join a campus organization that promotes tolerance (NEADS, Campus Pride).</a:t>
            </a:r>
          </a:p>
          <a:p>
            <a:pPr lvl="1">
              <a:buClr>
                <a:srgbClr val="4D92BC"/>
              </a:buClr>
            </a:pPr>
            <a:r>
              <a:rPr lang="en-US" sz="2300" dirty="0"/>
              <a:t>Explore new options.</a:t>
            </a:r>
          </a:p>
        </p:txBody>
      </p:sp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Yourself, Change Your World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Communication is the cornerstone of every successful relationship.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True communication can be challenging.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Effective communication is a skill that can be developed and improved.</a:t>
            </a:r>
          </a:p>
        </p:txBody>
      </p:sp>
      <p:sp>
        <p:nvSpPr>
          <p:cNvPr id="71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270487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Self-disclosure: </a:t>
            </a:r>
            <a:r>
              <a:rPr lang="en-US" sz="2600" dirty="0"/>
              <a:t>The sharing of honest feelings and personal information about yourself with another person.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Sharing feelings can leave us vulnerable and exposed, but to be close we must speak honestly and freely about what is on our minds.</a:t>
            </a:r>
          </a:p>
        </p:txBody>
      </p:sp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Feelings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7"/>
          <p:cNvSpPr>
            <a:spLocks noGrp="1" noChangeArrowheads="1"/>
          </p:cNvSpPr>
          <p:nvPr>
            <p:ph idx="1"/>
          </p:nvPr>
        </p:nvSpPr>
        <p:spPr>
          <a:xfrm>
            <a:off x="376046" y="1150466"/>
            <a:ext cx="8749847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Certain strategies can be helpful, particularly when dealing with disagreements or other uncomfortable situations.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Stay focused.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Take responsibility.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Use “I”</a:t>
            </a:r>
            <a:r>
              <a:rPr lang="en-US" altLang="ja-JP" sz="2400" dirty="0"/>
              <a:t> messages. Begin the discussion with “I feel.”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Listen effectively.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Be solution focused.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Step away if necessary.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Avoid jumping to conclusions or making quick judgments.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Resist antagonizing the other person.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Seek help if you need it.</a:t>
            </a:r>
          </a:p>
        </p:txBody>
      </p:sp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Skills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6"/>
            <a:ext cx="8229600" cy="209527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Communication that is conveyed by body language.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Posture, physical reactions, yawning, crossing arms—these are some cues that can influence communication.</a:t>
            </a:r>
          </a:p>
        </p:txBody>
      </p:sp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Nonverbal Communication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7"/>
          <p:cNvSpPr>
            <a:spLocks noGrp="1" noChangeArrowheads="1"/>
          </p:cNvSpPr>
          <p:nvPr>
            <p:ph idx="1"/>
          </p:nvPr>
        </p:nvSpPr>
        <p:spPr>
          <a:xfrm>
            <a:off x="376047" y="1150467"/>
            <a:ext cx="8229600" cy="440304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Good listening requires concentration, focus, and attentiveness.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Be silent while another person is sharing his or her feelings or concerns.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Empathize with what the other person is saying.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Try to set aside any anger or resentment you may be feeling.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Make other people feel comfortable when they are speaking to you.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Give the speaker your undivided attention.</a:t>
            </a:r>
          </a:p>
        </p:txBody>
      </p:sp>
      <p:sp>
        <p:nvSpPr>
          <p:cNvPr id="112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a Good Listener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1635</TotalTime>
  <Words>2361</Words>
  <Application>Microsoft Macintosh PowerPoint</Application>
  <PresentationFormat>On-screen Show (4:3)</PresentationFormat>
  <Paragraphs>228</Paragraphs>
  <Slides>49</Slides>
  <Notes>47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1_HA5Lect_template</vt:lpstr>
      <vt:lpstr>2_HA5Lect_template</vt:lpstr>
      <vt:lpstr>Chapter 10:  Social Relationships and Communication</vt:lpstr>
      <vt:lpstr>Did You Know?</vt:lpstr>
      <vt:lpstr>Learning Outcomes</vt:lpstr>
      <vt:lpstr>COMMUNICATION IN RELATIONSHIPS</vt:lpstr>
      <vt:lpstr>Communication</vt:lpstr>
      <vt:lpstr>Communicating Feelings</vt:lpstr>
      <vt:lpstr>Communication Skills</vt:lpstr>
      <vt:lpstr>Nonverbal Communication</vt:lpstr>
      <vt:lpstr>Being a Good Listener</vt:lpstr>
      <vt:lpstr>Resolving Conflicts</vt:lpstr>
      <vt:lpstr>Effective Conflict Resolution</vt:lpstr>
      <vt:lpstr>PowerPoint Presentation</vt:lpstr>
      <vt:lpstr>DEVELOPING RELATIONSHIPS</vt:lpstr>
      <vt:lpstr>Self-Perception</vt:lpstr>
      <vt:lpstr>Early Relationships</vt:lpstr>
      <vt:lpstr>Gender Roles</vt:lpstr>
      <vt:lpstr>FRIENDSHIPS</vt:lpstr>
      <vt:lpstr>Friendships</vt:lpstr>
      <vt:lpstr>Maintaining Old Friendships</vt:lpstr>
      <vt:lpstr>INTIMATE RELATIONSHIPS</vt:lpstr>
      <vt:lpstr>Intimacy</vt:lpstr>
      <vt:lpstr>Sternberg’s Triangular Theory of Love</vt:lpstr>
      <vt:lpstr>What Causes Attraction?</vt:lpstr>
      <vt:lpstr>Dating</vt:lpstr>
      <vt:lpstr>Hooking Up</vt:lpstr>
      <vt:lpstr>Online Dating</vt:lpstr>
      <vt:lpstr>Video: One Woman’s Journey Through 100 Dates</vt:lpstr>
      <vt:lpstr>Video: One Woman’s Journey Through 100 Dates</vt:lpstr>
      <vt:lpstr>Same-Sex Relationships</vt:lpstr>
      <vt:lpstr>Healthy Relationships</vt:lpstr>
      <vt:lpstr>Dysfunctional Relationships</vt:lpstr>
      <vt:lpstr>Signs of Dysfunctional Relationships</vt:lpstr>
      <vt:lpstr>Physical Abuse</vt:lpstr>
      <vt:lpstr>When Relationships End</vt:lpstr>
      <vt:lpstr>COMMITTED RELATIONSHIPS</vt:lpstr>
      <vt:lpstr>Committed Relationships</vt:lpstr>
      <vt:lpstr>Cohabitation</vt:lpstr>
      <vt:lpstr>Marriage</vt:lpstr>
      <vt:lpstr>Domestic Partnerships</vt:lpstr>
      <vt:lpstr>Staying Single</vt:lpstr>
      <vt:lpstr>PowerPoint Presentation</vt:lpstr>
      <vt:lpstr>STARTING A FAMILY</vt:lpstr>
      <vt:lpstr>Starting a Family</vt:lpstr>
      <vt:lpstr>Choosing to Have Children</vt:lpstr>
      <vt:lpstr>Stepfamilies</vt:lpstr>
      <vt:lpstr>Single Parenthood</vt:lpstr>
      <vt:lpstr>Characteristics of Happy Families</vt:lpstr>
      <vt:lpstr>Characteristics of Happy Families (cont.)</vt:lpstr>
      <vt:lpstr>Change Yourself, Change Your World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190</cp:revision>
  <dcterms:created xsi:type="dcterms:W3CDTF">2007-09-26T05:29:17Z</dcterms:created>
  <dcterms:modified xsi:type="dcterms:W3CDTF">2020-01-12T19:11:44Z</dcterms:modified>
</cp:coreProperties>
</file>