
<file path=[Content_Types].xml><?xml version="1.0" encoding="utf-8"?>
<Types xmlns="http://schemas.openxmlformats.org/package/2006/content-types">
  <Default Extension="jpeg" ContentType="image/jpeg"/>
  <Default Extension="jp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 id="2147483666" r:id="rId2"/>
  </p:sldMasterIdLst>
  <p:notesMasterIdLst>
    <p:notesMasterId r:id="rId47"/>
  </p:notesMasterIdLst>
  <p:handoutMasterIdLst>
    <p:handoutMasterId r:id="rId48"/>
  </p:handoutMasterIdLst>
  <p:sldIdLst>
    <p:sldId id="256" r:id="rId3"/>
    <p:sldId id="261" r:id="rId4"/>
    <p:sldId id="260"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9" r:id="rId22"/>
    <p:sldId id="280" r:id="rId23"/>
    <p:sldId id="281" r:id="rId24"/>
    <p:sldId id="282" r:id="rId25"/>
    <p:sldId id="310" r:id="rId26"/>
    <p:sldId id="311" r:id="rId27"/>
    <p:sldId id="283" r:id="rId28"/>
    <p:sldId id="284" r:id="rId29"/>
    <p:sldId id="285" r:id="rId30"/>
    <p:sldId id="286" r:id="rId31"/>
    <p:sldId id="287" r:id="rId32"/>
    <p:sldId id="289" r:id="rId33"/>
    <p:sldId id="290" r:id="rId34"/>
    <p:sldId id="291" r:id="rId35"/>
    <p:sldId id="292" r:id="rId36"/>
    <p:sldId id="293" r:id="rId37"/>
    <p:sldId id="294" r:id="rId38"/>
    <p:sldId id="295" r:id="rId39"/>
    <p:sldId id="296" r:id="rId40"/>
    <p:sldId id="297" r:id="rId41"/>
    <p:sldId id="298" r:id="rId42"/>
    <p:sldId id="301" r:id="rId43"/>
    <p:sldId id="303" r:id="rId44"/>
    <p:sldId id="304" r:id="rId45"/>
    <p:sldId id="305" r:id="rId4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orient="horz" pos="4032">
          <p15:clr>
            <a:srgbClr val="A4A3A4"/>
          </p15:clr>
        </p15:guide>
        <p15:guide id="3" pos="288">
          <p15:clr>
            <a:srgbClr val="A4A3A4"/>
          </p15:clr>
        </p15:guide>
        <p15:guide id="4"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ele, Martha" initials="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5B73D"/>
    <a:srgbClr val="CD0044"/>
    <a:srgbClr val="4D92BC"/>
    <a:srgbClr val="6A733D"/>
    <a:srgbClr val="4E6273"/>
    <a:srgbClr val="E3E709"/>
    <a:srgbClr val="BE2A40"/>
    <a:srgbClr val="8E8C24"/>
    <a:srgbClr val="3736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28" autoAdjust="0"/>
    <p:restoredTop sz="90204" autoAdjust="0"/>
  </p:normalViewPr>
  <p:slideViewPr>
    <p:cSldViewPr snapToGrid="0">
      <p:cViewPr varScale="1">
        <p:scale>
          <a:sx n="115" d="100"/>
          <a:sy n="115" d="100"/>
        </p:scale>
        <p:origin x="2152" y="192"/>
      </p:cViewPr>
      <p:guideLst>
        <p:guide orient="horz" pos="2160"/>
        <p:guide orient="horz" pos="4032"/>
        <p:guide pos="288"/>
        <p:guide pos="2880"/>
      </p:guideLst>
    </p:cSldViewPr>
  </p:slideViewPr>
  <p:outlineViewPr>
    <p:cViewPr>
      <p:scale>
        <a:sx n="33" d="100"/>
        <a:sy n="33" d="100"/>
      </p:scale>
      <p:origin x="48" y="2708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FCAE23-4D2E-2F4E-8AF9-A93C6DBEAC74}" type="datetimeFigureOut">
              <a:rPr lang="en-US" smtClean="0"/>
              <a:t>1/12/20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E44CFC-8BF9-2C4E-9289-81FEC5A72F21}" type="slidenum">
              <a:rPr lang="en-US" smtClean="0"/>
              <a:t>‹#›</a:t>
            </a:fld>
            <a:endParaRPr lang="en-US" dirty="0"/>
          </a:p>
        </p:txBody>
      </p:sp>
    </p:spTree>
    <p:extLst>
      <p:ext uri="{BB962C8B-B14F-4D97-AF65-F5344CB8AC3E}">
        <p14:creationId xmlns:p14="http://schemas.microsoft.com/office/powerpoint/2010/main" val="1393750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69116663-B372-3E48-9F73-B21AA219DBD6}" type="slidenum">
              <a:rPr lang="en-US"/>
              <a:pPr/>
              <a:t>‹#›</a:t>
            </a:fld>
            <a:endParaRPr lang="en-US" dirty="0"/>
          </a:p>
        </p:txBody>
      </p:sp>
    </p:spTree>
    <p:extLst>
      <p:ext uri="{BB962C8B-B14F-4D97-AF65-F5344CB8AC3E}">
        <p14:creationId xmlns:p14="http://schemas.microsoft.com/office/powerpoint/2010/main" val="349649774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E69F1-2C49-8541-A1A5-EFBA37142D8A}" type="slidenum">
              <a:rPr lang="en-US"/>
              <a:pPr/>
              <a:t>1</a:t>
            </a:fld>
            <a:endParaRPr lang="en-US" dirty="0"/>
          </a:p>
        </p:txBody>
      </p:sp>
      <p:sp>
        <p:nvSpPr>
          <p:cNvPr id="142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305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545589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24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464542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34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230507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FIGURE 1.3 </a:t>
            </a:r>
            <a:r>
              <a:rPr lang="en-IN" sz="1200" b="1" i="0" u="none" strike="noStrike" kern="1200" baseline="0" dirty="0">
                <a:solidFill>
                  <a:schemeClr val="tx1"/>
                </a:solidFill>
                <a:latin typeface="Arial" charset="0"/>
                <a:ea typeface="ＭＳ Ｐゴシック" charset="0"/>
                <a:cs typeface="+mn-cs"/>
              </a:rPr>
              <a:t>Four Keys to Good Health.</a:t>
            </a:r>
          </a:p>
          <a:p>
            <a:r>
              <a:rPr lang="en-IN" sz="1200" b="0" i="0" u="none" strike="noStrike" kern="1200" baseline="0" dirty="0">
                <a:solidFill>
                  <a:schemeClr val="tx1"/>
                </a:solidFill>
                <a:latin typeface="Arial" charset="0"/>
                <a:ea typeface="ＭＳ Ｐゴシック" charset="0"/>
                <a:cs typeface="+mn-cs"/>
              </a:rPr>
              <a:t>These four </a:t>
            </a:r>
            <a:r>
              <a:rPr lang="en-IN" sz="1200" b="0" i="0" u="none" strike="noStrike" kern="1200" baseline="0" dirty="0" err="1">
                <a:solidFill>
                  <a:schemeClr val="tx1"/>
                </a:solidFill>
                <a:latin typeface="Arial" charset="0"/>
                <a:ea typeface="ＭＳ Ｐゴシック" charset="0"/>
                <a:cs typeface="+mn-cs"/>
              </a:rPr>
              <a:t>behaviors</a:t>
            </a:r>
            <a:r>
              <a:rPr lang="en-IN" sz="1200" b="0" i="0" u="none" strike="noStrike" kern="1200" baseline="0" dirty="0">
                <a:solidFill>
                  <a:schemeClr val="tx1"/>
                </a:solidFill>
                <a:latin typeface="Arial" charset="0"/>
                <a:ea typeface="ＭＳ Ｐゴシック" charset="0"/>
                <a:cs typeface="+mn-cs"/>
              </a:rPr>
              <a:t> can significantly reduce your risk of chronic disease and early death.</a:t>
            </a:r>
            <a:endParaRPr lang="en-US" dirty="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6DDA4CC-8F94-024D-B4EB-CDDA0AE01792}" type="slidenum">
              <a:rPr lang="en-US"/>
              <a:pPr/>
              <a:t>15</a:t>
            </a:fld>
            <a:endParaRPr lang="en-US" dirty="0"/>
          </a:p>
        </p:txBody>
      </p:sp>
    </p:spTree>
    <p:extLst>
      <p:ext uri="{BB962C8B-B14F-4D97-AF65-F5344CB8AC3E}">
        <p14:creationId xmlns:p14="http://schemas.microsoft.com/office/powerpoint/2010/main" val="819447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55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31212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320136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5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Data from </a:t>
            </a:r>
            <a:r>
              <a:rPr lang="en-IN" sz="1200" b="0" i="1" u="none" strike="noStrike" kern="1200" baseline="0" dirty="0">
                <a:solidFill>
                  <a:schemeClr val="tx1"/>
                </a:solidFill>
                <a:latin typeface="Arial" charset="0"/>
                <a:ea typeface="ＭＳ Ｐゴシック" charset="0"/>
                <a:cs typeface="+mn-cs"/>
              </a:rPr>
              <a:t>American College Health Association National College </a:t>
            </a:r>
            <a:r>
              <a:rPr lang="en-IN" sz="1200" b="0" i="1" u="none" strike="noStrike" kern="1200" baseline="0">
                <a:solidFill>
                  <a:schemeClr val="tx1"/>
                </a:solidFill>
                <a:latin typeface="Arial" charset="0"/>
                <a:ea typeface="ＭＳ Ｐゴシック" charset="0"/>
                <a:cs typeface="+mn-cs"/>
              </a:rPr>
              <a:t>Health Assessment (</a:t>
            </a:r>
            <a:r>
              <a:rPr lang="en-IN" sz="1200" b="0" i="1" u="none" strike="noStrike" kern="1200" baseline="0" dirty="0">
                <a:solidFill>
                  <a:schemeClr val="tx1"/>
                </a:solidFill>
                <a:latin typeface="Arial" charset="0"/>
                <a:ea typeface="ＭＳ Ｐゴシック" charset="0"/>
                <a:cs typeface="+mn-cs"/>
              </a:rPr>
              <a:t>ACHA-NCHA II) Reference Group Executive Summary, Spring </a:t>
            </a:r>
            <a:r>
              <a:rPr lang="en-IN" sz="1200" b="0" i="0" u="none" strike="noStrike" kern="1200" baseline="0" dirty="0">
                <a:solidFill>
                  <a:schemeClr val="tx1"/>
                </a:solidFill>
                <a:latin typeface="Arial" charset="0"/>
                <a:ea typeface="ＭＳ Ｐゴシック" charset="0"/>
                <a:cs typeface="+mn-cs"/>
              </a:rPr>
              <a:t>2015, </a:t>
            </a:r>
            <a:r>
              <a:rPr lang="en-IN" sz="1200" b="0" i="0" u="none" strike="noStrike" kern="1200" baseline="0">
                <a:solidFill>
                  <a:schemeClr val="tx1"/>
                </a:solidFill>
                <a:latin typeface="Arial" charset="0"/>
                <a:ea typeface="ＭＳ Ｐゴシック" charset="0"/>
                <a:cs typeface="+mn-cs"/>
              </a:rPr>
              <a:t>by the American </a:t>
            </a:r>
            <a:r>
              <a:rPr lang="en-IN" sz="1200" b="0" i="0" u="none" strike="noStrike" kern="1200" baseline="0" dirty="0">
                <a:solidFill>
                  <a:schemeClr val="tx1"/>
                </a:solidFill>
                <a:latin typeface="Arial" charset="0"/>
                <a:ea typeface="ＭＳ Ｐゴシック" charset="0"/>
                <a:cs typeface="+mn-cs"/>
              </a:rPr>
              <a:t>College Health Association, 2015, retrieved from www.acha-ncha.org.</a:t>
            </a:r>
            <a:endParaRPr lang="en-US" dirty="0"/>
          </a:p>
        </p:txBody>
      </p:sp>
    </p:spTree>
    <p:extLst>
      <p:ext uri="{BB962C8B-B14F-4D97-AF65-F5344CB8AC3E}">
        <p14:creationId xmlns:p14="http://schemas.microsoft.com/office/powerpoint/2010/main" val="1566644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010447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079267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6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674531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43016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832715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179542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0436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20436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47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825476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D541866F-2ED9-C148-B768-FC0B54779F01}" type="slidenum">
              <a:rPr lang="en-US"/>
              <a:pPr/>
              <a:t>27</a:t>
            </a:fld>
            <a:endParaRPr lang="en-US" dirty="0"/>
          </a:p>
        </p:txBody>
      </p:sp>
    </p:spTree>
    <p:extLst>
      <p:ext uri="{BB962C8B-B14F-4D97-AF65-F5344CB8AC3E}">
        <p14:creationId xmlns:p14="http://schemas.microsoft.com/office/powerpoint/2010/main" val="1768006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68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66873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78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194066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98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757443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0899"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640336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32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41841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19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562403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2947"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52484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39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IN" sz="1200" b="0" i="0" u="none" strike="noStrike" kern="1200" baseline="0" dirty="0">
                <a:solidFill>
                  <a:schemeClr val="tx1"/>
                </a:solidFill>
                <a:latin typeface="Arial" charset="0"/>
                <a:ea typeface="ＭＳ Ｐゴシック" charset="0"/>
                <a:cs typeface="+mn-cs"/>
              </a:rPr>
              <a:t>FIGURE 1.5 </a:t>
            </a:r>
            <a:r>
              <a:rPr lang="en-IN" sz="1200" b="1" i="0" u="none" strike="noStrike" kern="1200" baseline="0" dirty="0">
                <a:solidFill>
                  <a:schemeClr val="tx1"/>
                </a:solidFill>
                <a:latin typeface="Arial" charset="0"/>
                <a:ea typeface="ＭＳ Ｐゴシック" charset="0"/>
                <a:cs typeface="+mn-cs"/>
              </a:rPr>
              <a:t>The </a:t>
            </a:r>
            <a:r>
              <a:rPr lang="en-IN" sz="1200" b="1" i="0" u="none" strike="noStrike" kern="1200" baseline="0" dirty="0" err="1">
                <a:solidFill>
                  <a:schemeClr val="tx1"/>
                </a:solidFill>
                <a:latin typeface="Arial" charset="0"/>
                <a:ea typeface="ＭＳ Ｐゴシック" charset="0"/>
                <a:cs typeface="+mn-cs"/>
              </a:rPr>
              <a:t>Transtheoretical</a:t>
            </a:r>
            <a:r>
              <a:rPr lang="en-IN" sz="1200" b="1" i="0" u="none" strike="noStrike" kern="1200" baseline="0" dirty="0">
                <a:solidFill>
                  <a:schemeClr val="tx1"/>
                </a:solidFill>
                <a:latin typeface="Arial" charset="0"/>
                <a:ea typeface="ＭＳ Ｐゴシック" charset="0"/>
                <a:cs typeface="+mn-cs"/>
              </a:rPr>
              <a:t> Model of </a:t>
            </a:r>
            <a:r>
              <a:rPr lang="en-IN" sz="1200" b="1" i="0" u="none" strike="noStrike" kern="1200" baseline="0" dirty="0" err="1">
                <a:solidFill>
                  <a:schemeClr val="tx1"/>
                </a:solidFill>
                <a:latin typeface="Arial" charset="0"/>
                <a:ea typeface="ＭＳ Ｐゴシック" charset="0"/>
                <a:cs typeface="+mn-cs"/>
              </a:rPr>
              <a:t>Behavior</a:t>
            </a:r>
            <a:r>
              <a:rPr lang="en-IN" sz="1200" b="1" i="0" u="none" strike="noStrike" kern="1200" baseline="0" dirty="0">
                <a:solidFill>
                  <a:schemeClr val="tx1"/>
                </a:solidFill>
                <a:latin typeface="Arial" charset="0"/>
                <a:ea typeface="ＭＳ Ｐゴシック" charset="0"/>
                <a:cs typeface="+mn-cs"/>
              </a:rPr>
              <a:t> Change.</a:t>
            </a:r>
            <a:br>
              <a:rPr lang="en-IN" sz="1200" b="1" i="0" u="none" strike="noStrike" kern="1200" baseline="0" dirty="0">
                <a:solidFill>
                  <a:schemeClr val="tx1"/>
                </a:solidFill>
                <a:latin typeface="Arial" charset="0"/>
                <a:ea typeface="ＭＳ Ｐゴシック" charset="0"/>
                <a:cs typeface="+mn-cs"/>
              </a:rPr>
            </a:br>
            <a:r>
              <a:rPr lang="en-IN" sz="1200" b="0" i="0" u="none" strike="noStrike" kern="1200" baseline="0" dirty="0">
                <a:solidFill>
                  <a:schemeClr val="tx1"/>
                </a:solidFill>
                <a:latin typeface="Arial" charset="0"/>
                <a:ea typeface="ＭＳ Ｐゴシック" charset="0"/>
                <a:cs typeface="+mn-cs"/>
              </a:rPr>
              <a:t>Developed by James </a:t>
            </a:r>
            <a:r>
              <a:rPr lang="en-IN" sz="1200" b="0" i="0" u="none" strike="noStrike" kern="1200" baseline="0" dirty="0" err="1">
                <a:solidFill>
                  <a:schemeClr val="tx1"/>
                </a:solidFill>
                <a:latin typeface="Arial" charset="0"/>
                <a:ea typeface="ＭＳ Ｐゴシック" charset="0"/>
                <a:cs typeface="+mn-cs"/>
              </a:rPr>
              <a:t>Prochaska</a:t>
            </a:r>
            <a:r>
              <a:rPr lang="en-IN" sz="1200" b="0" i="0" u="none" strike="noStrike" kern="1200" baseline="0" dirty="0">
                <a:solidFill>
                  <a:schemeClr val="tx1"/>
                </a:solidFill>
                <a:latin typeface="Arial" charset="0"/>
                <a:ea typeface="ＭＳ Ｐゴシック" charset="0"/>
                <a:cs typeface="+mn-cs"/>
              </a:rPr>
              <a:t>, this model outlines six stages of </a:t>
            </a:r>
            <a:r>
              <a:rPr lang="en-IN" sz="1200" b="0" i="0" u="none" strike="noStrike" kern="1200" baseline="0" dirty="0" err="1">
                <a:solidFill>
                  <a:schemeClr val="tx1"/>
                </a:solidFill>
                <a:latin typeface="Arial" charset="0"/>
                <a:ea typeface="ＭＳ Ｐゴシック" charset="0"/>
                <a:cs typeface="+mn-cs"/>
              </a:rPr>
              <a:t>behavior</a:t>
            </a:r>
            <a:r>
              <a:rPr lang="en-IN" sz="1200" b="0" i="0" u="none" strike="noStrike" kern="1200" baseline="0" dirty="0">
                <a:solidFill>
                  <a:schemeClr val="tx1"/>
                </a:solidFill>
                <a:latin typeface="Arial" charset="0"/>
                <a:ea typeface="ＭＳ Ｐゴシック" charset="0"/>
                <a:cs typeface="+mn-cs"/>
              </a:rPr>
              <a:t> </a:t>
            </a:r>
            <a:r>
              <a:rPr lang="en-IN" sz="1200" b="0" i="0" u="none" strike="noStrike" kern="1200" baseline="0">
                <a:solidFill>
                  <a:schemeClr val="tx1"/>
                </a:solidFill>
                <a:latin typeface="Arial" charset="0"/>
                <a:ea typeface="ＭＳ Ｐゴシック" charset="0"/>
                <a:cs typeface="+mn-cs"/>
              </a:rPr>
              <a:t>change.</a:t>
            </a:r>
            <a:endParaRPr lang="en-US"/>
          </a:p>
        </p:txBody>
      </p:sp>
    </p:spTree>
    <p:extLst>
      <p:ext uri="{BB962C8B-B14F-4D97-AF65-F5344CB8AC3E}">
        <p14:creationId xmlns:p14="http://schemas.microsoft.com/office/powerpoint/2010/main" val="6445233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4995"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861296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018043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26"/>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7043"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678185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07700B35-A183-A24A-927D-BFA5A2CC588A}" type="slidenum">
              <a:rPr lang="en-US"/>
              <a:pPr/>
              <a:t>39</a:t>
            </a:fld>
            <a:endParaRPr lang="en-US" dirty="0"/>
          </a:p>
        </p:txBody>
      </p:sp>
    </p:spTree>
    <p:extLst>
      <p:ext uri="{BB962C8B-B14F-4D97-AF65-F5344CB8AC3E}">
        <p14:creationId xmlns:p14="http://schemas.microsoft.com/office/powerpoint/2010/main" val="3470527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FIGURE 1.6 </a:t>
            </a:r>
            <a:r>
              <a:rPr lang="en-IN" sz="1200" b="1" i="0" u="none" strike="noStrike" kern="1200" baseline="0" dirty="0">
                <a:solidFill>
                  <a:schemeClr val="tx1"/>
                </a:solidFill>
                <a:latin typeface="Arial" charset="0"/>
                <a:ea typeface="ＭＳ Ｐゴシック" charset="0"/>
                <a:cs typeface="+mn-cs"/>
              </a:rPr>
              <a:t>An Ecological Model of </a:t>
            </a:r>
            <a:r>
              <a:rPr lang="en-IN" sz="1200" b="1" i="0" u="none" strike="noStrike" kern="1200" baseline="0" dirty="0" err="1">
                <a:solidFill>
                  <a:schemeClr val="tx1"/>
                </a:solidFill>
                <a:latin typeface="Arial" charset="0"/>
                <a:ea typeface="ＭＳ Ｐゴシック" charset="0"/>
                <a:cs typeface="+mn-cs"/>
              </a:rPr>
              <a:t>Behavior</a:t>
            </a:r>
            <a:r>
              <a:rPr lang="en-IN" sz="1200" b="1" i="0" u="none" strike="noStrike" kern="1200" baseline="0" dirty="0">
                <a:solidFill>
                  <a:schemeClr val="tx1"/>
                </a:solidFill>
                <a:latin typeface="Arial" charset="0"/>
                <a:ea typeface="ＭＳ Ｐゴシック" charset="0"/>
                <a:cs typeface="+mn-cs"/>
              </a:rPr>
              <a:t> Change. </a:t>
            </a:r>
            <a:br>
              <a:rPr lang="en-IN" sz="1200" b="1" i="0" u="none" strike="noStrike" kern="1200" baseline="0" dirty="0">
                <a:solidFill>
                  <a:schemeClr val="tx1"/>
                </a:solidFill>
                <a:latin typeface="Arial" charset="0"/>
                <a:ea typeface="ＭＳ Ｐゴシック" charset="0"/>
                <a:cs typeface="+mn-cs"/>
              </a:rPr>
            </a:br>
            <a:r>
              <a:rPr lang="en-IN" sz="1200" b="0" i="0" u="none" strike="noStrike" kern="1200" baseline="0" dirty="0">
                <a:solidFill>
                  <a:schemeClr val="tx1"/>
                </a:solidFill>
                <a:latin typeface="Arial" charset="0"/>
                <a:ea typeface="ＭＳ Ｐゴシック" charset="0"/>
                <a:cs typeface="+mn-cs"/>
              </a:rPr>
              <a:t>The coordination of multiple factors at different levels, from individual to societal, promotes successful </a:t>
            </a:r>
            <a:r>
              <a:rPr lang="en-IN" sz="1200" b="0" i="0" u="none" strike="noStrike" kern="1200" baseline="0" dirty="0" err="1">
                <a:solidFill>
                  <a:schemeClr val="tx1"/>
                </a:solidFill>
                <a:latin typeface="Arial" charset="0"/>
                <a:ea typeface="ＭＳ Ｐゴシック" charset="0"/>
                <a:cs typeface="+mn-cs"/>
              </a:rPr>
              <a:t>behavior</a:t>
            </a:r>
            <a:r>
              <a:rPr lang="en-IN" sz="1200" b="0" i="0" u="none" strike="noStrike" kern="1200" baseline="0" dirty="0">
                <a:solidFill>
                  <a:schemeClr val="tx1"/>
                </a:solidFill>
                <a:latin typeface="Arial" charset="0"/>
                <a:ea typeface="ＭＳ Ｐゴシック" charset="0"/>
                <a:cs typeface="+mn-cs"/>
              </a:rPr>
              <a:t> change.</a:t>
            </a: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0112083-07D5-6B40-8CF0-B6791A2D0228}" type="slidenum">
              <a:rPr lang="en-US"/>
              <a:pPr/>
              <a:t>40</a:t>
            </a:fld>
            <a:endParaRPr lang="en-US" dirty="0"/>
          </a:p>
        </p:txBody>
      </p:sp>
    </p:spTree>
    <p:extLst>
      <p:ext uri="{BB962C8B-B14F-4D97-AF65-F5344CB8AC3E}">
        <p14:creationId xmlns:p14="http://schemas.microsoft.com/office/powerpoint/2010/main" val="3206952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200520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2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528933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406639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3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FIGURE 1.1 </a:t>
            </a:r>
            <a:r>
              <a:rPr lang="en-IN" sz="1200" b="1" i="0" u="none" strike="noStrike" kern="1200" baseline="0" dirty="0">
                <a:solidFill>
                  <a:schemeClr val="tx1"/>
                </a:solidFill>
                <a:latin typeface="Arial" charset="0"/>
                <a:ea typeface="ＭＳ Ｐゴシック" charset="0"/>
                <a:cs typeface="+mn-cs"/>
              </a:rPr>
              <a:t>The Illness–Wellness Continuum. </a:t>
            </a:r>
          </a:p>
          <a:p>
            <a:r>
              <a:rPr lang="en-IN" sz="1200" b="0" i="0" u="none" strike="noStrike" kern="1200" baseline="0" dirty="0">
                <a:solidFill>
                  <a:schemeClr val="tx1"/>
                </a:solidFill>
                <a:latin typeface="Arial" charset="0"/>
                <a:ea typeface="ＭＳ Ｐゴシック" charset="0"/>
                <a:cs typeface="+mn-cs"/>
              </a:rPr>
              <a:t>Your general direction on the continuum matters more than your specific point on it at any given time. </a:t>
            </a:r>
            <a:r>
              <a:rPr lang="en-IN" sz="1200" b="0" i="1" u="none" strike="noStrike" kern="1200" baseline="0" dirty="0">
                <a:solidFill>
                  <a:schemeClr val="tx1"/>
                </a:solidFill>
                <a:latin typeface="Arial" charset="0"/>
                <a:ea typeface="ＭＳ Ｐゴシック" charset="0"/>
                <a:cs typeface="+mn-cs"/>
              </a:rPr>
              <a:t>Source: </a:t>
            </a:r>
            <a:r>
              <a:rPr lang="en-IN" sz="1200" b="0" i="0" u="none" strike="noStrike" kern="1200" baseline="0" dirty="0">
                <a:solidFill>
                  <a:schemeClr val="tx1"/>
                </a:solidFill>
                <a:latin typeface="Arial" charset="0"/>
                <a:ea typeface="ＭＳ Ｐゴシック" charset="0"/>
                <a:cs typeface="+mn-cs"/>
              </a:rPr>
              <a:t>Adapted from “Illness–Wellness Continuum” from </a:t>
            </a:r>
            <a:r>
              <a:rPr lang="en-IN" sz="1200" b="0" i="1" u="none" strike="noStrike" kern="1200" baseline="0" dirty="0">
                <a:solidFill>
                  <a:schemeClr val="tx1"/>
                </a:solidFill>
                <a:latin typeface="Arial" charset="0"/>
                <a:ea typeface="ＭＳ Ｐゴシック" charset="0"/>
                <a:cs typeface="+mn-cs"/>
              </a:rPr>
              <a:t>Wellness Workbook: How to Achieve Enduring Health and Vitality</a:t>
            </a:r>
            <a:r>
              <a:rPr lang="en-IN" sz="1200" b="0" i="0" u="none" strike="noStrike" kern="1200" baseline="0" dirty="0">
                <a:solidFill>
                  <a:schemeClr val="tx1"/>
                </a:solidFill>
                <a:latin typeface="Arial" charset="0"/>
                <a:ea typeface="ＭＳ Ｐゴシック" charset="0"/>
                <a:cs typeface="+mn-cs"/>
              </a:rPr>
              <a:t>, 3rd edition, by John W. Travis, MD, and Regina Sara Ryan. Copyright © 1981, 1988, 2004 by John W. Travis. Adapted and reprinted with permission.</a:t>
            </a:r>
            <a:endParaRPr lang="en-US" dirty="0"/>
          </a:p>
        </p:txBody>
      </p:sp>
    </p:spTree>
    <p:extLst>
      <p:ext uri="{BB962C8B-B14F-4D97-AF65-F5344CB8AC3E}">
        <p14:creationId xmlns:p14="http://schemas.microsoft.com/office/powerpoint/2010/main" val="1227154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695595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77941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04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IN" sz="1200" b="0" i="0" u="none" strike="noStrike" kern="1200" baseline="0" dirty="0">
                <a:solidFill>
                  <a:schemeClr val="tx1"/>
                </a:solidFill>
                <a:latin typeface="Arial" charset="0"/>
                <a:ea typeface="ＭＳ Ｐゴシック" charset="0"/>
                <a:cs typeface="+mn-cs"/>
              </a:rPr>
              <a:t>FIGURE 1.2 </a:t>
            </a:r>
            <a:r>
              <a:rPr lang="en-IN" sz="1200" b="1" i="0" u="none" strike="noStrike" kern="1200" baseline="0" dirty="0">
                <a:solidFill>
                  <a:schemeClr val="tx1"/>
                </a:solidFill>
                <a:latin typeface="Arial" charset="0"/>
                <a:ea typeface="ＭＳ Ｐゴシック" charset="0"/>
                <a:cs typeface="+mn-cs"/>
              </a:rPr>
              <a:t>Dimensions of Health. </a:t>
            </a:r>
          </a:p>
          <a:p>
            <a:r>
              <a:rPr lang="en-IN" sz="1200" b="0" i="0" u="none" strike="noStrike" kern="1200" baseline="0" dirty="0">
                <a:solidFill>
                  <a:schemeClr val="tx1"/>
                </a:solidFill>
                <a:latin typeface="Arial" charset="0"/>
                <a:ea typeface="ＭＳ Ｐゴシック" charset="0"/>
                <a:cs typeface="+mn-cs"/>
              </a:rPr>
              <a:t>More than just the absence of disease, health encompasses multiple dimensions of life.</a:t>
            </a:r>
            <a:endParaRPr lang="en-US" dirty="0"/>
          </a:p>
        </p:txBody>
      </p:sp>
    </p:spTree>
    <p:extLst>
      <p:ext uri="{BB962C8B-B14F-4D97-AF65-F5344CB8AC3E}">
        <p14:creationId xmlns:p14="http://schemas.microsoft.com/office/powerpoint/2010/main" val="23999089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536" y="607675"/>
            <a:ext cx="5533167" cy="6247431"/>
          </a:xfrm>
          <a:prstGeom prst="rect">
            <a:avLst/>
          </a:prstGeom>
        </p:spPr>
      </p:pic>
      <p:sp>
        <p:nvSpPr>
          <p:cNvPr id="4098" name="Rectangle 2"/>
          <p:cNvSpPr>
            <a:spLocks noGrp="1" noChangeArrowheads="1"/>
          </p:cNvSpPr>
          <p:nvPr>
            <p:ph type="ctrTitle" hasCustomPrompt="1"/>
          </p:nvPr>
        </p:nvSpPr>
        <p:spPr>
          <a:xfrm>
            <a:off x="365126" y="3124200"/>
            <a:ext cx="3392503" cy="1077218"/>
          </a:xfrm>
          <a:extLst>
            <a:ext uri="{909E8E84-426E-40DD-AFC4-6F175D3DCCD1}">
              <a14:hiddenFill xmlns:a14="http://schemas.microsoft.com/office/drawing/2010/main">
                <a:solidFill>
                  <a:schemeClr val="accent1"/>
                </a:solidFill>
              </a14:hiddenFill>
            </a:ext>
          </a:extLst>
        </p:spPr>
        <p:txBody>
          <a:bodyPr lIns="91440"/>
          <a:lstStyle>
            <a:lvl1pPr>
              <a:defRPr>
                <a:solidFill>
                  <a:srgbClr val="CD0044"/>
                </a:solidFill>
              </a:defRPr>
            </a:lvl1pPr>
          </a:lstStyle>
          <a:p>
            <a:pPr lvl="0"/>
            <a:r>
              <a:rPr lang="en-US" noProof="0" dirty="0"/>
              <a:t>Click to edit</a:t>
            </a:r>
            <a:br>
              <a:rPr lang="en-US" noProof="0" dirty="0"/>
            </a:br>
            <a:r>
              <a:rPr lang="en-US" noProof="0" dirty="0"/>
              <a:t>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solidFill>
                  <a:srgbClr val="CD0044"/>
                </a:solidFill>
              </a:defRPr>
            </a:lvl1pPr>
          </a:lstStyle>
          <a:p>
            <a:pPr lvl="0"/>
            <a:endParaRPr lang="en-US" noProof="0" dirty="0"/>
          </a:p>
        </p:txBody>
      </p:sp>
      <p:sp>
        <p:nvSpPr>
          <p:cNvPr id="4101" name="Rectangle 5"/>
          <p:cNvSpPr>
            <a:spLocks noChangeArrowheads="1"/>
          </p:cNvSpPr>
          <p:nvPr/>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800" dirty="0">
                <a:solidFill>
                  <a:schemeClr val="bg1"/>
                </a:solidFill>
              </a:rPr>
              <a:t>Lecture Outline</a:t>
            </a:r>
          </a:p>
        </p:txBody>
      </p:sp>
    </p:spTree>
    <p:extLst>
      <p:ext uri="{BB962C8B-B14F-4D97-AF65-F5344CB8AC3E}">
        <p14:creationId xmlns:p14="http://schemas.microsoft.com/office/powerpoint/2010/main" val="2561678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0264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536" y="607675"/>
            <a:ext cx="5533167" cy="6247431"/>
          </a:xfrm>
          <a:prstGeom prst="rect">
            <a:avLst/>
          </a:prstGeom>
        </p:spPr>
      </p:pic>
      <p:sp>
        <p:nvSpPr>
          <p:cNvPr id="4098" name="Rectangle 2"/>
          <p:cNvSpPr>
            <a:spLocks noGrp="1" noChangeArrowheads="1"/>
          </p:cNvSpPr>
          <p:nvPr>
            <p:ph type="ctrTitle" hasCustomPrompt="1"/>
          </p:nvPr>
        </p:nvSpPr>
        <p:spPr>
          <a:xfrm>
            <a:off x="365126" y="3124200"/>
            <a:ext cx="3392503" cy="1077218"/>
          </a:xfrm>
          <a:extLst>
            <a:ext uri="{909E8E84-426E-40DD-AFC4-6F175D3DCCD1}">
              <a14:hiddenFill xmlns:a14="http://schemas.microsoft.com/office/drawing/2010/main">
                <a:solidFill>
                  <a:schemeClr val="accent1"/>
                </a:solidFill>
              </a14:hiddenFill>
            </a:ext>
          </a:extLst>
        </p:spPr>
        <p:txBody>
          <a:bodyPr lIns="91440"/>
          <a:lstStyle>
            <a:lvl1pPr>
              <a:defRPr>
                <a:solidFill>
                  <a:srgbClr val="CD0044"/>
                </a:solidFill>
              </a:defRPr>
            </a:lvl1pPr>
          </a:lstStyle>
          <a:p>
            <a:pPr lvl="0"/>
            <a:r>
              <a:rPr lang="en-US" noProof="0" dirty="0"/>
              <a:t>Click to edit</a:t>
            </a:r>
            <a:br>
              <a:rPr lang="en-US" noProof="0" dirty="0"/>
            </a:br>
            <a:r>
              <a:rPr lang="en-US" noProof="0" dirty="0"/>
              <a:t>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solidFill>
                  <a:srgbClr val="CD0044"/>
                </a:solidFill>
              </a:defRPr>
            </a:lvl1pPr>
          </a:lstStyle>
          <a:p>
            <a:pPr lvl="0"/>
            <a:endParaRPr lang="en-US" noProof="0" dirty="0"/>
          </a:p>
        </p:txBody>
      </p:sp>
      <p:sp>
        <p:nvSpPr>
          <p:cNvPr id="4101" name="Rectangle 5"/>
          <p:cNvSpPr>
            <a:spLocks noChangeArrowheads="1"/>
          </p:cNvSpPr>
          <p:nvPr/>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2800" dirty="0">
                <a:solidFill>
                  <a:schemeClr val="bg1"/>
                </a:solidFill>
              </a:rPr>
              <a:t>Lecture 3 Outline</a:t>
            </a:r>
          </a:p>
        </p:txBody>
      </p:sp>
    </p:spTree>
    <p:extLst>
      <p:ext uri="{BB962C8B-B14F-4D97-AF65-F5344CB8AC3E}">
        <p14:creationId xmlns:p14="http://schemas.microsoft.com/office/powerpoint/2010/main" val="2619134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638640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1207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0"/>
            <a:ext cx="9144000" cy="609600"/>
          </a:xfrm>
          <a:prstGeom prst="rect">
            <a:avLst/>
          </a:prstGeom>
          <a:solidFill>
            <a:srgbClr val="1E398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defRPr/>
            </a:pPr>
            <a:endParaRPr lang="en-US" altLang="en-US">
              <a:solidFill>
                <a:srgbClr val="000000"/>
              </a:solidFill>
            </a:endParaRPr>
          </a:p>
        </p:txBody>
      </p:sp>
      <p:sp>
        <p:nvSpPr>
          <p:cNvPr id="3" name="Content Placeholder 2"/>
          <p:cNvSpPr>
            <a:spLocks noGrp="1"/>
          </p:cNvSpPr>
          <p:nvPr>
            <p:ph idx="1"/>
          </p:nvPr>
        </p:nvSpPr>
        <p:spPr>
          <a:xfrm>
            <a:off x="382377" y="1150039"/>
            <a:ext cx="8229600" cy="5106987"/>
          </a:xfrm>
        </p:spPr>
        <p:txBody>
          <a:bodyPr/>
          <a:lstStyle>
            <a:lvl1pPr>
              <a:defRPr sz="26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05104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4999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10540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067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248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0" y="0"/>
            <a:ext cx="670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086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ftr" sz="quarter" idx="10"/>
          </p:nvPr>
        </p:nvSpPr>
        <p:spPr>
          <a:xfrm>
            <a:off x="87313" y="6553200"/>
            <a:ext cx="5399087" cy="179388"/>
          </a:xfrm>
          <a:prstGeom prst="rect">
            <a:avLst/>
          </a:prstGeom>
        </p:spPr>
        <p:txBody>
          <a:bodyPr/>
          <a:lstStyle>
            <a:lvl1pPr fontAlgn="auto">
              <a:spcBef>
                <a:spcPts val="0"/>
              </a:spcBef>
              <a:spcAft>
                <a:spcPts val="0"/>
              </a:spcAft>
              <a:defRPr>
                <a:solidFill>
                  <a:srgbClr val="000000"/>
                </a:solidFill>
                <a:latin typeface="Arial" charset="0"/>
                <a:cs typeface="Arial" charset="0"/>
              </a:defRPr>
            </a:lvl1pPr>
          </a:lstStyle>
          <a:p>
            <a:pPr>
              <a:defRPr/>
            </a:pPr>
            <a:r>
              <a:rPr lang="en-GB"/>
              <a:t>© 20## Pearson Education, Inc.</a:t>
            </a:r>
          </a:p>
        </p:txBody>
      </p:sp>
    </p:spTree>
    <p:extLst>
      <p:ext uri="{BB962C8B-B14F-4D97-AF65-F5344CB8AC3E}">
        <p14:creationId xmlns:p14="http://schemas.microsoft.com/office/powerpoint/2010/main" val="2702394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865176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276600"/>
            <a:ext cx="4038600" cy="28956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5714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463040"/>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4144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0"/>
            <a:ext cx="9144000" cy="609600"/>
          </a:xfrm>
          <a:prstGeom prst="rect">
            <a:avLst/>
          </a:prstGeom>
          <a:solidFill>
            <a:srgbClr val="1E398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fontAlgn="auto">
              <a:spcBef>
                <a:spcPts val="0"/>
              </a:spcBef>
              <a:spcAft>
                <a:spcPts val="0"/>
              </a:spcAft>
              <a:defRPr/>
            </a:pPr>
            <a:endParaRPr lang="en-US" altLang="en-US">
              <a:solidFill>
                <a:srgbClr val="000000"/>
              </a:solidFill>
            </a:endParaRPr>
          </a:p>
        </p:txBody>
      </p:sp>
      <p:sp>
        <p:nvSpPr>
          <p:cNvPr id="3" name="Content Placeholder 2"/>
          <p:cNvSpPr>
            <a:spLocks noGrp="1"/>
          </p:cNvSpPr>
          <p:nvPr>
            <p:ph idx="1"/>
          </p:nvPr>
        </p:nvSpPr>
        <p:spPr>
          <a:xfrm>
            <a:off x="382377" y="1150039"/>
            <a:ext cx="8229600" cy="5106987"/>
          </a:xfrm>
        </p:spPr>
        <p:txBody>
          <a:bodyPr/>
          <a:lstStyle>
            <a:lvl1pPr>
              <a:defRPr sz="26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17252" y="8626"/>
            <a:ext cx="9144000" cy="579438"/>
          </a:xfrm>
        </p:spPr>
        <p:txBody>
          <a:bodyPr/>
          <a:lstStyle>
            <a:lvl1pPr algn="l" rtl="0" eaLnBrk="0" fontAlgn="base" hangingPunct="0">
              <a:spcBef>
                <a:spcPct val="50000"/>
              </a:spcBef>
              <a:spcAft>
                <a:spcPct val="0"/>
              </a:spcAft>
              <a:defRPr lang="en-US" sz="3200" b="1"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427703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9605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93310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5685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248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0" y="0"/>
            <a:ext cx="67056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5624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ftr" sz="quarter" idx="10"/>
          </p:nvPr>
        </p:nvSpPr>
        <p:spPr>
          <a:xfrm>
            <a:off x="87313" y="6553200"/>
            <a:ext cx="5399087" cy="179388"/>
          </a:xfrm>
          <a:prstGeom prst="rect">
            <a:avLst/>
          </a:prstGeom>
        </p:spPr>
        <p:txBody>
          <a:bodyPr/>
          <a:lstStyle>
            <a:lvl1pPr fontAlgn="auto">
              <a:spcBef>
                <a:spcPts val="0"/>
              </a:spcBef>
              <a:spcAft>
                <a:spcPts val="0"/>
              </a:spcAft>
              <a:defRPr>
                <a:solidFill>
                  <a:srgbClr val="000000"/>
                </a:solidFill>
                <a:latin typeface="Arial" charset="0"/>
                <a:cs typeface="Arial" charset="0"/>
              </a:defRPr>
            </a:lvl1pPr>
          </a:lstStyle>
          <a:p>
            <a:pPr>
              <a:defRPr/>
            </a:pPr>
            <a:r>
              <a:rPr lang="en-GB"/>
              <a:t>© 20## Pearson Education, Inc.</a:t>
            </a:r>
          </a:p>
        </p:txBody>
      </p:sp>
    </p:spTree>
    <p:extLst>
      <p:ext uri="{BB962C8B-B14F-4D97-AF65-F5344CB8AC3E}">
        <p14:creationId xmlns:p14="http://schemas.microsoft.com/office/powerpoint/2010/main" val="837073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1027" name="Rectangle 3"/>
          <p:cNvSpPr>
            <a:spLocks noGrp="1" noChangeArrowheads="1"/>
          </p:cNvSpPr>
          <p:nvPr>
            <p:ph type="title"/>
          </p:nvPr>
        </p:nvSpPr>
        <p:spPr bwMode="auto">
          <a:xfrm>
            <a:off x="11938" y="15081"/>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dirty="0"/>
              <a:t>Click to edit Master title style</a:t>
            </a:r>
          </a:p>
        </p:txBody>
      </p:sp>
      <p:sp>
        <p:nvSpPr>
          <p:cNvPr id="1028" name="Rectangle 4"/>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Rectangle 15"/>
          <p:cNvSpPr txBox="1">
            <a:spLocks noChangeArrowheads="1"/>
          </p:cNvSpPr>
          <p:nvPr/>
        </p:nvSpPr>
        <p:spPr bwMode="gray">
          <a:xfrm>
            <a:off x="76200" y="6602413"/>
            <a:ext cx="5399088" cy="179387"/>
          </a:xfrm>
          <a:prstGeom prst="rect">
            <a:avLst/>
          </a:prstGeom>
          <a:noFill/>
          <a:ln>
            <a:noFill/>
          </a:ln>
          <a:effectLst/>
        </p:spPr>
        <p:txBody>
          <a:bodyPr lIns="0" tIns="0" rIns="0" bIns="0"/>
          <a:lstStyle>
            <a:defPPr>
              <a:defRPr lang="en-US"/>
            </a:defPPr>
            <a:lvl1pPr algn="l" rtl="0" fontAlgn="base">
              <a:spcBef>
                <a:spcPct val="0"/>
              </a:spcBef>
              <a:spcAft>
                <a:spcPct val="0"/>
              </a:spcAft>
              <a:defRPr sz="9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dirty="0">
                <a:solidFill>
                  <a:srgbClr val="000000"/>
                </a:solidFill>
              </a:rPr>
              <a:t>© 2018 Pearson Education, Inc.</a:t>
            </a:r>
          </a:p>
        </p:txBody>
      </p:sp>
    </p:spTree>
    <p:extLst>
      <p:ext uri="{BB962C8B-B14F-4D97-AF65-F5344CB8AC3E}">
        <p14:creationId xmlns:p14="http://schemas.microsoft.com/office/powerpoint/2010/main" val="3760205628"/>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Lst>
  <p:hf sldNum="0" hdr="0" dt="0"/>
  <p:txStyles>
    <p:titleStyle>
      <a:lvl1pPr algn="l" rtl="0" eaLnBrk="0" fontAlgn="base" hangingPunct="0">
        <a:spcBef>
          <a:spcPct val="50000"/>
        </a:spcBef>
        <a:spcAft>
          <a:spcPct val="0"/>
        </a:spcAft>
        <a:defRPr sz="3200" b="1">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6350" y="0"/>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
        <p:nvSpPr>
          <p:cNvPr id="1027" name="Rectangle 3"/>
          <p:cNvSpPr>
            <a:spLocks noGrp="1" noChangeArrowheads="1"/>
          </p:cNvSpPr>
          <p:nvPr>
            <p:ph type="title"/>
          </p:nvPr>
        </p:nvSpPr>
        <p:spPr bwMode="auto">
          <a:xfrm>
            <a:off x="11938" y="15081"/>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t" anchorCtr="0" compatLnSpc="1">
            <a:prstTxWarp prst="textNoShape">
              <a:avLst/>
            </a:prstTxWarp>
            <a:spAutoFit/>
          </a:bodyPr>
          <a:lstStyle/>
          <a:p>
            <a:pPr lvl="0"/>
            <a:r>
              <a:rPr lang="en-US" altLang="en-US"/>
              <a:t>Click to edit Master title style</a:t>
            </a:r>
          </a:p>
        </p:txBody>
      </p:sp>
      <p:sp>
        <p:nvSpPr>
          <p:cNvPr id="1028" name="Rectangle 4"/>
          <p:cNvSpPr>
            <a:spLocks noGrp="1" noChangeArrowheads="1"/>
          </p:cNvSpPr>
          <p:nvPr>
            <p:ph type="body" idx="1"/>
          </p:nvPr>
        </p:nvSpPr>
        <p:spPr bwMode="auto">
          <a:xfrm>
            <a:off x="365125" y="1141413"/>
            <a:ext cx="82296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Rectangle 15"/>
          <p:cNvSpPr txBox="1">
            <a:spLocks noChangeArrowheads="1"/>
          </p:cNvSpPr>
          <p:nvPr/>
        </p:nvSpPr>
        <p:spPr bwMode="gray">
          <a:xfrm>
            <a:off x="76200" y="6602413"/>
            <a:ext cx="5399088" cy="179387"/>
          </a:xfrm>
          <a:prstGeom prst="rect">
            <a:avLst/>
          </a:prstGeom>
          <a:noFill/>
          <a:ln>
            <a:noFill/>
          </a:ln>
          <a:effectLst/>
        </p:spPr>
        <p:txBody>
          <a:bodyPr lIns="0" tIns="0" rIns="0" bIns="0"/>
          <a:lstStyle>
            <a:defPPr>
              <a:defRPr lang="en-US"/>
            </a:defPPr>
            <a:lvl1pPr algn="l" rtl="0" fontAlgn="base">
              <a:spcBef>
                <a:spcPct val="0"/>
              </a:spcBef>
              <a:spcAft>
                <a:spcPct val="0"/>
              </a:spcAft>
              <a:defRPr sz="9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dirty="0">
                <a:solidFill>
                  <a:srgbClr val="000000"/>
                </a:solidFill>
              </a:rPr>
              <a:t>© 2018 Pearson Education, Inc.</a:t>
            </a:r>
          </a:p>
        </p:txBody>
      </p:sp>
      <p:sp>
        <p:nvSpPr>
          <p:cNvPr id="8" name="Rectangle 7"/>
          <p:cNvSpPr>
            <a:spLocks noChangeArrowheads="1"/>
          </p:cNvSpPr>
          <p:nvPr userDrawn="1"/>
        </p:nvSpPr>
        <p:spPr bwMode="auto">
          <a:xfrm>
            <a:off x="-7698" y="500356"/>
            <a:ext cx="9162288" cy="609600"/>
          </a:xfrm>
          <a:prstGeom prst="rect">
            <a:avLst/>
          </a:prstGeom>
          <a:solidFill>
            <a:srgbClr val="4D92BC"/>
          </a:solidFill>
          <a:ln>
            <a:noFill/>
          </a:ln>
          <a:effectLst/>
        </p:spPr>
        <p:txBody>
          <a:bodyPr wrap="none" anchor="ctr"/>
          <a:lstStyle/>
          <a:p>
            <a:pPr algn="ctr"/>
            <a:endParaRPr lang="en-US" dirty="0">
              <a:solidFill>
                <a:schemeClr val="accent1"/>
              </a:solidFill>
            </a:endParaRPr>
          </a:p>
        </p:txBody>
      </p:sp>
    </p:spTree>
    <p:extLst>
      <p:ext uri="{BB962C8B-B14F-4D97-AF65-F5344CB8AC3E}">
        <p14:creationId xmlns:p14="http://schemas.microsoft.com/office/powerpoint/2010/main" val="262495960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hf sldNum="0" hdr="0" dt="0"/>
  <p:txStyles>
    <p:titleStyle>
      <a:lvl1pPr algn="l" rtl="0" eaLnBrk="0" fontAlgn="base" hangingPunct="0">
        <a:spcBef>
          <a:spcPct val="50000"/>
        </a:spcBef>
        <a:spcAft>
          <a:spcPct val="0"/>
        </a:spcAft>
        <a:defRPr sz="3200" b="1">
          <a:solidFill>
            <a:schemeClr val="bg1"/>
          </a:solidFill>
          <a:latin typeface="+mj-lt"/>
          <a:ea typeface="+mj-ea"/>
          <a:cs typeface="+mj-cs"/>
        </a:defRPr>
      </a:lvl1pPr>
      <a:lvl2pPr algn="l" rtl="0" eaLnBrk="0" fontAlgn="base" hangingPunct="0">
        <a:spcBef>
          <a:spcPct val="50000"/>
        </a:spcBef>
        <a:spcAft>
          <a:spcPct val="0"/>
        </a:spcAft>
        <a:defRPr sz="3200" b="1">
          <a:solidFill>
            <a:schemeClr val="bg1"/>
          </a:solidFill>
          <a:latin typeface="Arial" pitchFamily="34" charset="0"/>
          <a:cs typeface="Arial" pitchFamily="34" charset="0"/>
        </a:defRPr>
      </a:lvl2pPr>
      <a:lvl3pPr algn="l" rtl="0" eaLnBrk="0" fontAlgn="base" hangingPunct="0">
        <a:spcBef>
          <a:spcPct val="50000"/>
        </a:spcBef>
        <a:spcAft>
          <a:spcPct val="0"/>
        </a:spcAft>
        <a:defRPr sz="3200" b="1">
          <a:solidFill>
            <a:schemeClr val="bg1"/>
          </a:solidFill>
          <a:latin typeface="Arial" pitchFamily="34" charset="0"/>
          <a:cs typeface="Arial" pitchFamily="34" charset="0"/>
        </a:defRPr>
      </a:lvl3pPr>
      <a:lvl4pPr algn="l" rtl="0" eaLnBrk="0" fontAlgn="base" hangingPunct="0">
        <a:spcBef>
          <a:spcPct val="50000"/>
        </a:spcBef>
        <a:spcAft>
          <a:spcPct val="0"/>
        </a:spcAft>
        <a:defRPr sz="3200" b="1">
          <a:solidFill>
            <a:schemeClr val="bg1"/>
          </a:solidFill>
          <a:latin typeface="Arial" pitchFamily="34" charset="0"/>
          <a:cs typeface="Arial" pitchFamily="34" charset="0"/>
        </a:defRPr>
      </a:lvl4pPr>
      <a:lvl5pPr algn="l" rtl="0" eaLnBrk="0" fontAlgn="base" hangingPunct="0">
        <a:spcBef>
          <a:spcPct val="50000"/>
        </a:spcBef>
        <a:spcAft>
          <a:spcPct val="0"/>
        </a:spcAft>
        <a:defRPr sz="3200" b="1">
          <a:solidFill>
            <a:schemeClr val="bg1"/>
          </a:solidFill>
          <a:latin typeface="Arial" pitchFamily="34" charset="0"/>
          <a:cs typeface="Arial" pitchFamily="34" charset="0"/>
        </a:defRPr>
      </a:lvl5pPr>
      <a:lvl6pPr marL="457200" algn="l" rtl="0" fontAlgn="base">
        <a:spcBef>
          <a:spcPct val="50000"/>
        </a:spcBef>
        <a:spcAft>
          <a:spcPct val="0"/>
        </a:spcAft>
        <a:defRPr sz="3200" b="1">
          <a:solidFill>
            <a:srgbClr val="ED6B06"/>
          </a:solidFill>
          <a:latin typeface="Arial" pitchFamily="34" charset="0"/>
          <a:cs typeface="Arial" pitchFamily="34" charset="0"/>
        </a:defRPr>
      </a:lvl6pPr>
      <a:lvl7pPr marL="914400" algn="l" rtl="0" fontAlgn="base">
        <a:spcBef>
          <a:spcPct val="50000"/>
        </a:spcBef>
        <a:spcAft>
          <a:spcPct val="0"/>
        </a:spcAft>
        <a:defRPr sz="3200" b="1">
          <a:solidFill>
            <a:srgbClr val="ED6B06"/>
          </a:solidFill>
          <a:latin typeface="Arial" pitchFamily="34" charset="0"/>
          <a:cs typeface="Arial" pitchFamily="34" charset="0"/>
        </a:defRPr>
      </a:lvl7pPr>
      <a:lvl8pPr marL="1371600" algn="l" rtl="0" fontAlgn="base">
        <a:spcBef>
          <a:spcPct val="50000"/>
        </a:spcBef>
        <a:spcAft>
          <a:spcPct val="0"/>
        </a:spcAft>
        <a:defRPr sz="3200" b="1">
          <a:solidFill>
            <a:srgbClr val="ED6B06"/>
          </a:solidFill>
          <a:latin typeface="Arial" pitchFamily="34" charset="0"/>
          <a:cs typeface="Arial" pitchFamily="34" charset="0"/>
        </a:defRPr>
      </a:lvl8pPr>
      <a:lvl9pPr marL="1828800" algn="l" rtl="0" fontAlgn="base">
        <a:spcBef>
          <a:spcPct val="50000"/>
        </a:spcBef>
        <a:spcAft>
          <a:spcPct val="0"/>
        </a:spcAft>
        <a:defRPr sz="3200" b="1">
          <a:solidFill>
            <a:srgbClr val="ED6B06"/>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7.jpeg"/><Relationship Id="rId5" Type="http://schemas.openxmlformats.org/officeDocument/2006/relationships/hyperlink" Target="../../../../../Other/02_PPTLecture_LEC/02_psychosocial_health.mov" TargetMode="External"/><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hyperlink" Target="../../../../../Other/02_PPTLecture_LEC/02_psychosocial_health.mov"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3"/>
          <p:cNvSpPr>
            <a:spLocks noGrp="1" noChangeArrowheads="1"/>
          </p:cNvSpPr>
          <p:nvPr>
            <p:ph type="ctrTitle"/>
          </p:nvPr>
        </p:nvSpPr>
        <p:spPr>
          <a:xfrm>
            <a:off x="365125" y="2254891"/>
            <a:ext cx="3063875" cy="1569660"/>
          </a:xfrm>
        </p:spPr>
        <p:txBody>
          <a:bodyPr/>
          <a:lstStyle/>
          <a:p>
            <a:r>
              <a:rPr lang="en-US" dirty="0">
                <a:solidFill>
                  <a:srgbClr val="284587"/>
                </a:solidFill>
              </a:rPr>
              <a:t>Chapter 1: </a:t>
            </a:r>
            <a:r>
              <a:rPr lang="en-IN" dirty="0">
                <a:solidFill>
                  <a:srgbClr val="284587"/>
                </a:solidFill>
              </a:rPr>
              <a:t>Health in the 21</a:t>
            </a:r>
            <a:r>
              <a:rPr lang="en-IN" baseline="30000" dirty="0">
                <a:solidFill>
                  <a:srgbClr val="284587"/>
                </a:solidFill>
              </a:rPr>
              <a:t>st</a:t>
            </a:r>
            <a:r>
              <a:rPr lang="en-IN" dirty="0">
                <a:solidFill>
                  <a:srgbClr val="284587"/>
                </a:solidFill>
              </a:rPr>
              <a:t> Century</a:t>
            </a:r>
            <a:endParaRPr lang="en-US" dirty="0">
              <a:solidFill>
                <a:srgbClr val="284587"/>
              </a:solidFill>
            </a:endParaRPr>
          </a:p>
        </p:txBody>
      </p:sp>
      <p:sp>
        <p:nvSpPr>
          <p:cNvPr id="15" name="Rectangle 3"/>
          <p:cNvSpPr>
            <a:spLocks noGrp="1" noChangeArrowheads="1"/>
          </p:cNvSpPr>
          <p:nvPr>
            <p:ph type="subTitle" idx="1"/>
          </p:nvPr>
        </p:nvSpPr>
        <p:spPr>
          <a:xfrm>
            <a:off x="365126" y="4860925"/>
            <a:ext cx="3214711" cy="1311128"/>
          </a:xfrm>
        </p:spPr>
        <p:txBody>
          <a:bodyPr/>
          <a:lstStyle>
            <a:lvl1pPr marL="0" indent="0">
              <a:buFontTx/>
              <a:buNone/>
              <a:defRPr sz="2000"/>
            </a:lvl1pPr>
          </a:lstStyle>
          <a:p>
            <a:pPr lvl="0"/>
            <a:r>
              <a:rPr lang="en-US" sz="1800" dirty="0">
                <a:solidFill>
                  <a:srgbClr val="284587"/>
                </a:solidFill>
              </a:rPr>
              <a:t>Lecture Outlines by</a:t>
            </a:r>
          </a:p>
          <a:p>
            <a:pPr lvl="0"/>
            <a:r>
              <a:rPr lang="en-US" sz="1800" dirty="0">
                <a:solidFill>
                  <a:srgbClr val="284587"/>
                </a:solidFill>
              </a:rPr>
              <a:t>Sloane Burke Winkelman</a:t>
            </a:r>
          </a:p>
          <a:p>
            <a:pPr lvl="0"/>
            <a:r>
              <a:rPr lang="en-US" sz="1800" dirty="0">
                <a:solidFill>
                  <a:srgbClr val="284587"/>
                </a:solidFill>
              </a:rPr>
              <a:t>California State University, Northridge</a:t>
            </a:r>
          </a:p>
        </p:txBody>
      </p:sp>
      <p:sp>
        <p:nvSpPr>
          <p:cNvPr id="16" name="Rectangle 13"/>
          <p:cNvSpPr>
            <a:spLocks noChangeArrowheads="1"/>
          </p:cNvSpPr>
          <p:nvPr/>
        </p:nvSpPr>
        <p:spPr bwMode="auto">
          <a:xfrm>
            <a:off x="5394325" y="8731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p:txBody>
          <a:bodyPr/>
          <a:lstStyle/>
          <a:p>
            <a:r>
              <a:rPr lang="en-US" dirty="0"/>
              <a:t>Dimensions of Health and Wellness</a:t>
            </a:r>
          </a:p>
        </p:txBody>
      </p:sp>
      <p:pic>
        <p:nvPicPr>
          <p:cNvPr id="1026" name="Picture 2" descr="\\integrafs5\DeLS_Pondy\71_Pearson_US_IRDVD\03. For_Testing\Lynch_CH_3e\JPEGS\Pass_01\Chapter01\Figures\Jpegs_Labeled\CH_3e_Figure_01_02.jpg"/>
          <p:cNvPicPr>
            <a:picLocks noChangeAspect="1" noChangeArrowheads="1"/>
          </p:cNvPicPr>
          <p:nvPr/>
        </p:nvPicPr>
        <p:blipFill rotWithShape="1">
          <a:blip r:embed="rId3">
            <a:extLst>
              <a:ext uri="{28A0092B-C50C-407E-A947-70E740481C1C}">
                <a14:useLocalDpi xmlns:a14="http://schemas.microsoft.com/office/drawing/2010/main" val="0"/>
              </a:ext>
            </a:extLst>
          </a:blip>
          <a:srcRect b="2370"/>
          <a:stretch/>
        </p:blipFill>
        <p:spPr bwMode="auto">
          <a:xfrm>
            <a:off x="2666873" y="1054069"/>
            <a:ext cx="3828368" cy="5183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a:xfrm>
            <a:off x="776236" y="3140964"/>
            <a:ext cx="7557025" cy="579438"/>
          </a:xfrm>
        </p:spPr>
        <p:txBody>
          <a:bodyPr/>
          <a:lstStyle/>
          <a:p>
            <a:pPr algn="ctr"/>
            <a:r>
              <a:rPr lang="en-US" kern="1200" dirty="0">
                <a:solidFill>
                  <a:srgbClr val="4D92BC"/>
                </a:solidFill>
                <a:latin typeface="+mn-lt"/>
                <a:ea typeface="+mn-ea"/>
                <a:cs typeface="+mn-cs"/>
              </a:rPr>
              <a:t>CURRENT HEALTH CHALLENGES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p:cNvSpPr>
            <a:spLocks noGrp="1" noChangeArrowheads="1"/>
          </p:cNvSpPr>
          <p:nvPr>
            <p:ph idx="1"/>
          </p:nvPr>
        </p:nvSpPr>
        <p:spPr>
          <a:xfrm>
            <a:off x="383231" y="1150467"/>
            <a:ext cx="8229600" cy="2670096"/>
          </a:xfrm>
        </p:spPr>
        <p:txBody>
          <a:bodyPr/>
          <a:lstStyle/>
          <a:p>
            <a:pPr>
              <a:buClr>
                <a:srgbClr val="4D92BC"/>
              </a:buClr>
            </a:pPr>
            <a:r>
              <a:rPr lang="en-US" sz="2600" b="1" dirty="0"/>
              <a:t>Life expectancy </a:t>
            </a:r>
            <a:r>
              <a:rPr lang="en-US" sz="2600" dirty="0"/>
              <a:t>is the average number of years a person may expect to live.</a:t>
            </a:r>
          </a:p>
          <a:p>
            <a:pPr>
              <a:buClr>
                <a:srgbClr val="4D92BC"/>
              </a:buClr>
            </a:pPr>
            <a:r>
              <a:rPr lang="en-US" sz="2600" dirty="0"/>
              <a:t>The current life expectancy at birth in the United States is 78.8 years.</a:t>
            </a:r>
          </a:p>
          <a:p>
            <a:pPr lvl="1">
              <a:buClr>
                <a:srgbClr val="4D92BC"/>
              </a:buClr>
            </a:pPr>
            <a:r>
              <a:rPr lang="en-US" sz="2400" dirty="0"/>
              <a:t>This is nearly 15 years longer than the life expectancy in 1940.</a:t>
            </a:r>
          </a:p>
        </p:txBody>
      </p:sp>
      <p:sp>
        <p:nvSpPr>
          <p:cNvPr id="14338" name="Rectangle 4"/>
          <p:cNvSpPr>
            <a:spLocks noGrp="1" noChangeArrowheads="1"/>
          </p:cNvSpPr>
          <p:nvPr>
            <p:ph type="title"/>
          </p:nvPr>
        </p:nvSpPr>
        <p:spPr/>
        <p:txBody>
          <a:bodyPr/>
          <a:lstStyle/>
          <a:p>
            <a:r>
              <a:rPr lang="en-US" dirty="0"/>
              <a:t>Health Across America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tegrafs5\DeLS_Pondy\71_Pearson_US_IRDVD\03. For_Testing\Lynch_CH_3e\JPEGS\Pass_01\Chapter01\Figures\Jpegs_Labeled\CH_3e_Table_01_01.jpg"/>
          <p:cNvPicPr>
            <a:picLocks noChangeAspect="1" noChangeArrowheads="1"/>
          </p:cNvPicPr>
          <p:nvPr/>
        </p:nvPicPr>
        <p:blipFill rotWithShape="1">
          <a:blip r:embed="rId3">
            <a:extLst>
              <a:ext uri="{28A0092B-C50C-407E-A947-70E740481C1C}">
                <a14:useLocalDpi xmlns:a14="http://schemas.microsoft.com/office/drawing/2010/main" val="0"/>
              </a:ext>
            </a:extLst>
          </a:blip>
          <a:srcRect b="3086"/>
          <a:stretch/>
        </p:blipFill>
        <p:spPr bwMode="auto">
          <a:xfrm>
            <a:off x="1389110" y="1060247"/>
            <a:ext cx="6365780" cy="50747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383231" y="1150466"/>
            <a:ext cx="8229600" cy="5106987"/>
          </a:xfrm>
        </p:spPr>
        <p:txBody>
          <a:bodyPr/>
          <a:lstStyle/>
          <a:p>
            <a:pPr>
              <a:buClr>
                <a:srgbClr val="4D92BC"/>
              </a:buClr>
            </a:pPr>
            <a:r>
              <a:rPr lang="en-US" sz="2600" dirty="0"/>
              <a:t>In 2012, just two chronic diseases—heart disease and cancer—were responsible for almost half (46.5%) of all deaths in the United States.</a:t>
            </a:r>
          </a:p>
          <a:p>
            <a:pPr>
              <a:buClr>
                <a:srgbClr val="4D92BC"/>
              </a:buClr>
            </a:pPr>
            <a:r>
              <a:rPr lang="en-US" sz="2600" dirty="0"/>
              <a:t>Our chronic disease morbidity—the rate of chronic disease within our population—is about 50%.</a:t>
            </a:r>
          </a:p>
          <a:p>
            <a:pPr>
              <a:buClr>
                <a:srgbClr val="4D92BC"/>
              </a:buClr>
            </a:pPr>
            <a:r>
              <a:rPr lang="en-US" sz="2600" dirty="0"/>
              <a:t>The CDC has identified four common behaviors that are responsible for most of the suffering and early death related to chronic disease: </a:t>
            </a:r>
          </a:p>
          <a:p>
            <a:pPr lvl="1">
              <a:buClr>
                <a:srgbClr val="4D92BC"/>
              </a:buClr>
            </a:pPr>
            <a:r>
              <a:rPr lang="en-US" sz="2400" dirty="0"/>
              <a:t>Lack of physical activity</a:t>
            </a:r>
          </a:p>
          <a:p>
            <a:pPr lvl="1">
              <a:buClr>
                <a:srgbClr val="4D92BC"/>
              </a:buClr>
            </a:pPr>
            <a:r>
              <a:rPr lang="en-US" sz="2400" dirty="0"/>
              <a:t>Poor nutrition</a:t>
            </a:r>
          </a:p>
          <a:p>
            <a:pPr lvl="1">
              <a:buClr>
                <a:srgbClr val="4D92BC"/>
              </a:buClr>
            </a:pPr>
            <a:r>
              <a:rPr lang="en-US" sz="2400" dirty="0"/>
              <a:t>Tobacco use</a:t>
            </a:r>
          </a:p>
          <a:p>
            <a:pPr lvl="1">
              <a:buClr>
                <a:srgbClr val="4D92BC"/>
              </a:buClr>
            </a:pPr>
            <a:r>
              <a:rPr lang="en-US" sz="2400" dirty="0"/>
              <a:t>Drinking too much alcohol</a:t>
            </a:r>
          </a:p>
        </p:txBody>
      </p:sp>
      <p:sp>
        <p:nvSpPr>
          <p:cNvPr id="16386" name="Title 1"/>
          <p:cNvSpPr>
            <a:spLocks noGrp="1"/>
          </p:cNvSpPr>
          <p:nvPr>
            <p:ph type="title"/>
          </p:nvPr>
        </p:nvSpPr>
        <p:spPr>
          <a:xfrm>
            <a:off x="-7825" y="8626"/>
            <a:ext cx="9144000" cy="579438"/>
          </a:xfrm>
        </p:spPr>
        <p:txBody>
          <a:bodyPr/>
          <a:lstStyle/>
          <a:p>
            <a:r>
              <a:rPr lang="en-US" dirty="0"/>
              <a:t>America</a:t>
            </a:r>
            <a:r>
              <a:rPr lang="fr-FR" dirty="0"/>
              <a:t>’</a:t>
            </a:r>
            <a:r>
              <a:rPr lang="en-US" dirty="0"/>
              <a:t>s Health Challenges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p:cNvSpPr>
            <a:spLocks noGrp="1"/>
          </p:cNvSpPr>
          <p:nvPr>
            <p:ph type="title"/>
          </p:nvPr>
        </p:nvSpPr>
        <p:spPr/>
        <p:txBody>
          <a:bodyPr/>
          <a:lstStyle/>
          <a:p>
            <a:r>
              <a:rPr lang="en-US" dirty="0"/>
              <a:t>Four Keys to Good Health </a:t>
            </a:r>
          </a:p>
        </p:txBody>
      </p:sp>
      <p:pic>
        <p:nvPicPr>
          <p:cNvPr id="6" name="Picture 5" descr="01_03_Figure.jpg"/>
          <p:cNvPicPr>
            <a:picLocks noChangeAspect="1"/>
          </p:cNvPicPr>
          <p:nvPr/>
        </p:nvPicPr>
        <p:blipFill rotWithShape="1">
          <a:blip r:embed="rId3">
            <a:extLst>
              <a:ext uri="{28A0092B-C50C-407E-A947-70E740481C1C}">
                <a14:useLocalDpi xmlns:a14="http://schemas.microsoft.com/office/drawing/2010/main" val="0"/>
              </a:ext>
            </a:extLst>
          </a:blip>
          <a:srcRect b="2676"/>
          <a:stretch/>
        </p:blipFill>
        <p:spPr>
          <a:xfrm>
            <a:off x="1758866" y="1339274"/>
            <a:ext cx="5625252" cy="505211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p:cNvSpPr>
            <a:spLocks noGrp="1" noChangeArrowheads="1"/>
          </p:cNvSpPr>
          <p:nvPr>
            <p:ph idx="1"/>
          </p:nvPr>
        </p:nvSpPr>
        <p:spPr>
          <a:xfrm>
            <a:off x="383230" y="1150467"/>
            <a:ext cx="8480111" cy="3892314"/>
          </a:xfrm>
        </p:spPr>
        <p:txBody>
          <a:bodyPr/>
          <a:lstStyle/>
          <a:p>
            <a:pPr>
              <a:buClr>
                <a:srgbClr val="4D92BC"/>
              </a:buClr>
            </a:pPr>
            <a:r>
              <a:rPr lang="en-US" sz="2600" dirty="0"/>
              <a:t>A federal initiative to facilitate broad, positive health changes in large segments of the U.S. population whose goals are revised every 10 years.</a:t>
            </a:r>
          </a:p>
          <a:p>
            <a:pPr>
              <a:buClr>
                <a:srgbClr val="4D92BC"/>
              </a:buClr>
            </a:pPr>
            <a:r>
              <a:rPr lang="en-US" sz="2600" dirty="0"/>
              <a:t>One of the primary goals of the Health People initiative is to achieve health equity—the attainment of the highest level of health for all people—and to eliminate health disparities—differences in the rate and burden of disease and the access to and qualify of health care among various population groups. </a:t>
            </a:r>
          </a:p>
        </p:txBody>
      </p:sp>
      <p:sp>
        <p:nvSpPr>
          <p:cNvPr id="18434" name="Rectangle 4"/>
          <p:cNvSpPr>
            <a:spLocks noGrp="1" noChangeArrowheads="1"/>
          </p:cNvSpPr>
          <p:nvPr>
            <p:ph type="title"/>
          </p:nvPr>
        </p:nvSpPr>
        <p:spPr/>
        <p:txBody>
          <a:bodyPr/>
          <a:lstStyle/>
          <a:p>
            <a:r>
              <a:rPr lang="en-US" dirty="0"/>
              <a:t>The</a:t>
            </a:r>
            <a:r>
              <a:rPr lang="en-US" i="1" dirty="0"/>
              <a:t> </a:t>
            </a:r>
            <a:r>
              <a:rPr lang="en-US" dirty="0"/>
              <a:t>Healthy People Initiative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5"/>
          <p:cNvSpPr>
            <a:spLocks noGrp="1" noChangeArrowheads="1"/>
          </p:cNvSpPr>
          <p:nvPr>
            <p:ph idx="1"/>
          </p:nvPr>
        </p:nvSpPr>
        <p:spPr>
          <a:xfrm>
            <a:off x="383231" y="1150467"/>
            <a:ext cx="8229600" cy="4661858"/>
          </a:xfrm>
        </p:spPr>
        <p:txBody>
          <a:bodyPr/>
          <a:lstStyle/>
          <a:p>
            <a:pPr>
              <a:buClr>
                <a:srgbClr val="4D92BC"/>
              </a:buClr>
            </a:pPr>
            <a:r>
              <a:rPr lang="en-US" sz="2600" dirty="0"/>
              <a:t>Centers of higher learning, as microcosms of our larger society, have come to recognize that promoting students’ health helps the institution meet its goal of providing the best education possible.</a:t>
            </a:r>
          </a:p>
          <a:p>
            <a:pPr>
              <a:buClr>
                <a:srgbClr val="4D92BC"/>
              </a:buClr>
            </a:pPr>
            <a:r>
              <a:rPr lang="en-US" sz="2600" dirty="0"/>
              <a:t>Stress, sleep deprivation, poor nutrition, depression, anxiety, alcohol and tobacco use, and sexually transmitted infections are just a few of the health issues that can affect academic performance and achievement.</a:t>
            </a:r>
          </a:p>
          <a:p>
            <a:pPr>
              <a:buClr>
                <a:srgbClr val="4D92BC"/>
              </a:buClr>
            </a:pPr>
            <a:r>
              <a:rPr lang="en-US" sz="2600" dirty="0"/>
              <a:t>Healthy Campus is an offshoot of Healthy People specifically for college students. </a:t>
            </a:r>
          </a:p>
        </p:txBody>
      </p:sp>
      <p:sp>
        <p:nvSpPr>
          <p:cNvPr id="19458" name="Rectangle 4"/>
          <p:cNvSpPr>
            <a:spLocks noGrp="1" noChangeArrowheads="1"/>
          </p:cNvSpPr>
          <p:nvPr>
            <p:ph type="title"/>
          </p:nvPr>
        </p:nvSpPr>
        <p:spPr/>
        <p:txBody>
          <a:bodyPr/>
          <a:lstStyle/>
          <a:p>
            <a:r>
              <a:rPr lang="en-US" dirty="0"/>
              <a:t>Health on America</a:t>
            </a:r>
            <a:r>
              <a:rPr lang="fr-FR" dirty="0"/>
              <a:t>’</a:t>
            </a:r>
            <a:r>
              <a:rPr lang="en-US" dirty="0"/>
              <a:t>s Campuses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ntegrafs5\DeLS_Pondy\71_Pearson_US_IRDVD\03. For_Testing\Lynch_CH_3e\JPEGS\Pass_01\Chapter01\Figures\Jpegs_Labeled\CH_3e_UnFigure_Pg7.jpg"/>
          <p:cNvPicPr>
            <a:picLocks noChangeAspect="1" noChangeArrowheads="1"/>
          </p:cNvPicPr>
          <p:nvPr/>
        </p:nvPicPr>
        <p:blipFill rotWithShape="1">
          <a:blip r:embed="rId3">
            <a:extLst>
              <a:ext uri="{28A0092B-C50C-407E-A947-70E740481C1C}">
                <a14:useLocalDpi xmlns:a14="http://schemas.microsoft.com/office/drawing/2010/main" val="0"/>
              </a:ext>
            </a:extLst>
          </a:blip>
          <a:srcRect b="2916"/>
          <a:stretch/>
        </p:blipFill>
        <p:spPr bwMode="auto">
          <a:xfrm>
            <a:off x="2827576" y="677542"/>
            <a:ext cx="3487261" cy="56572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5"/>
          <p:cNvSpPr>
            <a:spLocks noGrp="1" noChangeArrowheads="1"/>
          </p:cNvSpPr>
          <p:nvPr>
            <p:ph idx="1"/>
          </p:nvPr>
        </p:nvSpPr>
        <p:spPr>
          <a:xfrm>
            <a:off x="383231" y="1150467"/>
            <a:ext cx="8229600" cy="2805898"/>
          </a:xfrm>
        </p:spPr>
        <p:txBody>
          <a:bodyPr/>
          <a:lstStyle/>
          <a:p>
            <a:pPr>
              <a:buClr>
                <a:srgbClr val="4D92BC"/>
              </a:buClr>
            </a:pPr>
            <a:r>
              <a:rPr lang="en-US" sz="2600" dirty="0"/>
              <a:t>Limiting the spread of infectious diseases like Ebola and Zika are an urgent concern.</a:t>
            </a:r>
          </a:p>
          <a:p>
            <a:pPr>
              <a:buClr>
                <a:srgbClr val="4D92BC"/>
              </a:buClr>
            </a:pPr>
            <a:r>
              <a:rPr lang="en-US" sz="2600" dirty="0"/>
              <a:t>Nutritional deficiencies, cholera, HIV/AIDS, and drug-resistant TB are still an issue.</a:t>
            </a:r>
          </a:p>
          <a:p>
            <a:pPr>
              <a:buClr>
                <a:srgbClr val="4D92BC"/>
              </a:buClr>
            </a:pPr>
            <a:r>
              <a:rPr lang="en-US" sz="2600" dirty="0"/>
              <a:t>Chronic diseases such as heart disease, diabetes, and cancer are also a concern. </a:t>
            </a:r>
          </a:p>
        </p:txBody>
      </p:sp>
      <p:sp>
        <p:nvSpPr>
          <p:cNvPr id="21506" name="Rectangle 4"/>
          <p:cNvSpPr>
            <a:spLocks noGrp="1" noChangeArrowheads="1"/>
          </p:cNvSpPr>
          <p:nvPr>
            <p:ph type="title"/>
          </p:nvPr>
        </p:nvSpPr>
        <p:spPr/>
        <p:txBody>
          <a:bodyPr/>
          <a:lstStyle/>
          <a:p>
            <a:r>
              <a:rPr lang="en-US" dirty="0"/>
              <a:t>Health Around the World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a:spLocks noGrp="1" noChangeArrowheads="1"/>
          </p:cNvSpPr>
          <p:nvPr>
            <p:ph idx="1"/>
          </p:nvPr>
        </p:nvSpPr>
        <p:spPr>
          <a:xfrm>
            <a:off x="383413" y="1150557"/>
            <a:ext cx="8229600" cy="3092259"/>
          </a:xfrm>
        </p:spPr>
        <p:txBody>
          <a:bodyPr/>
          <a:lstStyle/>
          <a:p>
            <a:pPr>
              <a:buClr>
                <a:srgbClr val="4D92BC"/>
              </a:buClr>
            </a:pPr>
            <a:r>
              <a:rPr lang="en-US" sz="2600" dirty="0"/>
              <a:t>The current life expectancy at birth in the United States is 78.8 years.</a:t>
            </a:r>
          </a:p>
          <a:p>
            <a:pPr>
              <a:buClr>
                <a:srgbClr val="4D92BC"/>
              </a:buClr>
            </a:pPr>
            <a:r>
              <a:rPr lang="en-US" sz="2600" dirty="0"/>
              <a:t>Heart disease and cancer are responsible for nearly half of all deaths in the United States.</a:t>
            </a:r>
          </a:p>
          <a:p>
            <a:pPr>
              <a:buClr>
                <a:srgbClr val="4D92BC"/>
              </a:buClr>
            </a:pPr>
            <a:r>
              <a:rPr lang="en-US" sz="2600" dirty="0"/>
              <a:t>Poor nutrition, inadequate physical activity, obesity, tobacco use, and alcohol abuse are the factors most strongly linked to premature death. </a:t>
            </a:r>
          </a:p>
        </p:txBody>
      </p:sp>
      <p:sp>
        <p:nvSpPr>
          <p:cNvPr id="5122" name="Rectangle 4"/>
          <p:cNvSpPr>
            <a:spLocks noGrp="1" noChangeArrowheads="1"/>
          </p:cNvSpPr>
          <p:nvPr>
            <p:ph type="title"/>
          </p:nvPr>
        </p:nvSpPr>
        <p:spPr/>
        <p:txBody>
          <a:bodyPr/>
          <a:lstStyle/>
          <a:p>
            <a:pPr eaLnBrk="0" hangingPunct="0"/>
            <a:r>
              <a:rPr lang="en-US" dirty="0">
                <a:solidFill>
                  <a:schemeClr val="bg1"/>
                </a:solidFill>
              </a:rPr>
              <a:t>Did You Know?</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a:xfrm>
            <a:off x="1432011" y="3140964"/>
            <a:ext cx="6245475" cy="579438"/>
          </a:xfrm>
        </p:spPr>
        <p:txBody>
          <a:bodyPr/>
          <a:lstStyle/>
          <a:p>
            <a:pPr algn="ctr"/>
            <a:r>
              <a:rPr lang="en-US" kern="1200" dirty="0">
                <a:solidFill>
                  <a:srgbClr val="4D92BC"/>
                </a:solidFill>
                <a:latin typeface="+mn-lt"/>
                <a:ea typeface="+mn-ea"/>
                <a:cs typeface="+mn-cs"/>
              </a:rPr>
              <a:t>DETERMINANTS OF HEALTH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idx="1"/>
          </p:nvPr>
        </p:nvSpPr>
        <p:spPr>
          <a:xfrm>
            <a:off x="383231" y="1150467"/>
            <a:ext cx="8229600" cy="4526056"/>
          </a:xfrm>
        </p:spPr>
        <p:txBody>
          <a:bodyPr/>
          <a:lstStyle/>
          <a:p>
            <a:pPr>
              <a:buClr>
                <a:srgbClr val="4D92BC"/>
              </a:buClr>
            </a:pPr>
            <a:r>
              <a:rPr lang="en-US" sz="2600" dirty="0"/>
              <a:t>The range of personal, social, economic, and environmental factors that influence health status.</a:t>
            </a:r>
          </a:p>
          <a:p>
            <a:pPr>
              <a:buClr>
                <a:srgbClr val="4D92BC"/>
              </a:buClr>
            </a:pPr>
            <a:r>
              <a:rPr lang="en-US" sz="2600" dirty="0"/>
              <a:t>Determinants of health fall under six broad categories:</a:t>
            </a:r>
          </a:p>
          <a:p>
            <a:pPr lvl="1">
              <a:buClr>
                <a:srgbClr val="4D92BC"/>
              </a:buClr>
            </a:pPr>
            <a:r>
              <a:rPr lang="en-US" sz="2400" dirty="0"/>
              <a:t>Biology and genetics </a:t>
            </a:r>
          </a:p>
          <a:p>
            <a:pPr lvl="1">
              <a:buClr>
                <a:srgbClr val="4D92BC"/>
              </a:buClr>
            </a:pPr>
            <a:r>
              <a:rPr lang="en-US" sz="2400" dirty="0"/>
              <a:t>Individual behaviors </a:t>
            </a:r>
          </a:p>
          <a:p>
            <a:pPr lvl="1">
              <a:buClr>
                <a:srgbClr val="4D92BC"/>
              </a:buClr>
            </a:pPr>
            <a:r>
              <a:rPr lang="en-US" sz="2400" dirty="0"/>
              <a:t>Social determinants </a:t>
            </a:r>
          </a:p>
          <a:p>
            <a:pPr lvl="1">
              <a:buClr>
                <a:srgbClr val="4D92BC"/>
              </a:buClr>
            </a:pPr>
            <a:r>
              <a:rPr lang="en-US" sz="2400" dirty="0"/>
              <a:t>Physical determinants </a:t>
            </a:r>
          </a:p>
          <a:p>
            <a:pPr lvl="1">
              <a:buClr>
                <a:srgbClr val="4D92BC"/>
              </a:buClr>
            </a:pPr>
            <a:r>
              <a:rPr lang="en-US" sz="2400" dirty="0"/>
              <a:t>Health services</a:t>
            </a:r>
          </a:p>
          <a:p>
            <a:pPr lvl="1">
              <a:buClr>
                <a:srgbClr val="4D92BC"/>
              </a:buClr>
            </a:pPr>
            <a:r>
              <a:rPr lang="en-US" sz="2400" dirty="0"/>
              <a:t>Policy-making </a:t>
            </a:r>
          </a:p>
        </p:txBody>
      </p:sp>
      <p:sp>
        <p:nvSpPr>
          <p:cNvPr id="24578" name="Rectangle 4"/>
          <p:cNvSpPr>
            <a:spLocks noGrp="1" noChangeArrowheads="1"/>
          </p:cNvSpPr>
          <p:nvPr>
            <p:ph type="title"/>
          </p:nvPr>
        </p:nvSpPr>
        <p:spPr/>
        <p:txBody>
          <a:bodyPr/>
          <a:lstStyle/>
          <a:p>
            <a:r>
              <a:rPr lang="en-US" dirty="0"/>
              <a:t>Determinants of Health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5"/>
          <p:cNvSpPr>
            <a:spLocks noGrp="1" noChangeArrowheads="1"/>
          </p:cNvSpPr>
          <p:nvPr>
            <p:ph idx="1"/>
          </p:nvPr>
        </p:nvSpPr>
        <p:spPr>
          <a:xfrm>
            <a:off x="383231" y="1150466"/>
            <a:ext cx="8229600" cy="4417415"/>
          </a:xfrm>
        </p:spPr>
        <p:txBody>
          <a:bodyPr/>
          <a:lstStyle/>
          <a:p>
            <a:pPr>
              <a:buClr>
                <a:srgbClr val="4D92BC"/>
              </a:buClr>
            </a:pPr>
            <a:r>
              <a:rPr lang="en-US" sz="2600" b="1" dirty="0"/>
              <a:t>Deoxyribonucleic Acid (DNA): </a:t>
            </a:r>
            <a:r>
              <a:rPr lang="en-US" sz="2600" dirty="0"/>
              <a:t>A compound in the nucleus of living cells that transfers genetic information.</a:t>
            </a:r>
          </a:p>
          <a:p>
            <a:pPr>
              <a:buClr>
                <a:srgbClr val="4D92BC"/>
              </a:buClr>
            </a:pPr>
            <a:r>
              <a:rPr lang="en-US" sz="2600" b="1" dirty="0"/>
              <a:t>Gene: </a:t>
            </a:r>
            <a:r>
              <a:rPr lang="en-US" sz="2600" dirty="0"/>
              <a:t>A segment of DNA that codes for the assembly of a protein.</a:t>
            </a:r>
          </a:p>
          <a:p>
            <a:pPr>
              <a:buClr>
                <a:srgbClr val="4D92BC"/>
              </a:buClr>
            </a:pPr>
            <a:r>
              <a:rPr lang="en-US" sz="2600" b="1" dirty="0"/>
              <a:t>Sex: </a:t>
            </a:r>
            <a:r>
              <a:rPr lang="en-US" sz="2600" dirty="0"/>
              <a:t>The biological and physiological differentiators between males and females have a powerful role in health.</a:t>
            </a:r>
          </a:p>
          <a:p>
            <a:pPr>
              <a:buClr>
                <a:srgbClr val="4D92BC"/>
              </a:buClr>
            </a:pPr>
            <a:r>
              <a:rPr lang="en-US" sz="2600" b="1" dirty="0"/>
              <a:t>Age:</a:t>
            </a:r>
            <a:r>
              <a:rPr lang="en-US" sz="2600" dirty="0"/>
              <a:t> Children and the elderly can be more susceptible to certain health problems.</a:t>
            </a:r>
          </a:p>
        </p:txBody>
      </p:sp>
      <p:sp>
        <p:nvSpPr>
          <p:cNvPr id="25602" name="Rectangle 4"/>
          <p:cNvSpPr>
            <a:spLocks noGrp="1" noChangeArrowheads="1"/>
          </p:cNvSpPr>
          <p:nvPr>
            <p:ph type="title"/>
          </p:nvPr>
        </p:nvSpPr>
        <p:spPr/>
        <p:txBody>
          <a:bodyPr/>
          <a:lstStyle/>
          <a:p>
            <a:r>
              <a:rPr lang="en-US" dirty="0"/>
              <a:t>Biology and Genetics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5"/>
          <p:cNvSpPr>
            <a:spLocks noGrp="1" noChangeArrowheads="1"/>
          </p:cNvSpPr>
          <p:nvPr>
            <p:ph idx="1"/>
          </p:nvPr>
        </p:nvSpPr>
        <p:spPr>
          <a:xfrm>
            <a:off x="383231" y="1150467"/>
            <a:ext cx="8229600" cy="3303838"/>
          </a:xfrm>
        </p:spPr>
        <p:txBody>
          <a:bodyPr/>
          <a:lstStyle/>
          <a:p>
            <a:pPr>
              <a:buClr>
                <a:srgbClr val="4D92BC"/>
              </a:buClr>
            </a:pPr>
            <a:r>
              <a:rPr lang="en-US" sz="2600" b="1" dirty="0"/>
              <a:t>Race/ethnicity:</a:t>
            </a:r>
            <a:r>
              <a:rPr lang="en-US" sz="2600" dirty="0"/>
              <a:t> Certain populations have a higher risk for certain diseases.</a:t>
            </a:r>
          </a:p>
          <a:p>
            <a:pPr>
              <a:buClr>
                <a:srgbClr val="4D92BC"/>
              </a:buClr>
            </a:pPr>
            <a:r>
              <a:rPr lang="en-US" sz="2600" b="1" dirty="0"/>
              <a:t>Health history: </a:t>
            </a:r>
            <a:r>
              <a:rPr lang="en-US" sz="2600" dirty="0"/>
              <a:t>Past conditions may be still influencing your health today.</a:t>
            </a:r>
          </a:p>
          <a:p>
            <a:pPr>
              <a:buClr>
                <a:srgbClr val="4D92BC"/>
              </a:buClr>
            </a:pPr>
            <a:r>
              <a:rPr lang="en-US" sz="2600" b="1" dirty="0"/>
              <a:t>Family history: </a:t>
            </a:r>
            <a:r>
              <a:rPr lang="en-US" sz="2600" dirty="0"/>
              <a:t>You and your children</a:t>
            </a:r>
            <a:r>
              <a:rPr lang="fr-FR" sz="2600" dirty="0"/>
              <a:t>’</a:t>
            </a:r>
            <a:r>
              <a:rPr lang="en-US" sz="2600" dirty="0"/>
              <a:t>s risk for developing some of the same diseases that other members of your family have (example depression).</a:t>
            </a:r>
          </a:p>
        </p:txBody>
      </p:sp>
      <p:sp>
        <p:nvSpPr>
          <p:cNvPr id="26626" name="Rectangle 4"/>
          <p:cNvSpPr>
            <a:spLocks noGrp="1" noChangeArrowheads="1"/>
          </p:cNvSpPr>
          <p:nvPr>
            <p:ph type="title"/>
          </p:nvPr>
        </p:nvSpPr>
        <p:spPr/>
        <p:txBody>
          <a:bodyPr/>
          <a:lstStyle/>
          <a:p>
            <a:r>
              <a:rPr lang="en-US" dirty="0"/>
              <a:t>Biology and Genetics (cont.)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ABCNewswht7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107" y="84284"/>
            <a:ext cx="1247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50" y="84266"/>
            <a:ext cx="451842" cy="451842"/>
          </a:xfrm>
          <a:prstGeom prst="rect">
            <a:avLst/>
          </a:prstGeom>
        </p:spPr>
      </p:pic>
      <p:pic>
        <p:nvPicPr>
          <p:cNvPr id="3" name="A111209_ANN_Your_Medical_History.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524000" y="1099896"/>
            <a:ext cx="6096000" cy="4572000"/>
          </a:xfrm>
          <a:prstGeom prst="rect">
            <a:avLst/>
          </a:prstGeom>
        </p:spPr>
      </p:pic>
      <p:sp>
        <p:nvSpPr>
          <p:cNvPr id="10" name="Rectangle 2"/>
          <p:cNvSpPr>
            <a:spLocks noGrp="1" noChangeArrowheads="1"/>
          </p:cNvSpPr>
          <p:nvPr>
            <p:ph type="title"/>
          </p:nvPr>
        </p:nvSpPr>
        <p:spPr>
          <a:xfrm>
            <a:off x="1777068" y="8625"/>
            <a:ext cx="7116766" cy="584775"/>
          </a:xfrm>
        </p:spPr>
        <p:txBody>
          <a:bodyPr/>
          <a:lstStyle/>
          <a:p>
            <a:r>
              <a:rPr lang="en-US" dirty="0"/>
              <a:t>Video: Your Medical History</a:t>
            </a:r>
          </a:p>
        </p:txBody>
      </p:sp>
    </p:spTree>
    <p:extLst>
      <p:ext uri="{BB962C8B-B14F-4D97-AF65-F5344CB8AC3E}">
        <p14:creationId xmlns:p14="http://schemas.microsoft.com/office/powerpoint/2010/main" val="1740554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a:spLocks noGrp="1"/>
          </p:cNvSpPr>
          <p:nvPr>
            <p:ph idx="1"/>
          </p:nvPr>
        </p:nvSpPr>
        <p:spPr>
          <a:xfrm>
            <a:off x="355397" y="878766"/>
            <a:ext cx="8229600" cy="5106987"/>
          </a:xfrm>
        </p:spPr>
        <p:txBody>
          <a:bodyPr/>
          <a:lstStyle/>
          <a:p>
            <a:pPr>
              <a:buClr>
                <a:srgbClr val="4D92BC"/>
              </a:buClr>
            </a:pPr>
            <a:r>
              <a:rPr lang="en-US" sz="2600" b="1" dirty="0"/>
              <a:t>Discussion Questions</a:t>
            </a:r>
          </a:p>
          <a:p>
            <a:pPr lvl="1">
              <a:buClr>
                <a:srgbClr val="4D92BC"/>
              </a:buClr>
            </a:pPr>
            <a:r>
              <a:rPr lang="en-US" sz="2400" dirty="0"/>
              <a:t>Examine the importance of knowing your family’s medical history. Which diseases and disorders must we be aware of to determine our genetic predisposition to developing certain diseases and disorders?</a:t>
            </a:r>
          </a:p>
          <a:p>
            <a:pPr lvl="1">
              <a:buClr>
                <a:srgbClr val="4D92BC"/>
              </a:buClr>
            </a:pPr>
            <a:r>
              <a:rPr lang="en-US" sz="2400" dirty="0"/>
              <a:t>Why is it important to know your family medical history? Cite specific reasons in your answer.</a:t>
            </a:r>
          </a:p>
          <a:p>
            <a:pPr lvl="1">
              <a:buClr>
                <a:srgbClr val="4D92BC"/>
              </a:buClr>
            </a:pPr>
            <a:r>
              <a:rPr lang="en-US" sz="2400" dirty="0"/>
              <a:t>How do we begin the process of discovering family medical history? What methods can you employ when approaching family members regarding medical history? </a:t>
            </a:r>
          </a:p>
          <a:p>
            <a:pPr lvl="1">
              <a:buClr>
                <a:srgbClr val="4D92BC"/>
              </a:buClr>
            </a:pPr>
            <a:r>
              <a:rPr lang="en-US" sz="2400" dirty="0"/>
              <a:t>Discuss specific questions you would ask about family members to determine your own risk.</a:t>
            </a:r>
          </a:p>
        </p:txBody>
      </p:sp>
      <p:pic>
        <p:nvPicPr>
          <p:cNvPr id="9" name="Picture 5" descr="ABCNewswht7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107" y="84284"/>
            <a:ext cx="12477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0" y="84266"/>
            <a:ext cx="451842" cy="451842"/>
          </a:xfrm>
          <a:prstGeom prst="rect">
            <a:avLst/>
          </a:prstGeom>
        </p:spPr>
      </p:pic>
      <p:sp>
        <p:nvSpPr>
          <p:cNvPr id="10" name="Rectangle 2"/>
          <p:cNvSpPr>
            <a:spLocks noGrp="1" noChangeArrowheads="1"/>
          </p:cNvSpPr>
          <p:nvPr>
            <p:ph type="title"/>
          </p:nvPr>
        </p:nvSpPr>
        <p:spPr>
          <a:xfrm>
            <a:off x="1777068" y="8625"/>
            <a:ext cx="7116766" cy="584775"/>
          </a:xfrm>
        </p:spPr>
        <p:txBody>
          <a:bodyPr/>
          <a:lstStyle/>
          <a:p>
            <a:r>
              <a:rPr lang="en-US" dirty="0"/>
              <a:t>Video: Your Medical History</a:t>
            </a:r>
          </a:p>
        </p:txBody>
      </p:sp>
    </p:spTree>
    <p:extLst>
      <p:ext uri="{BB962C8B-B14F-4D97-AF65-F5344CB8AC3E}">
        <p14:creationId xmlns:p14="http://schemas.microsoft.com/office/powerpoint/2010/main" val="3594238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5"/>
          <p:cNvSpPr>
            <a:spLocks noGrp="1" noChangeArrowheads="1"/>
          </p:cNvSpPr>
          <p:nvPr>
            <p:ph idx="1"/>
          </p:nvPr>
        </p:nvSpPr>
        <p:spPr>
          <a:xfrm>
            <a:off x="383231" y="1150467"/>
            <a:ext cx="8229600" cy="3611656"/>
          </a:xfrm>
        </p:spPr>
        <p:txBody>
          <a:bodyPr/>
          <a:lstStyle/>
          <a:p>
            <a:pPr>
              <a:buClr>
                <a:srgbClr val="4D92BC"/>
              </a:buClr>
            </a:pPr>
            <a:r>
              <a:rPr lang="en-US" sz="2600" dirty="0"/>
              <a:t>Five modifiable behaviors that are responsible for the majority of premature deaths in the United States:</a:t>
            </a:r>
          </a:p>
          <a:p>
            <a:pPr lvl="1">
              <a:buClr>
                <a:srgbClr val="4D92BC"/>
              </a:buClr>
            </a:pPr>
            <a:r>
              <a:rPr lang="en-US" sz="2400" dirty="0"/>
              <a:t>Tobacco use</a:t>
            </a:r>
          </a:p>
          <a:p>
            <a:pPr lvl="1">
              <a:buClr>
                <a:srgbClr val="4D92BC"/>
              </a:buClr>
            </a:pPr>
            <a:r>
              <a:rPr lang="en-US" sz="2400" dirty="0"/>
              <a:t>Poor diet</a:t>
            </a:r>
          </a:p>
          <a:p>
            <a:pPr lvl="1">
              <a:buClr>
                <a:srgbClr val="4D92BC"/>
              </a:buClr>
            </a:pPr>
            <a:r>
              <a:rPr lang="en-US" sz="2400" dirty="0"/>
              <a:t>Physical inactivity</a:t>
            </a:r>
          </a:p>
          <a:p>
            <a:pPr lvl="1">
              <a:buClr>
                <a:srgbClr val="4D92BC"/>
              </a:buClr>
            </a:pPr>
            <a:r>
              <a:rPr lang="en-US" sz="2400" dirty="0"/>
              <a:t>Alcohol abuse</a:t>
            </a:r>
          </a:p>
          <a:p>
            <a:pPr lvl="1">
              <a:buClr>
                <a:srgbClr val="4D92BC"/>
              </a:buClr>
            </a:pPr>
            <a:r>
              <a:rPr lang="en-US" sz="2400" dirty="0"/>
              <a:t>Drug abuse </a:t>
            </a:r>
          </a:p>
        </p:txBody>
      </p:sp>
      <p:sp>
        <p:nvSpPr>
          <p:cNvPr id="27650" name="Rectangle 4"/>
          <p:cNvSpPr>
            <a:spLocks noGrp="1" noChangeArrowheads="1"/>
          </p:cNvSpPr>
          <p:nvPr>
            <p:ph type="title"/>
          </p:nvPr>
        </p:nvSpPr>
        <p:spPr/>
        <p:txBody>
          <a:bodyPr/>
          <a:lstStyle/>
          <a:p>
            <a:r>
              <a:rPr lang="en-US" dirty="0"/>
              <a:t>Individual Behaviors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a:xfrm>
            <a:off x="383230" y="1150467"/>
            <a:ext cx="8615913" cy="3077501"/>
          </a:xfrm>
        </p:spPr>
        <p:txBody>
          <a:bodyPr/>
          <a:lstStyle/>
          <a:p>
            <a:pPr>
              <a:buClr>
                <a:srgbClr val="4D92BC"/>
              </a:buClr>
            </a:pPr>
            <a:r>
              <a:rPr lang="en-US" sz="2600" dirty="0"/>
              <a:t>Economic and societal conditions in which people live</a:t>
            </a:r>
          </a:p>
          <a:p>
            <a:pPr>
              <a:buClr>
                <a:srgbClr val="4D92BC"/>
              </a:buClr>
            </a:pPr>
            <a:r>
              <a:rPr lang="en-US" sz="2600" dirty="0"/>
              <a:t>Examples: Interpersonal and community relationships, discrimination, poverty, educational and job opportunities, transportation, and public safety</a:t>
            </a:r>
          </a:p>
          <a:p>
            <a:pPr>
              <a:buClr>
                <a:srgbClr val="4D92BC"/>
              </a:buClr>
            </a:pPr>
            <a:r>
              <a:rPr lang="en-US" sz="2600" b="1" dirty="0"/>
              <a:t>Status syndrome: </a:t>
            </a:r>
            <a:r>
              <a:rPr lang="en-US" sz="2600" dirty="0"/>
              <a:t>The disparity in health status and rates of premature mortality between the impoverished and the affluent</a:t>
            </a:r>
          </a:p>
        </p:txBody>
      </p:sp>
      <p:sp>
        <p:nvSpPr>
          <p:cNvPr id="28674" name="Title 1"/>
          <p:cNvSpPr>
            <a:spLocks noGrp="1"/>
          </p:cNvSpPr>
          <p:nvPr>
            <p:ph type="title"/>
          </p:nvPr>
        </p:nvSpPr>
        <p:spPr/>
        <p:txBody>
          <a:bodyPr/>
          <a:lstStyle/>
          <a:p>
            <a:r>
              <a:rPr lang="en-US" dirty="0"/>
              <a:t>Social Determinants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idx="1"/>
          </p:nvPr>
        </p:nvSpPr>
        <p:spPr>
          <a:xfrm>
            <a:off x="383231" y="1150466"/>
            <a:ext cx="8229600" cy="2287587"/>
          </a:xfrm>
        </p:spPr>
        <p:txBody>
          <a:bodyPr/>
          <a:lstStyle/>
          <a:p>
            <a:pPr>
              <a:buClr>
                <a:srgbClr val="4D92BC"/>
              </a:buClr>
            </a:pPr>
            <a:r>
              <a:rPr lang="en-US" sz="2600" dirty="0"/>
              <a:t>Natural environment (e.g., plants, climate)</a:t>
            </a:r>
          </a:p>
          <a:p>
            <a:pPr>
              <a:buClr>
                <a:srgbClr val="4D92BC"/>
              </a:buClr>
            </a:pPr>
            <a:r>
              <a:rPr lang="en-US" sz="2600" dirty="0"/>
              <a:t>Built environment (buildings, spaces, products made by people)</a:t>
            </a:r>
          </a:p>
          <a:p>
            <a:pPr>
              <a:buClr>
                <a:srgbClr val="4D92BC"/>
              </a:buClr>
            </a:pPr>
            <a:r>
              <a:rPr lang="en-US" sz="2600" dirty="0"/>
              <a:t>Presence or absence of toxic substances and other physical hazards</a:t>
            </a:r>
          </a:p>
        </p:txBody>
      </p:sp>
      <p:sp>
        <p:nvSpPr>
          <p:cNvPr id="29698" name="Title 1"/>
          <p:cNvSpPr>
            <a:spLocks noGrp="1"/>
          </p:cNvSpPr>
          <p:nvPr>
            <p:ph type="title"/>
          </p:nvPr>
        </p:nvSpPr>
        <p:spPr/>
        <p:txBody>
          <a:bodyPr/>
          <a:lstStyle/>
          <a:p>
            <a:r>
              <a:rPr lang="en-US" dirty="0"/>
              <a:t>Physical Determinants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5"/>
          <p:cNvSpPr>
            <a:spLocks noGrp="1" noChangeArrowheads="1"/>
          </p:cNvSpPr>
          <p:nvPr>
            <p:ph idx="1"/>
          </p:nvPr>
        </p:nvSpPr>
        <p:spPr>
          <a:xfrm>
            <a:off x="383231" y="1150466"/>
            <a:ext cx="8661180" cy="3131823"/>
          </a:xfrm>
        </p:spPr>
        <p:txBody>
          <a:bodyPr/>
          <a:lstStyle/>
          <a:p>
            <a:pPr>
              <a:buClr>
                <a:srgbClr val="4D92BC"/>
              </a:buClr>
            </a:pPr>
            <a:r>
              <a:rPr lang="en-US" sz="2600" dirty="0"/>
              <a:t>Availability and access to health services</a:t>
            </a:r>
          </a:p>
          <a:p>
            <a:pPr>
              <a:buClr>
                <a:srgbClr val="4D92BC"/>
              </a:buClr>
            </a:pPr>
            <a:r>
              <a:rPr lang="en-US" sz="2600" b="1" dirty="0"/>
              <a:t>Health literacy:</a:t>
            </a:r>
            <a:r>
              <a:rPr lang="en-US" sz="2600" dirty="0"/>
              <a:t> The ability to evaluate and understand health information and make informed choices for your health </a:t>
            </a:r>
            <a:r>
              <a:rPr lang="en-US" dirty="0"/>
              <a:t>care.</a:t>
            </a:r>
          </a:p>
          <a:p>
            <a:pPr lvl="1">
              <a:buClr>
                <a:srgbClr val="4D92BC"/>
              </a:buClr>
            </a:pPr>
            <a:r>
              <a:rPr lang="en-US" sz="2400" dirty="0"/>
              <a:t>Reading, understanding, and following health instructions</a:t>
            </a:r>
          </a:p>
          <a:p>
            <a:pPr lvl="1">
              <a:buClr>
                <a:srgbClr val="4D92BC"/>
              </a:buClr>
            </a:pPr>
            <a:r>
              <a:rPr lang="en-US" sz="2400" dirty="0"/>
              <a:t>Asking questions and analyzing information</a:t>
            </a:r>
          </a:p>
        </p:txBody>
      </p:sp>
      <p:sp>
        <p:nvSpPr>
          <p:cNvPr id="30722" name="Rectangle 4"/>
          <p:cNvSpPr>
            <a:spLocks noGrp="1" noChangeArrowheads="1"/>
          </p:cNvSpPr>
          <p:nvPr>
            <p:ph type="title"/>
          </p:nvPr>
        </p:nvSpPr>
        <p:spPr/>
        <p:txBody>
          <a:bodyPr/>
          <a:lstStyle/>
          <a:p>
            <a:r>
              <a:rPr lang="en-US" dirty="0"/>
              <a:t>Health Services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5"/>
          <p:cNvSpPr>
            <a:spLocks noGrp="1" noChangeArrowheads="1"/>
          </p:cNvSpPr>
          <p:nvPr>
            <p:ph idx="1"/>
          </p:nvPr>
        </p:nvSpPr>
        <p:spPr>
          <a:xfrm>
            <a:off x="383231" y="1159519"/>
            <a:ext cx="8615914" cy="5322764"/>
          </a:xfrm>
        </p:spPr>
        <p:txBody>
          <a:bodyPr/>
          <a:lstStyle/>
          <a:p>
            <a:pPr eaLnBrk="0" hangingPunct="0"/>
            <a:r>
              <a:rPr lang="en-US" sz="2400" b="1" dirty="0">
                <a:solidFill>
                  <a:srgbClr val="4D92BC"/>
                </a:solidFill>
              </a:rPr>
              <a:t>LO 1.1 </a:t>
            </a:r>
            <a:r>
              <a:rPr lang="en-US" sz="2400" dirty="0">
                <a:solidFill>
                  <a:schemeClr val="tx1"/>
                </a:solidFill>
              </a:rPr>
              <a:t>Discuss the evolution of our current understanding of health.</a:t>
            </a:r>
          </a:p>
          <a:p>
            <a:pPr eaLnBrk="0" hangingPunct="0"/>
            <a:r>
              <a:rPr lang="en-US" sz="2400" b="1" dirty="0">
                <a:solidFill>
                  <a:srgbClr val="4D92BC"/>
                </a:solidFill>
              </a:rPr>
              <a:t>LO 1.2 </a:t>
            </a:r>
            <a:r>
              <a:rPr lang="en-US" sz="2400" dirty="0">
                <a:solidFill>
                  <a:schemeClr val="tx1"/>
                </a:solidFill>
              </a:rPr>
              <a:t>Identify and describe seven dimensions of health.</a:t>
            </a:r>
          </a:p>
          <a:p>
            <a:pPr eaLnBrk="0" hangingPunct="0"/>
            <a:r>
              <a:rPr lang="en-US" sz="2400" b="1" dirty="0">
                <a:solidFill>
                  <a:srgbClr val="4D92BC"/>
                </a:solidFill>
              </a:rPr>
              <a:t>LO 1.3 </a:t>
            </a:r>
            <a:r>
              <a:rPr lang="en-US" sz="2400" dirty="0">
                <a:solidFill>
                  <a:schemeClr val="tx1"/>
                </a:solidFill>
              </a:rPr>
              <a:t>Discuss health challenges across America and around the world.</a:t>
            </a:r>
          </a:p>
          <a:p>
            <a:pPr eaLnBrk="0" hangingPunct="0"/>
            <a:r>
              <a:rPr lang="en-US" sz="2400" b="1" dirty="0">
                <a:solidFill>
                  <a:srgbClr val="4D92BC"/>
                </a:solidFill>
              </a:rPr>
              <a:t>LO 1.4 </a:t>
            </a:r>
            <a:r>
              <a:rPr lang="en-US" sz="2400" dirty="0">
                <a:solidFill>
                  <a:schemeClr val="tx1"/>
                </a:solidFill>
              </a:rPr>
              <a:t>Classify determinants of health into six broad groups identifying the group that is most strongly within an individual’s control.</a:t>
            </a:r>
          </a:p>
          <a:p>
            <a:pPr eaLnBrk="0" hangingPunct="0"/>
            <a:r>
              <a:rPr lang="en-US" sz="2400" b="1" dirty="0">
                <a:solidFill>
                  <a:srgbClr val="4D92BC"/>
                </a:solidFill>
              </a:rPr>
              <a:t>LO 1.5 </a:t>
            </a:r>
            <a:r>
              <a:rPr lang="en-US" sz="2400" dirty="0">
                <a:solidFill>
                  <a:schemeClr val="tx1"/>
                </a:solidFill>
              </a:rPr>
              <a:t>Explain how predisposing, enabling, and reinforcing factors can promote or hinder behavior change. </a:t>
            </a:r>
          </a:p>
          <a:p>
            <a:pPr eaLnBrk="0" hangingPunct="0"/>
            <a:r>
              <a:rPr lang="en-US" sz="2400" b="1" dirty="0">
                <a:solidFill>
                  <a:srgbClr val="4D92BC"/>
                </a:solidFill>
              </a:rPr>
              <a:t>LO 1.6 </a:t>
            </a:r>
            <a:r>
              <a:rPr lang="en-US" sz="2400" dirty="0">
                <a:solidFill>
                  <a:schemeClr val="tx1"/>
                </a:solidFill>
              </a:rPr>
              <a:t>Compare three models of behavior change.</a:t>
            </a:r>
          </a:p>
          <a:p>
            <a:pPr eaLnBrk="0" hangingPunct="0"/>
            <a:r>
              <a:rPr lang="en-US" sz="2400" b="1" dirty="0">
                <a:solidFill>
                  <a:srgbClr val="4D92BC"/>
                </a:solidFill>
              </a:rPr>
              <a:t>LO 1.7 </a:t>
            </a:r>
            <a:r>
              <a:rPr lang="en-US" sz="2400" dirty="0">
                <a:solidFill>
                  <a:schemeClr val="tx1"/>
                </a:solidFill>
              </a:rPr>
              <a:t>List seven steps for achieving successful behavior change and two strategies for preventing relapse. </a:t>
            </a:r>
          </a:p>
        </p:txBody>
      </p:sp>
      <p:sp>
        <p:nvSpPr>
          <p:cNvPr id="4098" name="Rectangle 4"/>
          <p:cNvSpPr>
            <a:spLocks noGrp="1" noChangeArrowheads="1"/>
          </p:cNvSpPr>
          <p:nvPr>
            <p:ph type="title"/>
          </p:nvPr>
        </p:nvSpPr>
        <p:spPr/>
        <p:txBody>
          <a:bodyPr/>
          <a:lstStyle/>
          <a:p>
            <a:pPr eaLnBrk="0" hangingPunct="0"/>
            <a:r>
              <a:rPr lang="en-US" dirty="0">
                <a:solidFill>
                  <a:schemeClr val="bg1"/>
                </a:solidFill>
              </a:rPr>
              <a:t>Learning Outcomes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5"/>
          <p:cNvSpPr>
            <a:spLocks noGrp="1" noChangeArrowheads="1"/>
          </p:cNvSpPr>
          <p:nvPr>
            <p:ph idx="1"/>
          </p:nvPr>
        </p:nvSpPr>
        <p:spPr>
          <a:xfrm>
            <a:off x="383231" y="1150467"/>
            <a:ext cx="8229600" cy="1484092"/>
          </a:xfrm>
        </p:spPr>
        <p:txBody>
          <a:bodyPr/>
          <a:lstStyle/>
          <a:p>
            <a:pPr>
              <a:buClr>
                <a:srgbClr val="4D92BC"/>
              </a:buClr>
            </a:pPr>
            <a:r>
              <a:rPr lang="en-US" sz="2600" dirty="0"/>
              <a:t>Policies at the local, state, and federal levels</a:t>
            </a:r>
          </a:p>
          <a:p>
            <a:pPr>
              <a:buClr>
                <a:srgbClr val="4D92BC"/>
              </a:buClr>
            </a:pPr>
            <a:r>
              <a:rPr lang="en-US" sz="2600" dirty="0"/>
              <a:t>Examples: Establishing speed limits, seat belt laws, and outlawing texting while driving</a:t>
            </a:r>
          </a:p>
        </p:txBody>
      </p:sp>
      <p:sp>
        <p:nvSpPr>
          <p:cNvPr id="31746" name="Rectangle 4"/>
          <p:cNvSpPr>
            <a:spLocks noGrp="1" noChangeArrowheads="1"/>
          </p:cNvSpPr>
          <p:nvPr>
            <p:ph type="title"/>
          </p:nvPr>
        </p:nvSpPr>
        <p:spPr/>
        <p:txBody>
          <a:bodyPr/>
          <a:lstStyle/>
          <a:p>
            <a:r>
              <a:rPr lang="en-US" dirty="0"/>
              <a:t>Policy-Making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a:xfrm>
            <a:off x="-17252" y="2887480"/>
            <a:ext cx="9144000" cy="1077218"/>
          </a:xfrm>
        </p:spPr>
        <p:txBody>
          <a:bodyPr/>
          <a:lstStyle/>
          <a:p>
            <a:pPr algn="ctr"/>
            <a:r>
              <a:rPr lang="en-US" kern="1200" dirty="0">
                <a:solidFill>
                  <a:srgbClr val="4D92BC"/>
                </a:solidFill>
                <a:latin typeface="+mn-lt"/>
                <a:ea typeface="+mn-ea"/>
                <a:cs typeface="+mn-cs"/>
              </a:rPr>
              <a:t>WHAT FACTORS INFLUENCE BEHAVIOR CHANGE?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5"/>
          <p:cNvSpPr>
            <a:spLocks noGrp="1" noChangeArrowheads="1"/>
          </p:cNvSpPr>
          <p:nvPr>
            <p:ph idx="1"/>
          </p:nvPr>
        </p:nvSpPr>
        <p:spPr>
          <a:xfrm>
            <a:off x="383231" y="1150467"/>
            <a:ext cx="8624966" cy="1402610"/>
          </a:xfrm>
        </p:spPr>
        <p:txBody>
          <a:bodyPr/>
          <a:lstStyle/>
          <a:p>
            <a:pPr>
              <a:buClr>
                <a:srgbClr val="4D92BC"/>
              </a:buClr>
            </a:pPr>
            <a:r>
              <a:rPr lang="en-US" sz="2600" dirty="0"/>
              <a:t>We often have a good idea of what choices we ought to be making but actually doing these things and achieving lasting behavior change is the hard part. </a:t>
            </a:r>
          </a:p>
        </p:txBody>
      </p:sp>
      <p:sp>
        <p:nvSpPr>
          <p:cNvPr id="34818" name="Rectangle 4"/>
          <p:cNvSpPr>
            <a:spLocks noGrp="1" noChangeArrowheads="1"/>
          </p:cNvSpPr>
          <p:nvPr>
            <p:ph type="title"/>
          </p:nvPr>
        </p:nvSpPr>
        <p:spPr>
          <a:xfrm>
            <a:off x="1602" y="8626"/>
            <a:ext cx="9144000" cy="579438"/>
          </a:xfrm>
        </p:spPr>
        <p:txBody>
          <a:bodyPr/>
          <a:lstStyle/>
          <a:p>
            <a:r>
              <a:rPr lang="en-US" dirty="0"/>
              <a:t>What Factors Influence Behavior Change?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5"/>
          <p:cNvSpPr>
            <a:spLocks noGrp="1" noChangeArrowheads="1"/>
          </p:cNvSpPr>
          <p:nvPr>
            <p:ph idx="1"/>
          </p:nvPr>
        </p:nvSpPr>
        <p:spPr>
          <a:xfrm>
            <a:off x="383979" y="1584483"/>
            <a:ext cx="8229600" cy="4344978"/>
          </a:xfrm>
        </p:spPr>
        <p:txBody>
          <a:bodyPr/>
          <a:lstStyle/>
          <a:p>
            <a:pPr>
              <a:buClr>
                <a:srgbClr val="4D92BC"/>
              </a:buClr>
            </a:pPr>
            <a:r>
              <a:rPr lang="en-US" sz="2600" b="1" dirty="0"/>
              <a:t>Predisposing factor:</a:t>
            </a:r>
            <a:r>
              <a:rPr lang="en-US" sz="2600" dirty="0"/>
              <a:t> A physical, mental, emotional, or surrounding influence that affects the likelihood that a person will decide to change a current behavior.</a:t>
            </a:r>
          </a:p>
          <a:p>
            <a:pPr>
              <a:buClr>
                <a:srgbClr val="4D92BC"/>
              </a:buClr>
            </a:pPr>
            <a:r>
              <a:rPr lang="en-US" sz="2600" b="1" dirty="0"/>
              <a:t>Enabling factor: </a:t>
            </a:r>
            <a:r>
              <a:rPr lang="en-US" sz="2600" dirty="0"/>
              <a:t>A skill, social support, or resource that makes it possible (or easier) to succeed in changing a targeted behavior.</a:t>
            </a:r>
          </a:p>
          <a:p>
            <a:pPr>
              <a:buClr>
                <a:srgbClr val="4D92BC"/>
              </a:buClr>
            </a:pPr>
            <a:r>
              <a:rPr lang="en-US" sz="2600" b="1" dirty="0"/>
              <a:t>Reinforcing factor:</a:t>
            </a:r>
            <a:r>
              <a:rPr lang="en-US" sz="2600" dirty="0"/>
              <a:t> An influence that either rewards or opposes a change effort in progress.</a:t>
            </a:r>
          </a:p>
        </p:txBody>
      </p:sp>
      <p:sp>
        <p:nvSpPr>
          <p:cNvPr id="35842" name="Rectangle 4"/>
          <p:cNvSpPr>
            <a:spLocks noGrp="1" noChangeArrowheads="1"/>
          </p:cNvSpPr>
          <p:nvPr>
            <p:ph type="title"/>
          </p:nvPr>
        </p:nvSpPr>
        <p:spPr>
          <a:xfrm>
            <a:off x="-7825" y="8626"/>
            <a:ext cx="9144000" cy="579438"/>
          </a:xfrm>
        </p:spPr>
        <p:txBody>
          <a:bodyPr/>
          <a:lstStyle/>
          <a:p>
            <a:r>
              <a:rPr lang="en-US" dirty="0"/>
              <a:t>Factors That Can Help or Hinder Your Health Behavior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5"/>
          <p:cNvSpPr>
            <a:spLocks noGrp="1" noChangeArrowheads="1"/>
          </p:cNvSpPr>
          <p:nvPr>
            <p:ph idx="1"/>
          </p:nvPr>
        </p:nvSpPr>
        <p:spPr>
          <a:xfrm>
            <a:off x="383231" y="1150466"/>
            <a:ext cx="8229600" cy="3231411"/>
          </a:xfrm>
        </p:spPr>
        <p:txBody>
          <a:bodyPr/>
          <a:lstStyle/>
          <a:p>
            <a:pPr>
              <a:buClr>
                <a:srgbClr val="4D92BC"/>
              </a:buClr>
            </a:pPr>
            <a:r>
              <a:rPr lang="en-US" sz="2600" dirty="0"/>
              <a:t>Over many decades, public health researchers have proposed various models of processes by which they believe lasting behavior change happens.</a:t>
            </a:r>
          </a:p>
          <a:p>
            <a:pPr>
              <a:buClr>
                <a:srgbClr val="4D92BC"/>
              </a:buClr>
            </a:pPr>
            <a:r>
              <a:rPr lang="en-US" sz="2600" dirty="0"/>
              <a:t>The most established models are:</a:t>
            </a:r>
          </a:p>
          <a:p>
            <a:pPr lvl="1">
              <a:buClr>
                <a:srgbClr val="4D92BC"/>
              </a:buClr>
            </a:pPr>
            <a:r>
              <a:rPr lang="en-US" sz="2400" dirty="0"/>
              <a:t>The transtheoretical model</a:t>
            </a:r>
          </a:p>
          <a:p>
            <a:pPr lvl="1">
              <a:buClr>
                <a:srgbClr val="4D92BC"/>
              </a:buClr>
            </a:pPr>
            <a:r>
              <a:rPr lang="en-US" sz="2400" dirty="0"/>
              <a:t>Health belief model</a:t>
            </a:r>
          </a:p>
          <a:p>
            <a:pPr lvl="1">
              <a:buClr>
                <a:srgbClr val="4D92BC"/>
              </a:buClr>
            </a:pPr>
            <a:r>
              <a:rPr lang="en-US" sz="2400" dirty="0"/>
              <a:t>Ecological model</a:t>
            </a:r>
          </a:p>
        </p:txBody>
      </p:sp>
      <p:sp>
        <p:nvSpPr>
          <p:cNvPr id="36866" name="Rectangle 4"/>
          <p:cNvSpPr>
            <a:spLocks noGrp="1" noChangeArrowheads="1"/>
          </p:cNvSpPr>
          <p:nvPr>
            <p:ph type="title"/>
          </p:nvPr>
        </p:nvSpPr>
        <p:spPr/>
        <p:txBody>
          <a:bodyPr/>
          <a:lstStyle/>
          <a:p>
            <a:r>
              <a:rPr lang="en-US" dirty="0"/>
              <a:t>How Does Behavior Change Occur?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6"/>
          <p:cNvSpPr>
            <a:spLocks noGrp="1" noChangeArrowheads="1"/>
          </p:cNvSpPr>
          <p:nvPr>
            <p:ph idx="1"/>
          </p:nvPr>
        </p:nvSpPr>
        <p:spPr>
          <a:xfrm>
            <a:off x="383231" y="1150467"/>
            <a:ext cx="8229600" cy="1420718"/>
          </a:xfrm>
        </p:spPr>
        <p:txBody>
          <a:bodyPr/>
          <a:lstStyle/>
          <a:p>
            <a:pPr>
              <a:buClr>
                <a:srgbClr val="4D92BC"/>
              </a:buClr>
            </a:pPr>
            <a:r>
              <a:rPr lang="en-US" sz="2600" dirty="0"/>
              <a:t>Also called the </a:t>
            </a:r>
            <a:r>
              <a:rPr lang="en-US" sz="2600" i="1" dirty="0"/>
              <a:t>Stages of Change model</a:t>
            </a:r>
            <a:r>
              <a:rPr lang="en-US" sz="2600" dirty="0"/>
              <a:t>.</a:t>
            </a:r>
          </a:p>
          <a:p>
            <a:pPr>
              <a:buClr>
                <a:srgbClr val="4D92BC"/>
              </a:buClr>
            </a:pPr>
            <a:r>
              <a:rPr lang="en-US" sz="2600" dirty="0"/>
              <a:t>Model of behavior change that focuses on decision-making steps and abilities.</a:t>
            </a:r>
          </a:p>
        </p:txBody>
      </p:sp>
      <p:sp>
        <p:nvSpPr>
          <p:cNvPr id="37890" name="Rectangle 5"/>
          <p:cNvSpPr>
            <a:spLocks noGrp="1" noChangeArrowheads="1"/>
          </p:cNvSpPr>
          <p:nvPr>
            <p:ph type="title"/>
          </p:nvPr>
        </p:nvSpPr>
        <p:spPr/>
        <p:txBody>
          <a:bodyPr/>
          <a:lstStyle/>
          <a:p>
            <a:r>
              <a:rPr lang="en-US" dirty="0"/>
              <a:t>Transtheoretical Model</a:t>
            </a:r>
          </a:p>
        </p:txBody>
      </p:sp>
      <p:pic>
        <p:nvPicPr>
          <p:cNvPr id="2" name="Picture 2" descr="\\integrafs5\DeLS_Pondy\71_Pearson_US_IRDVD\02. Deliverables\Lynch_CH_3e\01_JPEGS\03_04-Apr-2017\Pass_01\Chapter01\Figures\Jpegs_Labeled\CH_3e_Figure_01_05.jpg"/>
          <p:cNvPicPr>
            <a:picLocks noChangeAspect="1" noChangeArrowheads="1"/>
          </p:cNvPicPr>
          <p:nvPr/>
        </p:nvPicPr>
        <p:blipFill rotWithShape="1">
          <a:blip r:embed="rId3">
            <a:extLst>
              <a:ext uri="{28A0092B-C50C-407E-A947-70E740481C1C}">
                <a14:useLocalDpi xmlns:a14="http://schemas.microsoft.com/office/drawing/2010/main" val="0"/>
              </a:ext>
            </a:extLst>
          </a:blip>
          <a:srcRect b="20390"/>
          <a:stretch/>
        </p:blipFill>
        <p:spPr bwMode="auto">
          <a:xfrm>
            <a:off x="322263" y="3427884"/>
            <a:ext cx="8497887" cy="5194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
          <p:cNvSpPr>
            <a:spLocks noGrp="1" noChangeArrowheads="1"/>
          </p:cNvSpPr>
          <p:nvPr>
            <p:ph idx="1"/>
          </p:nvPr>
        </p:nvSpPr>
        <p:spPr>
          <a:xfrm>
            <a:off x="383979" y="1584482"/>
            <a:ext cx="8229600" cy="5106987"/>
          </a:xfrm>
        </p:spPr>
        <p:txBody>
          <a:bodyPr/>
          <a:lstStyle/>
          <a:p>
            <a:pPr>
              <a:buClr>
                <a:srgbClr val="4D92BC"/>
              </a:buClr>
            </a:pPr>
            <a:r>
              <a:rPr lang="en-US" sz="2600" b="1" dirty="0"/>
              <a:t>Precontemplation: </a:t>
            </a:r>
            <a:r>
              <a:rPr lang="en-US" sz="2600" dirty="0"/>
              <a:t>Has no intention of addressing a problem in the next six months.</a:t>
            </a:r>
          </a:p>
          <a:p>
            <a:pPr>
              <a:buClr>
                <a:srgbClr val="4D92BC"/>
              </a:buClr>
            </a:pPr>
            <a:r>
              <a:rPr lang="en-US" sz="2600" b="1" dirty="0"/>
              <a:t>Contemplation: </a:t>
            </a:r>
            <a:r>
              <a:rPr lang="en-US" sz="2600" dirty="0"/>
              <a:t>Acknowledges a problem; thinking about making a change within the next six months.</a:t>
            </a:r>
          </a:p>
          <a:p>
            <a:pPr>
              <a:buClr>
                <a:srgbClr val="4D92BC"/>
              </a:buClr>
            </a:pPr>
            <a:r>
              <a:rPr lang="en-US" sz="2600" b="1" dirty="0"/>
              <a:t>Preparation: </a:t>
            </a:r>
            <a:r>
              <a:rPr lang="en-US" sz="2600" dirty="0"/>
              <a:t>Intends to make a change within one month and has a plan in mind.</a:t>
            </a:r>
          </a:p>
          <a:p>
            <a:pPr>
              <a:buClr>
                <a:srgbClr val="4D92BC"/>
              </a:buClr>
            </a:pPr>
            <a:r>
              <a:rPr lang="en-US" sz="2600" b="1" dirty="0"/>
              <a:t>Action: </a:t>
            </a:r>
            <a:r>
              <a:rPr lang="en-US" sz="2600" dirty="0"/>
              <a:t>Modifies a behavior in an observable way.</a:t>
            </a:r>
          </a:p>
          <a:p>
            <a:pPr>
              <a:buClr>
                <a:srgbClr val="4D92BC"/>
              </a:buClr>
            </a:pPr>
            <a:r>
              <a:rPr lang="en-US" sz="2600" b="1" dirty="0"/>
              <a:t>Maintenance: </a:t>
            </a:r>
            <a:r>
              <a:rPr lang="en-US" sz="2600" dirty="0"/>
              <a:t>Has maintained a behavior for six months or more and works to prevent relapse.</a:t>
            </a:r>
          </a:p>
          <a:p>
            <a:pPr>
              <a:buClr>
                <a:srgbClr val="4D92BC"/>
              </a:buClr>
            </a:pPr>
            <a:r>
              <a:rPr lang="en-US" sz="2600" b="1" dirty="0"/>
              <a:t>Termination: </a:t>
            </a:r>
            <a:r>
              <a:rPr lang="en-US" sz="2600" dirty="0"/>
              <a:t>Successful behavior change.</a:t>
            </a:r>
          </a:p>
        </p:txBody>
      </p:sp>
      <p:sp>
        <p:nvSpPr>
          <p:cNvPr id="38914" name="Rectangle 4"/>
          <p:cNvSpPr>
            <a:spLocks noGrp="1" noChangeArrowheads="1"/>
          </p:cNvSpPr>
          <p:nvPr>
            <p:ph type="title"/>
          </p:nvPr>
        </p:nvSpPr>
        <p:spPr/>
        <p:txBody>
          <a:bodyPr/>
          <a:lstStyle/>
          <a:p>
            <a:r>
              <a:rPr lang="en-US" dirty="0"/>
              <a:t>Transtheoretical Model: Six Stages of Change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5"/>
          <p:cNvSpPr>
            <a:spLocks noGrp="1" noChangeArrowheads="1"/>
          </p:cNvSpPr>
          <p:nvPr>
            <p:ph idx="1"/>
          </p:nvPr>
        </p:nvSpPr>
        <p:spPr>
          <a:xfrm>
            <a:off x="383231" y="1150466"/>
            <a:ext cx="8229600" cy="2287587"/>
          </a:xfrm>
        </p:spPr>
        <p:txBody>
          <a:bodyPr/>
          <a:lstStyle/>
          <a:p>
            <a:pPr>
              <a:buClr>
                <a:srgbClr val="4D92BC"/>
              </a:buClr>
            </a:pPr>
            <a:r>
              <a:rPr lang="en-US" sz="2600" dirty="0"/>
              <a:t>A model of behavior change that emphasizes the influence of personal beliefs on the process of creating effective change.</a:t>
            </a:r>
          </a:p>
          <a:p>
            <a:pPr>
              <a:buClr>
                <a:srgbClr val="4D92BC"/>
              </a:buClr>
            </a:pPr>
            <a:r>
              <a:rPr lang="en-US" sz="2600" dirty="0"/>
              <a:t>Identifies four factors as instrumental in explaining or predicting behavior change.</a:t>
            </a:r>
          </a:p>
        </p:txBody>
      </p:sp>
      <p:sp>
        <p:nvSpPr>
          <p:cNvPr id="5" name="Rectangle 4"/>
          <p:cNvSpPr>
            <a:spLocks noGrp="1" noChangeArrowheads="1"/>
          </p:cNvSpPr>
          <p:nvPr>
            <p:ph type="title"/>
          </p:nvPr>
        </p:nvSpPr>
        <p:spPr>
          <a:xfrm>
            <a:off x="-17252" y="8626"/>
            <a:ext cx="9144000" cy="579438"/>
          </a:xfrm>
        </p:spPr>
        <p:txBody>
          <a:bodyPr/>
          <a:lstStyle/>
          <a:p>
            <a:r>
              <a:rPr lang="en-US" dirty="0"/>
              <a:t>The Health Belief Model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5"/>
          <p:cNvSpPr>
            <a:spLocks noGrp="1" noChangeArrowheads="1"/>
          </p:cNvSpPr>
          <p:nvPr>
            <p:ph idx="1"/>
          </p:nvPr>
        </p:nvSpPr>
        <p:spPr>
          <a:xfrm>
            <a:off x="383230" y="1150466"/>
            <a:ext cx="8697395" cy="5494777"/>
          </a:xfrm>
        </p:spPr>
        <p:txBody>
          <a:bodyPr/>
          <a:lstStyle/>
          <a:p>
            <a:pPr>
              <a:buClr>
                <a:srgbClr val="4D92BC"/>
              </a:buClr>
            </a:pPr>
            <a:r>
              <a:rPr lang="en-US" sz="2600" b="1" dirty="0"/>
              <a:t>Perceived threat:</a:t>
            </a:r>
            <a:r>
              <a:rPr lang="en-US" sz="2600" dirty="0"/>
              <a:t> You perceive a threat. </a:t>
            </a:r>
          </a:p>
          <a:p>
            <a:pPr>
              <a:buClr>
                <a:srgbClr val="4D92BC"/>
              </a:buClr>
            </a:pPr>
            <a:r>
              <a:rPr lang="en-US" sz="2600" b="1" dirty="0"/>
              <a:t>Perceived severity: </a:t>
            </a:r>
            <a:r>
              <a:rPr lang="en-US" sz="2600" dirty="0"/>
              <a:t>You understand that this threat could have serious consequences in terms of pain, lost work time, financial loss, etc.</a:t>
            </a:r>
          </a:p>
          <a:p>
            <a:pPr>
              <a:buClr>
                <a:srgbClr val="4D92BC"/>
              </a:buClr>
            </a:pPr>
            <a:r>
              <a:rPr lang="en-US" sz="2600" b="1" dirty="0"/>
              <a:t>Perceived benefit: </a:t>
            </a:r>
            <a:r>
              <a:rPr lang="en-US" sz="2600" dirty="0"/>
              <a:t>You believe that the benefits of making the behavior change will outweigh the costs, inconveniences, and other challenges and that the change is possible for you to make and maintain.</a:t>
            </a:r>
          </a:p>
          <a:p>
            <a:pPr>
              <a:buClr>
                <a:srgbClr val="4D92BC"/>
              </a:buClr>
            </a:pPr>
            <a:r>
              <a:rPr lang="en-US" sz="2600" b="1" dirty="0"/>
              <a:t>Cues to action: </a:t>
            </a:r>
            <a:r>
              <a:rPr lang="en-US" sz="2600" dirty="0"/>
              <a:t>You have an experience that causes you to commit to making the change. For example, a young person at risk for diabetes might witness a parent attempting to cope following a foot amputation that resulted from the disease.</a:t>
            </a:r>
          </a:p>
        </p:txBody>
      </p:sp>
      <p:sp>
        <p:nvSpPr>
          <p:cNvPr id="40962" name="Rectangle 4"/>
          <p:cNvSpPr>
            <a:spLocks noGrp="1" noChangeArrowheads="1"/>
          </p:cNvSpPr>
          <p:nvPr>
            <p:ph type="title"/>
          </p:nvPr>
        </p:nvSpPr>
        <p:spPr/>
        <p:txBody>
          <a:bodyPr/>
          <a:lstStyle/>
          <a:p>
            <a:r>
              <a:rPr lang="en-US" dirty="0"/>
              <a:t>The Health Belief Model (cont.)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383231" y="1150467"/>
            <a:ext cx="8229600" cy="1384504"/>
          </a:xfrm>
        </p:spPr>
        <p:txBody>
          <a:bodyPr/>
          <a:lstStyle/>
          <a:p>
            <a:pPr>
              <a:buClr>
                <a:srgbClr val="4D92BC"/>
              </a:buClr>
            </a:pPr>
            <a:r>
              <a:rPr lang="en-US" sz="2600" dirty="0"/>
              <a:t>The coordination of multiple factors at different levels, from individual to societal, promotes successful behavior change.</a:t>
            </a:r>
          </a:p>
        </p:txBody>
      </p:sp>
      <p:sp>
        <p:nvSpPr>
          <p:cNvPr id="41986" name="Title 1"/>
          <p:cNvSpPr>
            <a:spLocks noGrp="1"/>
          </p:cNvSpPr>
          <p:nvPr>
            <p:ph type="title"/>
          </p:nvPr>
        </p:nvSpPr>
        <p:spPr/>
        <p:txBody>
          <a:bodyPr/>
          <a:lstStyle/>
          <a:p>
            <a:r>
              <a:rPr lang="en-US" dirty="0"/>
              <a:t>Ecological Models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1733148" y="3139418"/>
            <a:ext cx="5677705" cy="579164"/>
          </a:xfrm>
          <a:prstGeom prst="rect">
            <a:avLst/>
          </a:prstGeom>
        </p:spPr>
        <p:txBody>
          <a:bodyPr/>
          <a:lstStyle>
            <a:lvl1pPr algn="l" rtl="0" eaLnBrk="0" fontAlgn="base" hangingPunct="0">
              <a:spcBef>
                <a:spcPct val="0"/>
              </a:spcBef>
              <a:spcAft>
                <a:spcPct val="0"/>
              </a:spcAft>
              <a:tabLst>
                <a:tab pos="4348163" algn="ctr"/>
                <a:tab pos="8455025" algn="r"/>
              </a:tabLst>
              <a:defRPr sz="3000" b="1">
                <a:solidFill>
                  <a:srgbClr val="2D4150"/>
                </a:solidFill>
                <a:latin typeface="+mj-lt"/>
                <a:ea typeface="+mj-ea"/>
                <a:cs typeface="+mj-cs"/>
              </a:defRPr>
            </a:lvl1pPr>
            <a:lvl2pPr algn="l" rtl="0" eaLnBrk="0" fontAlgn="base" hangingPunct="0">
              <a:spcBef>
                <a:spcPct val="0"/>
              </a:spcBef>
              <a:spcAft>
                <a:spcPct val="0"/>
              </a:spcAft>
              <a:tabLst>
                <a:tab pos="4348163" algn="ctr"/>
                <a:tab pos="8455025" algn="r"/>
              </a:tabLst>
              <a:defRPr sz="3000" b="1">
                <a:solidFill>
                  <a:srgbClr val="2D4150"/>
                </a:solidFill>
                <a:latin typeface="Times New Roman" charset="0"/>
                <a:ea typeface="ＭＳ Ｐゴシック" charset="0"/>
                <a:cs typeface="ＭＳ Ｐゴシック" charset="0"/>
              </a:defRPr>
            </a:lvl2pPr>
            <a:lvl3pPr algn="l" rtl="0" eaLnBrk="0" fontAlgn="base" hangingPunct="0">
              <a:spcBef>
                <a:spcPct val="0"/>
              </a:spcBef>
              <a:spcAft>
                <a:spcPct val="0"/>
              </a:spcAft>
              <a:tabLst>
                <a:tab pos="4348163" algn="ctr"/>
                <a:tab pos="8455025" algn="r"/>
              </a:tabLst>
              <a:defRPr sz="3000" b="1">
                <a:solidFill>
                  <a:srgbClr val="2D4150"/>
                </a:solidFill>
                <a:latin typeface="Times New Roman" charset="0"/>
                <a:ea typeface="ＭＳ Ｐゴシック" charset="0"/>
                <a:cs typeface="ＭＳ Ｐゴシック" charset="0"/>
              </a:defRPr>
            </a:lvl3pPr>
            <a:lvl4pPr algn="l" rtl="0" eaLnBrk="0" fontAlgn="base" hangingPunct="0">
              <a:spcBef>
                <a:spcPct val="0"/>
              </a:spcBef>
              <a:spcAft>
                <a:spcPct val="0"/>
              </a:spcAft>
              <a:tabLst>
                <a:tab pos="4348163" algn="ctr"/>
                <a:tab pos="8455025" algn="r"/>
              </a:tabLst>
              <a:defRPr sz="3000" b="1">
                <a:solidFill>
                  <a:srgbClr val="2D4150"/>
                </a:solidFill>
                <a:latin typeface="Times New Roman" charset="0"/>
                <a:ea typeface="ＭＳ Ｐゴシック" charset="0"/>
                <a:cs typeface="ＭＳ Ｐゴシック" charset="0"/>
              </a:defRPr>
            </a:lvl4pPr>
            <a:lvl5pPr algn="l" rtl="0" eaLnBrk="0" fontAlgn="base" hangingPunct="0">
              <a:spcBef>
                <a:spcPct val="0"/>
              </a:spcBef>
              <a:spcAft>
                <a:spcPct val="0"/>
              </a:spcAft>
              <a:tabLst>
                <a:tab pos="4348163" algn="ctr"/>
                <a:tab pos="8455025" algn="r"/>
              </a:tabLst>
              <a:defRPr sz="3000" b="1">
                <a:solidFill>
                  <a:srgbClr val="2D4150"/>
                </a:solidFill>
                <a:latin typeface="Times New Roman" charset="0"/>
                <a:ea typeface="ＭＳ Ｐゴシック" charset="0"/>
                <a:cs typeface="ＭＳ Ｐゴシック" charset="0"/>
              </a:defRPr>
            </a:lvl5pPr>
            <a:lvl6pPr marL="457200" algn="l" rtl="0" fontAlgn="base">
              <a:spcBef>
                <a:spcPct val="0"/>
              </a:spcBef>
              <a:spcAft>
                <a:spcPct val="0"/>
              </a:spcAft>
              <a:tabLst>
                <a:tab pos="4348163" algn="ctr"/>
                <a:tab pos="8455025" algn="r"/>
              </a:tabLst>
              <a:defRPr sz="3000" b="1">
                <a:solidFill>
                  <a:srgbClr val="2D4150"/>
                </a:solidFill>
                <a:latin typeface="Times New Roman" charset="0"/>
                <a:ea typeface="ＭＳ Ｐゴシック" charset="0"/>
                <a:cs typeface="ＭＳ Ｐゴシック" charset="0"/>
              </a:defRPr>
            </a:lvl6pPr>
            <a:lvl7pPr marL="914400" algn="l" rtl="0" fontAlgn="base">
              <a:spcBef>
                <a:spcPct val="0"/>
              </a:spcBef>
              <a:spcAft>
                <a:spcPct val="0"/>
              </a:spcAft>
              <a:tabLst>
                <a:tab pos="4348163" algn="ctr"/>
                <a:tab pos="8455025" algn="r"/>
              </a:tabLst>
              <a:defRPr sz="3000" b="1">
                <a:solidFill>
                  <a:srgbClr val="2D4150"/>
                </a:solidFill>
                <a:latin typeface="Times New Roman" charset="0"/>
                <a:ea typeface="ＭＳ Ｐゴシック" charset="0"/>
                <a:cs typeface="ＭＳ Ｐゴシック" charset="0"/>
              </a:defRPr>
            </a:lvl7pPr>
            <a:lvl8pPr marL="1371600" algn="l" rtl="0" fontAlgn="base">
              <a:spcBef>
                <a:spcPct val="0"/>
              </a:spcBef>
              <a:spcAft>
                <a:spcPct val="0"/>
              </a:spcAft>
              <a:tabLst>
                <a:tab pos="4348163" algn="ctr"/>
                <a:tab pos="8455025" algn="r"/>
              </a:tabLst>
              <a:defRPr sz="3000" b="1">
                <a:solidFill>
                  <a:srgbClr val="2D4150"/>
                </a:solidFill>
                <a:latin typeface="Times New Roman" charset="0"/>
                <a:ea typeface="ＭＳ Ｐゴシック" charset="0"/>
                <a:cs typeface="ＭＳ Ｐゴシック" charset="0"/>
              </a:defRPr>
            </a:lvl8pPr>
            <a:lvl9pPr marL="1828800" algn="l" rtl="0" fontAlgn="base">
              <a:spcBef>
                <a:spcPct val="0"/>
              </a:spcBef>
              <a:spcAft>
                <a:spcPct val="0"/>
              </a:spcAft>
              <a:tabLst>
                <a:tab pos="4348163" algn="ctr"/>
                <a:tab pos="8455025" algn="r"/>
              </a:tabLst>
              <a:defRPr sz="3000" b="1">
                <a:solidFill>
                  <a:srgbClr val="2D4150"/>
                </a:solidFill>
                <a:latin typeface="Times New Roman" charset="0"/>
                <a:ea typeface="ＭＳ Ｐゴシック" charset="0"/>
                <a:cs typeface="ＭＳ Ｐゴシック" charset="0"/>
              </a:defRPr>
            </a:lvl9pPr>
          </a:lstStyle>
          <a:p>
            <a:pPr algn="ctr" eaLnBrk="1" hangingPunct="1">
              <a:defRPr/>
            </a:pPr>
            <a:r>
              <a:rPr lang="en-US" altLang="en-US" sz="3200" kern="0" dirty="0">
                <a:solidFill>
                  <a:srgbClr val="4D92BC"/>
                </a:solidFill>
              </a:rPr>
              <a:t>HEALTH MATTERS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7825" y="8626"/>
            <a:ext cx="9144000" cy="579438"/>
          </a:xfrm>
        </p:spPr>
        <p:txBody>
          <a:bodyPr/>
          <a:lstStyle/>
          <a:p>
            <a:r>
              <a:rPr lang="en-US" dirty="0"/>
              <a:t>An Ecological Model of Behavior Change </a:t>
            </a:r>
          </a:p>
        </p:txBody>
      </p:sp>
      <p:pic>
        <p:nvPicPr>
          <p:cNvPr id="1026" name="Picture 2" descr="C:\Users\is4516\Desktop\Untitle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659198"/>
            <a:ext cx="4876801" cy="5829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title"/>
          </p:nvPr>
        </p:nvSpPr>
        <p:spPr>
          <a:xfrm>
            <a:off x="1432011" y="2887480"/>
            <a:ext cx="6245475" cy="1077218"/>
          </a:xfrm>
        </p:spPr>
        <p:txBody>
          <a:bodyPr/>
          <a:lstStyle/>
          <a:p>
            <a:pPr algn="ctr"/>
            <a:r>
              <a:rPr lang="en-US" kern="1200" dirty="0">
                <a:solidFill>
                  <a:srgbClr val="4D92BC"/>
                </a:solidFill>
                <a:latin typeface="+mn-lt"/>
                <a:ea typeface="+mn-ea"/>
                <a:cs typeface="+mn-cs"/>
              </a:rPr>
              <a:t>CHANGE YOURSELF, </a:t>
            </a:r>
            <a:br>
              <a:rPr lang="en-US" kern="1200" dirty="0">
                <a:solidFill>
                  <a:srgbClr val="4D92BC"/>
                </a:solidFill>
                <a:latin typeface="+mn-lt"/>
                <a:ea typeface="+mn-ea"/>
                <a:cs typeface="+mn-cs"/>
              </a:rPr>
            </a:br>
            <a:r>
              <a:rPr lang="en-US" kern="1200" dirty="0">
                <a:solidFill>
                  <a:srgbClr val="4D92BC"/>
                </a:solidFill>
                <a:latin typeface="+mn-lt"/>
                <a:ea typeface="+mn-ea"/>
                <a:cs typeface="+mn-cs"/>
              </a:rPr>
              <a:t>CHANGE YOUR WORLD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Content Placeholder 2"/>
          <p:cNvSpPr>
            <a:spLocks noGrp="1"/>
          </p:cNvSpPr>
          <p:nvPr>
            <p:ph idx="1"/>
          </p:nvPr>
        </p:nvSpPr>
        <p:spPr>
          <a:xfrm>
            <a:off x="383231" y="1150467"/>
            <a:ext cx="8229600" cy="4263506"/>
          </a:xfrm>
        </p:spPr>
        <p:txBody>
          <a:bodyPr/>
          <a:lstStyle/>
          <a:p>
            <a:pPr>
              <a:buClr>
                <a:srgbClr val="4D92BC"/>
              </a:buClr>
            </a:pPr>
            <a:r>
              <a:rPr lang="en-US" sz="2600" dirty="0"/>
              <a:t>Step 1: Get informed.</a:t>
            </a:r>
          </a:p>
          <a:p>
            <a:pPr>
              <a:buClr>
                <a:srgbClr val="4D92BC"/>
              </a:buClr>
            </a:pPr>
            <a:r>
              <a:rPr lang="en-US" sz="2600" dirty="0"/>
              <a:t>Step 2: Set a SMART (Specific, Measurable, Attainable, Relevant, Time based) goal.</a:t>
            </a:r>
          </a:p>
          <a:p>
            <a:pPr>
              <a:buClr>
                <a:srgbClr val="4D92BC"/>
              </a:buClr>
            </a:pPr>
            <a:r>
              <a:rPr lang="en-US" sz="2600" dirty="0"/>
              <a:t>Step 3: Make a plan.</a:t>
            </a:r>
          </a:p>
          <a:p>
            <a:pPr>
              <a:buClr>
                <a:srgbClr val="4D92BC"/>
              </a:buClr>
            </a:pPr>
            <a:r>
              <a:rPr lang="en-US" sz="2600" dirty="0"/>
              <a:t>Step 4: Identify barriers and how you’ll overcome them.</a:t>
            </a:r>
          </a:p>
          <a:p>
            <a:pPr>
              <a:buClr>
                <a:srgbClr val="4D92BC"/>
              </a:buClr>
            </a:pPr>
            <a:r>
              <a:rPr lang="en-US" sz="2600" dirty="0"/>
              <a:t>Step 5: Recruit some support.</a:t>
            </a:r>
          </a:p>
          <a:p>
            <a:pPr>
              <a:buClr>
                <a:srgbClr val="4D92BC"/>
              </a:buClr>
            </a:pPr>
            <a:r>
              <a:rPr lang="en-US" sz="2600" dirty="0"/>
              <a:t>Step 6: Promise yourself rewards.</a:t>
            </a:r>
          </a:p>
          <a:p>
            <a:pPr>
              <a:buClr>
                <a:srgbClr val="4D92BC"/>
              </a:buClr>
            </a:pPr>
            <a:r>
              <a:rPr lang="en-US" sz="2600" dirty="0"/>
              <a:t>Step 7: Commit in writing.</a:t>
            </a:r>
          </a:p>
        </p:txBody>
      </p:sp>
      <p:sp>
        <p:nvSpPr>
          <p:cNvPr id="48130" name="Title 1"/>
          <p:cNvSpPr>
            <a:spLocks noGrp="1"/>
          </p:cNvSpPr>
          <p:nvPr>
            <p:ph type="title"/>
          </p:nvPr>
        </p:nvSpPr>
        <p:spPr/>
        <p:txBody>
          <a:bodyPr/>
          <a:lstStyle/>
          <a:p>
            <a:r>
              <a:rPr lang="en-US" dirty="0"/>
              <a:t>Personal Choices: Seven Steps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Content Placeholder 2"/>
          <p:cNvSpPr>
            <a:spLocks noGrp="1"/>
          </p:cNvSpPr>
          <p:nvPr>
            <p:ph idx="1"/>
          </p:nvPr>
        </p:nvSpPr>
        <p:spPr>
          <a:xfrm>
            <a:off x="383231" y="1150466"/>
            <a:ext cx="8561592" cy="1945819"/>
          </a:xfrm>
        </p:spPr>
        <p:txBody>
          <a:bodyPr/>
          <a:lstStyle/>
          <a:p>
            <a:pPr>
              <a:buClr>
                <a:srgbClr val="4D92BC"/>
              </a:buClr>
            </a:pPr>
            <a:r>
              <a:rPr lang="en-US" sz="2600" b="1" dirty="0"/>
              <a:t>Relapse: </a:t>
            </a:r>
            <a:r>
              <a:rPr lang="en-US" sz="2600" dirty="0"/>
              <a:t>A return to the previous state or pattern of behavior. </a:t>
            </a:r>
          </a:p>
          <a:p>
            <a:pPr lvl="1">
              <a:buClr>
                <a:srgbClr val="4D92BC"/>
              </a:buClr>
            </a:pPr>
            <a:r>
              <a:rPr lang="en-US" sz="2400" dirty="0"/>
              <a:t>Cue control.</a:t>
            </a:r>
          </a:p>
          <a:p>
            <a:pPr lvl="1">
              <a:buClr>
                <a:srgbClr val="4D92BC"/>
              </a:buClr>
            </a:pPr>
            <a:r>
              <a:rPr lang="en-US" sz="2400" dirty="0"/>
              <a:t>Counter-conditioning.</a:t>
            </a:r>
          </a:p>
        </p:txBody>
      </p:sp>
      <p:sp>
        <p:nvSpPr>
          <p:cNvPr id="49154" name="Title 1"/>
          <p:cNvSpPr>
            <a:spLocks noGrp="1"/>
          </p:cNvSpPr>
          <p:nvPr>
            <p:ph type="title"/>
          </p:nvPr>
        </p:nvSpPr>
        <p:spPr/>
        <p:txBody>
          <a:bodyPr/>
          <a:lstStyle/>
          <a:p>
            <a:r>
              <a:rPr lang="en-US" dirty="0"/>
              <a:t>Preventing Relapse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Content Placeholder 2"/>
          <p:cNvSpPr>
            <a:spLocks noGrp="1"/>
          </p:cNvSpPr>
          <p:nvPr>
            <p:ph idx="1"/>
          </p:nvPr>
        </p:nvSpPr>
        <p:spPr>
          <a:xfrm>
            <a:off x="383230" y="1150466"/>
            <a:ext cx="8634021" cy="5106987"/>
          </a:xfrm>
        </p:spPr>
        <p:txBody>
          <a:bodyPr/>
          <a:lstStyle/>
          <a:p>
            <a:pPr>
              <a:buClr>
                <a:srgbClr val="4D92BC"/>
              </a:buClr>
            </a:pPr>
            <a:r>
              <a:rPr lang="en-US" sz="2600" dirty="0"/>
              <a:t>Working independently or with others to directly improve aspects of the social or physical environment or to change policies or legislation.</a:t>
            </a:r>
          </a:p>
          <a:p>
            <a:pPr lvl="1">
              <a:buClr>
                <a:srgbClr val="4D92BC"/>
              </a:buClr>
            </a:pPr>
            <a:r>
              <a:rPr lang="en-US" sz="2400" dirty="0"/>
              <a:t>Get better informed about issues.</a:t>
            </a:r>
          </a:p>
          <a:p>
            <a:pPr lvl="1">
              <a:buClr>
                <a:srgbClr val="4D92BC"/>
              </a:buClr>
            </a:pPr>
            <a:r>
              <a:rPr lang="en-US" sz="2400" dirty="0"/>
              <a:t>Meet with campus faculty or staff to share your concerns.</a:t>
            </a:r>
          </a:p>
          <a:p>
            <a:pPr lvl="1">
              <a:buClr>
                <a:srgbClr val="4D92BC"/>
              </a:buClr>
            </a:pPr>
            <a:r>
              <a:rPr lang="en-US" sz="2400" dirty="0"/>
              <a:t>Use social networking to heighten awareness.</a:t>
            </a:r>
          </a:p>
          <a:p>
            <a:pPr lvl="1">
              <a:buClr>
                <a:srgbClr val="4D92BC"/>
              </a:buClr>
            </a:pPr>
            <a:r>
              <a:rPr lang="en-US" sz="2400" dirty="0"/>
              <a:t>Write about the issue for campus news services.</a:t>
            </a:r>
          </a:p>
          <a:p>
            <a:pPr lvl="1">
              <a:buClr>
                <a:srgbClr val="4D92BC"/>
              </a:buClr>
            </a:pPr>
            <a:r>
              <a:rPr lang="en-US" sz="2400" dirty="0"/>
              <a:t>Speak about the issue at campus gatherings.</a:t>
            </a:r>
          </a:p>
          <a:p>
            <a:pPr lvl="1">
              <a:buClr>
                <a:srgbClr val="4D92BC"/>
              </a:buClr>
            </a:pPr>
            <a:r>
              <a:rPr lang="en-US" sz="2400" dirty="0"/>
              <a:t>Organize a letter-writing campaign to your dean of students. </a:t>
            </a:r>
          </a:p>
          <a:p>
            <a:pPr lvl="1">
              <a:buClr>
                <a:srgbClr val="4D92BC"/>
              </a:buClr>
            </a:pPr>
            <a:r>
              <a:rPr lang="en-US" sz="2400" dirty="0"/>
              <a:t>Join a campus organization that is already working on the issue.</a:t>
            </a:r>
          </a:p>
        </p:txBody>
      </p:sp>
      <p:sp>
        <p:nvSpPr>
          <p:cNvPr id="50178" name="Title 1"/>
          <p:cNvSpPr>
            <a:spLocks noGrp="1"/>
          </p:cNvSpPr>
          <p:nvPr>
            <p:ph type="title"/>
          </p:nvPr>
        </p:nvSpPr>
        <p:spPr/>
        <p:txBody>
          <a:bodyPr/>
          <a:lstStyle/>
          <a:p>
            <a:r>
              <a:rPr lang="en-US" dirty="0"/>
              <a:t>Campus and Community Advocacy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5"/>
          <p:cNvSpPr>
            <a:spLocks noGrp="1" noChangeArrowheads="1"/>
          </p:cNvSpPr>
          <p:nvPr>
            <p:ph idx="1"/>
          </p:nvPr>
        </p:nvSpPr>
        <p:spPr>
          <a:xfrm>
            <a:off x="383231" y="1150467"/>
            <a:ext cx="8597806" cy="4462682"/>
          </a:xfrm>
        </p:spPr>
        <p:txBody>
          <a:bodyPr/>
          <a:lstStyle/>
          <a:p>
            <a:pPr>
              <a:buClr>
                <a:srgbClr val="4D92BC"/>
              </a:buClr>
            </a:pPr>
            <a:r>
              <a:rPr lang="en-US" sz="2600" dirty="0"/>
              <a:t>A state of well-being that encompasses physical, social, psychological, and other dimensions and is a resource for everyday life.</a:t>
            </a:r>
          </a:p>
          <a:p>
            <a:pPr lvl="1">
              <a:buClr>
                <a:srgbClr val="4D92BC"/>
              </a:buClr>
            </a:pPr>
            <a:r>
              <a:rPr lang="en-US" sz="2400" dirty="0"/>
              <a:t>More than merely the absence of disease.</a:t>
            </a:r>
          </a:p>
          <a:p>
            <a:pPr>
              <a:buClr>
                <a:srgbClr val="4D92BC"/>
              </a:buClr>
            </a:pPr>
            <a:r>
              <a:rPr lang="en-US" sz="2600" dirty="0"/>
              <a:t>Lifestyle choices have a profound influence on health.</a:t>
            </a:r>
          </a:p>
          <a:p>
            <a:pPr>
              <a:buClr>
                <a:srgbClr val="4D92BC"/>
              </a:buClr>
            </a:pPr>
            <a:r>
              <a:rPr lang="en-US" sz="2600" dirty="0"/>
              <a:t>A disease is an alteration in body structure of biochemistry that is significant enough to cause the body</a:t>
            </a:r>
            <a:r>
              <a:rPr lang="fr-FR" sz="2600" dirty="0"/>
              <a:t>’</a:t>
            </a:r>
            <a:r>
              <a:rPr lang="en-US" sz="2600" dirty="0"/>
              <a:t>s regulatory mechanisms to fail. Symptoms may or may not be present. </a:t>
            </a:r>
          </a:p>
        </p:txBody>
      </p:sp>
      <p:sp>
        <p:nvSpPr>
          <p:cNvPr id="7170" name="Rectangle 4"/>
          <p:cNvSpPr>
            <a:spLocks noGrp="1" noChangeArrowheads="1"/>
          </p:cNvSpPr>
          <p:nvPr>
            <p:ph type="title"/>
          </p:nvPr>
        </p:nvSpPr>
        <p:spPr>
          <a:xfrm>
            <a:off x="1602" y="8626"/>
            <a:ext cx="9144000" cy="579438"/>
          </a:xfrm>
        </p:spPr>
        <p:txBody>
          <a:bodyPr/>
          <a:lstStyle/>
          <a:p>
            <a:r>
              <a:rPr lang="en-US" dirty="0"/>
              <a:t>What Is Health?</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5"/>
          <p:cNvSpPr>
            <a:spLocks noGrp="1" noChangeArrowheads="1"/>
          </p:cNvSpPr>
          <p:nvPr>
            <p:ph idx="1"/>
          </p:nvPr>
        </p:nvSpPr>
        <p:spPr>
          <a:xfrm>
            <a:off x="383231" y="1150466"/>
            <a:ext cx="8229600" cy="2407545"/>
          </a:xfrm>
        </p:spPr>
        <p:txBody>
          <a:bodyPr/>
          <a:lstStyle/>
          <a:p>
            <a:pPr>
              <a:buClr>
                <a:srgbClr val="4D92BC"/>
              </a:buClr>
            </a:pPr>
            <a:r>
              <a:rPr lang="en-US" sz="2600" b="1" dirty="0"/>
              <a:t>Wellness</a:t>
            </a:r>
            <a:r>
              <a:rPr lang="en-US" sz="2600" dirty="0"/>
              <a:t> is an active process through which people become aware of, and make choices toward, a more successful existence.</a:t>
            </a:r>
          </a:p>
          <a:p>
            <a:pPr>
              <a:buClr>
                <a:srgbClr val="4D92BC"/>
              </a:buClr>
            </a:pPr>
            <a:r>
              <a:rPr lang="en-US" sz="2600" dirty="0"/>
              <a:t>Your general direction on the continuum matters more than your specific point on it at any given time.</a:t>
            </a:r>
          </a:p>
        </p:txBody>
      </p:sp>
      <p:sp>
        <p:nvSpPr>
          <p:cNvPr id="8194" name="Rectangle 4"/>
          <p:cNvSpPr>
            <a:spLocks noGrp="1" noChangeArrowheads="1"/>
          </p:cNvSpPr>
          <p:nvPr>
            <p:ph type="title"/>
          </p:nvPr>
        </p:nvSpPr>
        <p:spPr/>
        <p:txBody>
          <a:bodyPr/>
          <a:lstStyle/>
          <a:p>
            <a:r>
              <a:rPr lang="en-US" dirty="0"/>
              <a:t>Health Versus Wellness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p:txBody>
          <a:bodyPr/>
          <a:lstStyle/>
          <a:p>
            <a:r>
              <a:rPr lang="en-US" dirty="0"/>
              <a:t>The Illness–Wellness Continuum</a:t>
            </a:r>
          </a:p>
        </p:txBody>
      </p:sp>
      <p:pic>
        <p:nvPicPr>
          <p:cNvPr id="7" name="Picture 6" descr="01_01_Figure.jpg"/>
          <p:cNvPicPr>
            <a:picLocks noChangeAspect="1"/>
          </p:cNvPicPr>
          <p:nvPr/>
        </p:nvPicPr>
        <p:blipFill rotWithShape="1">
          <a:blip r:embed="rId3">
            <a:extLst>
              <a:ext uri="{28A0092B-C50C-407E-A947-70E740481C1C}">
                <a14:useLocalDpi xmlns:a14="http://schemas.microsoft.com/office/drawing/2010/main" val="0"/>
              </a:ext>
            </a:extLst>
          </a:blip>
          <a:srcRect b="8348"/>
          <a:stretch/>
        </p:blipFill>
        <p:spPr>
          <a:xfrm>
            <a:off x="271272" y="2499528"/>
            <a:ext cx="8601456" cy="180462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5"/>
          <p:cNvSpPr>
            <a:spLocks noGrp="1" noChangeArrowheads="1"/>
          </p:cNvSpPr>
          <p:nvPr>
            <p:ph idx="1"/>
          </p:nvPr>
        </p:nvSpPr>
        <p:spPr>
          <a:xfrm>
            <a:off x="383231" y="1150466"/>
            <a:ext cx="8229600" cy="5106987"/>
          </a:xfrm>
        </p:spPr>
        <p:txBody>
          <a:bodyPr/>
          <a:lstStyle/>
          <a:p>
            <a:pPr>
              <a:buClr>
                <a:srgbClr val="4D92BC"/>
              </a:buClr>
            </a:pPr>
            <a:r>
              <a:rPr lang="en-US" sz="2600" b="1" dirty="0"/>
              <a:t>Physical health: </a:t>
            </a:r>
            <a:r>
              <a:rPr lang="en-US" sz="2600" dirty="0"/>
              <a:t>How well your body functions, and how well you care for it.</a:t>
            </a:r>
          </a:p>
          <a:p>
            <a:pPr>
              <a:buClr>
                <a:srgbClr val="4D92BC"/>
              </a:buClr>
            </a:pPr>
            <a:r>
              <a:rPr lang="en-US" sz="2600" b="1" dirty="0"/>
              <a:t>Intellectual health: </a:t>
            </a:r>
            <a:r>
              <a:rPr lang="en-US" sz="2600" dirty="0"/>
              <a:t>A willingness to take on new intellectual challenges, openness to new ideas and skills, a capacity to think critically, and a sense of humor and curiosity.</a:t>
            </a:r>
          </a:p>
          <a:p>
            <a:pPr>
              <a:buClr>
                <a:srgbClr val="4D92BC"/>
              </a:buClr>
            </a:pPr>
            <a:r>
              <a:rPr lang="en-US" sz="2600" b="1" dirty="0"/>
              <a:t>Psychological health: </a:t>
            </a:r>
            <a:r>
              <a:rPr lang="en-US" sz="2600" dirty="0"/>
              <a:t>Autonomy, self-acceptance, and the ability to maintain nurturing relationships and to pursue meaningful goals.</a:t>
            </a:r>
          </a:p>
          <a:p>
            <a:pPr>
              <a:buClr>
                <a:srgbClr val="4D92BC"/>
              </a:buClr>
            </a:pPr>
            <a:r>
              <a:rPr lang="en-US" sz="2600" b="1" dirty="0"/>
              <a:t>Spiritual health: </a:t>
            </a:r>
            <a:r>
              <a:rPr lang="en-US" sz="2600" dirty="0"/>
              <a:t>Influenced by your beliefs and values and the way in which you express them. </a:t>
            </a:r>
          </a:p>
        </p:txBody>
      </p:sp>
      <p:sp>
        <p:nvSpPr>
          <p:cNvPr id="10242" name="Rectangle 4"/>
          <p:cNvSpPr>
            <a:spLocks noGrp="1" noChangeArrowheads="1"/>
          </p:cNvSpPr>
          <p:nvPr>
            <p:ph type="title"/>
          </p:nvPr>
        </p:nvSpPr>
        <p:spPr/>
        <p:txBody>
          <a:bodyPr/>
          <a:lstStyle/>
          <a:p>
            <a:r>
              <a:rPr lang="en-US" dirty="0"/>
              <a:t>Dimensions of Health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5"/>
          <p:cNvSpPr>
            <a:spLocks noGrp="1" noChangeArrowheads="1"/>
          </p:cNvSpPr>
          <p:nvPr>
            <p:ph idx="1"/>
          </p:nvPr>
        </p:nvSpPr>
        <p:spPr>
          <a:xfrm>
            <a:off x="383231" y="1150467"/>
            <a:ext cx="8229600" cy="3285732"/>
          </a:xfrm>
        </p:spPr>
        <p:txBody>
          <a:bodyPr/>
          <a:lstStyle/>
          <a:p>
            <a:pPr>
              <a:buClr>
                <a:srgbClr val="4D92BC"/>
              </a:buClr>
            </a:pPr>
            <a:r>
              <a:rPr lang="en-US" sz="2600" b="1" dirty="0"/>
              <a:t>Social health: </a:t>
            </a:r>
            <a:r>
              <a:rPr lang="en-US" sz="2600" dirty="0"/>
              <a:t>The quality of interactions and relationships with others.</a:t>
            </a:r>
          </a:p>
          <a:p>
            <a:pPr>
              <a:buClr>
                <a:srgbClr val="4D92BC"/>
              </a:buClr>
            </a:pPr>
            <a:r>
              <a:rPr lang="en-US" sz="2600" b="1" dirty="0"/>
              <a:t>Environmental health: </a:t>
            </a:r>
            <a:r>
              <a:rPr lang="en-US" sz="2600" dirty="0"/>
              <a:t>The quality of home, work, school, and social environments—as well as the health of our planet.</a:t>
            </a:r>
          </a:p>
          <a:p>
            <a:pPr>
              <a:buClr>
                <a:srgbClr val="4D92BC"/>
              </a:buClr>
            </a:pPr>
            <a:r>
              <a:rPr lang="en-US" sz="2600" b="1" dirty="0"/>
              <a:t>Occupational health: </a:t>
            </a:r>
            <a:r>
              <a:rPr lang="en-US" sz="2600" dirty="0"/>
              <a:t>The quality of your relationship to your work.</a:t>
            </a:r>
          </a:p>
        </p:txBody>
      </p:sp>
      <p:sp>
        <p:nvSpPr>
          <p:cNvPr id="11266" name="Rectangle 4"/>
          <p:cNvSpPr>
            <a:spLocks noGrp="1" noChangeArrowheads="1"/>
          </p:cNvSpPr>
          <p:nvPr>
            <p:ph type="title"/>
          </p:nvPr>
        </p:nvSpPr>
        <p:spPr/>
        <p:txBody>
          <a:bodyPr/>
          <a:lstStyle/>
          <a:p>
            <a:r>
              <a:rPr lang="en-US" dirty="0"/>
              <a:t>Dimensions of Health (cont.)</a:t>
            </a:r>
          </a:p>
        </p:txBody>
      </p:sp>
    </p:spTree>
  </p:cSld>
  <p:clrMapOvr>
    <a:masterClrMapping/>
  </p:clrMapOvr>
</p:sld>
</file>

<file path=ppt/theme/theme1.xml><?xml version="1.0" encoding="utf-8"?>
<a:theme xmlns:a="http://schemas.openxmlformats.org/drawingml/2006/main" name="1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
        <a:cs typeface="Arial"/>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
        <a:cs typeface="Arial"/>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gtk_01:Applications (Mac OS 9):Microsoft Office 2001:Templates:My Templates:HA5Lect_template.pot</Template>
  <TotalTime>2903</TotalTime>
  <Words>2156</Words>
  <Application>Microsoft Macintosh PowerPoint</Application>
  <PresentationFormat>On-screen Show (4:3)</PresentationFormat>
  <Paragraphs>180</Paragraphs>
  <Slides>44</Slides>
  <Notes>38</Notes>
  <HiddenSlides>0</HiddenSlides>
  <MMClips>1</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44</vt:i4>
      </vt:variant>
    </vt:vector>
  </HeadingPairs>
  <TitlesOfParts>
    <vt:vector size="47" baseType="lpstr">
      <vt:lpstr>Arial</vt:lpstr>
      <vt:lpstr>1_HA5Lect_template</vt:lpstr>
      <vt:lpstr>2_HA5Lect_template</vt:lpstr>
      <vt:lpstr>Chapter 1: Health in the 21st Century</vt:lpstr>
      <vt:lpstr>Did You Know?</vt:lpstr>
      <vt:lpstr>Learning Outcomes</vt:lpstr>
      <vt:lpstr>PowerPoint Presentation</vt:lpstr>
      <vt:lpstr>What Is Health?</vt:lpstr>
      <vt:lpstr>Health Versus Wellness</vt:lpstr>
      <vt:lpstr>The Illness–Wellness Continuum</vt:lpstr>
      <vt:lpstr>Dimensions of Health</vt:lpstr>
      <vt:lpstr>Dimensions of Health (cont.)</vt:lpstr>
      <vt:lpstr>Dimensions of Health and Wellness</vt:lpstr>
      <vt:lpstr>CURRENT HEALTH CHALLENGES</vt:lpstr>
      <vt:lpstr>Health Across America</vt:lpstr>
      <vt:lpstr>PowerPoint Presentation</vt:lpstr>
      <vt:lpstr>America’s Health Challenges</vt:lpstr>
      <vt:lpstr>Four Keys to Good Health </vt:lpstr>
      <vt:lpstr>The Healthy People Initiative</vt:lpstr>
      <vt:lpstr>Health on America’s Campuses</vt:lpstr>
      <vt:lpstr>PowerPoint Presentation</vt:lpstr>
      <vt:lpstr>Health Around the World</vt:lpstr>
      <vt:lpstr>DETERMINANTS OF HEALTH</vt:lpstr>
      <vt:lpstr>Determinants of Health</vt:lpstr>
      <vt:lpstr>Biology and Genetics</vt:lpstr>
      <vt:lpstr>Biology and Genetics (cont.)</vt:lpstr>
      <vt:lpstr>Video: Your Medical History</vt:lpstr>
      <vt:lpstr>Video: Your Medical History</vt:lpstr>
      <vt:lpstr>Individual Behaviors</vt:lpstr>
      <vt:lpstr>Social Determinants </vt:lpstr>
      <vt:lpstr>Physical Determinants</vt:lpstr>
      <vt:lpstr>Health Services</vt:lpstr>
      <vt:lpstr>Policy-Making</vt:lpstr>
      <vt:lpstr>WHAT FACTORS INFLUENCE BEHAVIOR CHANGE?</vt:lpstr>
      <vt:lpstr>What Factors Influence Behavior Change?</vt:lpstr>
      <vt:lpstr>Factors That Can Help or Hinder Your Health Behavior</vt:lpstr>
      <vt:lpstr>How Does Behavior Change Occur? </vt:lpstr>
      <vt:lpstr>Transtheoretical Model</vt:lpstr>
      <vt:lpstr>Transtheoretical Model: Six Stages of Change </vt:lpstr>
      <vt:lpstr>The Health Belief Model</vt:lpstr>
      <vt:lpstr>The Health Belief Model (cont.)</vt:lpstr>
      <vt:lpstr>Ecological Models</vt:lpstr>
      <vt:lpstr>An Ecological Model of Behavior Change </vt:lpstr>
      <vt:lpstr>CHANGE YOURSELF,  CHANGE YOUR WORLD</vt:lpstr>
      <vt:lpstr>Personal Choices: Seven Steps</vt:lpstr>
      <vt:lpstr>Preventing Relapse</vt:lpstr>
      <vt:lpstr>Campus and Community Advocacy </vt:lpstr>
    </vt:vector>
  </TitlesOfParts>
  <Company>뿿ˤʤ㏘뿿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U</dc:creator>
  <cp:lastModifiedBy>Place, Jean Marie</cp:lastModifiedBy>
  <cp:revision>268</cp:revision>
  <dcterms:created xsi:type="dcterms:W3CDTF">2007-09-26T05:29:17Z</dcterms:created>
  <dcterms:modified xsi:type="dcterms:W3CDTF">2020-01-12T19:01:10Z</dcterms:modified>
</cp:coreProperties>
</file>