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  <p:sldMasterId id="2147483668" r:id="rId2"/>
  </p:sldMasterIdLst>
  <p:notesMasterIdLst>
    <p:notesMasterId r:id="rId50"/>
  </p:notesMasterIdLst>
  <p:handoutMasterIdLst>
    <p:handoutMasterId r:id="rId51"/>
  </p:handoutMasterIdLst>
  <p:sldIdLst>
    <p:sldId id="256" r:id="rId3"/>
    <p:sldId id="257" r:id="rId4"/>
    <p:sldId id="258" r:id="rId5"/>
    <p:sldId id="259" r:id="rId6"/>
    <p:sldId id="30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307" r:id="rId39"/>
    <p:sldId id="308" r:id="rId40"/>
    <p:sldId id="294" r:id="rId41"/>
    <p:sldId id="30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2BC"/>
    <a:srgbClr val="000000"/>
    <a:srgbClr val="E5B73D"/>
    <a:srgbClr val="CD0044"/>
    <a:srgbClr val="6A733D"/>
    <a:srgbClr val="4E6273"/>
    <a:srgbClr val="E3E709"/>
    <a:srgbClr val="BE2A40"/>
    <a:srgbClr val="8E8C24"/>
    <a:srgbClr val="373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0204" autoAdjust="0"/>
  </p:normalViewPr>
  <p:slideViewPr>
    <p:cSldViewPr snapToGrid="0">
      <p:cViewPr varScale="1">
        <p:scale>
          <a:sx n="115" d="100"/>
          <a:sy n="115" d="100"/>
        </p:scale>
        <p:origin x="2152" y="192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-520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39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17.2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Physical Changes Due to Aging.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05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91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83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17.3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Vision Problems Common to Aging.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19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54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17.4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Effects of Osteoporosis on the Vertebrae of the Spine.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Vertebral bone tissue of a person with osteoporosis (right) and of a healthy person (left).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040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47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57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17.5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Brain Activity and Alzheimer’s Disease.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Reds and yellows indicate high activity in tissues; blues and greens represent lower activity in tissues.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17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28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33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29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17.6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 Nourishing Diet Contributes to Successful Aging.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This adaptation of the USDA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MyPlate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illustrates nutritious food and fluid choices for older adults.</a:t>
            </a:r>
            <a:endParaRPr lang="en-US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5F708F-532B-5D4E-9C89-2530F06B0FF6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64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82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3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19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7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1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330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37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96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59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65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7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5030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46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525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919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9596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932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02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17.1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Number of Older People in the U.S. Population, 1900–2060.</a:t>
            </a:r>
          </a:p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Source: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Data from Administration on Aging. (2016).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 profile of older Americans: 2014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www.aoa.acl.gov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859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163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25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617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Outline</a:t>
            </a:r>
          </a:p>
        </p:txBody>
      </p:sp>
    </p:spTree>
    <p:extLst>
      <p:ext uri="{BB962C8B-B14F-4D97-AF65-F5344CB8AC3E}">
        <p14:creationId xmlns:p14="http://schemas.microsoft.com/office/powerpoint/2010/main" val="236532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950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3 Outline</a:t>
            </a:r>
          </a:p>
        </p:txBody>
      </p:sp>
    </p:spTree>
    <p:extLst>
      <p:ext uri="{BB962C8B-B14F-4D97-AF65-F5344CB8AC3E}">
        <p14:creationId xmlns:p14="http://schemas.microsoft.com/office/powerpoint/2010/main" val="230364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292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435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087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5378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303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3827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183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829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1676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209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78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866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338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863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523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366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335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6299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7698" y="500356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4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5" y="2499993"/>
            <a:ext cx="2865011" cy="1077218"/>
          </a:xfrm>
        </p:spPr>
        <p:txBody>
          <a:bodyPr/>
          <a:lstStyle/>
          <a:p>
            <a:r>
              <a:rPr lang="en-US" dirty="0">
                <a:solidFill>
                  <a:srgbClr val="284587"/>
                </a:solidFill>
              </a:rPr>
              <a:t>Chapter 17: </a:t>
            </a:r>
            <a:r>
              <a:rPr lang="en-IN" dirty="0">
                <a:solidFill>
                  <a:srgbClr val="284587"/>
                </a:solidFill>
              </a:rPr>
              <a:t>Aging Well</a:t>
            </a:r>
            <a:endParaRPr lang="en-US" dirty="0">
              <a:solidFill>
                <a:srgbClr val="284587"/>
              </a:solidFill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6" y="4860925"/>
            <a:ext cx="3214711" cy="1311128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sz="1800" dirty="0">
                <a:solidFill>
                  <a:srgbClr val="284587"/>
                </a:solidFill>
              </a:rPr>
              <a:t>Lecture Outlines by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Sloane Burke Winkelman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California State University, Northridge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94325" y="87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Changes Due to Aging </a:t>
            </a:r>
          </a:p>
        </p:txBody>
      </p:sp>
      <p:pic>
        <p:nvPicPr>
          <p:cNvPr id="2050" name="Picture 2" descr="\\integrafs5\DeLS_Pondy\71_Pearson_US_IRDVD\03. For_Testing\Lynch_CH_3e\JPEGS\Pass_01\Chapter17\Figures\Jpegs_Labeled\CH_3e_Figure_17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4"/>
          <a:stretch/>
        </p:blipFill>
        <p:spPr bwMode="auto">
          <a:xfrm>
            <a:off x="2074863" y="1030315"/>
            <a:ext cx="4994275" cy="500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6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14993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Presbycusis: </a:t>
            </a:r>
            <a:r>
              <a:rPr lang="en-US" sz="2600" dirty="0"/>
              <a:t>Age-related hearing loss, which usually develops gradually, is often due to damage to or changes in the inner ear.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It varies from person to person.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Hearing loss should be tested and treated.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Mechanical devices and surgery may help with hearing loss.</a:t>
            </a:r>
          </a:p>
        </p:txBody>
      </p:sp>
      <p:sp>
        <p:nvSpPr>
          <p:cNvPr id="133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Hearing Loss</a:t>
            </a:r>
          </a:p>
        </p:txBody>
      </p:sp>
    </p:spTree>
    <p:extLst>
      <p:ext uri="{BB962C8B-B14F-4D97-AF65-F5344CB8AC3E}">
        <p14:creationId xmlns:p14="http://schemas.microsoft.com/office/powerpoint/2010/main" val="3488856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50794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Presbyopia: </a:t>
            </a:r>
            <a:r>
              <a:rPr lang="en-US" sz="2600" dirty="0"/>
              <a:t>Age-related decline in the ability to focus on objects up close, especially in low light.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Cataracts: </a:t>
            </a:r>
            <a:r>
              <a:rPr lang="en-US" sz="2600" dirty="0"/>
              <a:t>Age-related vision disorder marked by clouding of the lens of the eye.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Glaucoma: </a:t>
            </a:r>
            <a:r>
              <a:rPr lang="en-US" sz="2600" dirty="0"/>
              <a:t>Age-related vision disorder arising from an increase in internal eye pressure that damages the optic nerve and reduces peripheral vision.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Age-related macular degeneration </a:t>
            </a:r>
            <a:r>
              <a:rPr lang="en-US" sz="2600" dirty="0"/>
              <a:t>(AMD): Vision disorder caused by deterioration of the macula, which reduces central vision.</a:t>
            </a:r>
          </a:p>
        </p:txBody>
      </p:sp>
      <p:sp>
        <p:nvSpPr>
          <p:cNvPr id="143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Loss</a:t>
            </a:r>
          </a:p>
        </p:txBody>
      </p:sp>
    </p:spTree>
    <p:extLst>
      <p:ext uri="{BB962C8B-B14F-4D97-AF65-F5344CB8AC3E}">
        <p14:creationId xmlns:p14="http://schemas.microsoft.com/office/powerpoint/2010/main" val="287216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Problems Common to Aging </a:t>
            </a:r>
          </a:p>
        </p:txBody>
      </p:sp>
      <p:pic>
        <p:nvPicPr>
          <p:cNvPr id="3074" name="Picture 2" descr="\\integrafs5\DeLS_Pondy\71_Pearson_US_IRDVD\03. For_Testing\Lynch_CH_3e\JPEGS\Pass_01\Chapter17\Figures\Jpegs_Labeled\CH_3e_Figure_17_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2"/>
          <a:stretch/>
        </p:blipFill>
        <p:spPr bwMode="auto">
          <a:xfrm>
            <a:off x="3578691" y="948618"/>
            <a:ext cx="1985031" cy="515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134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65692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Arthritis: </a:t>
            </a:r>
            <a:r>
              <a:rPr lang="en-US" sz="2600" dirty="0"/>
              <a:t>Inflammation of one or more joints in the body, resulting in pain, swelling, and limited movement.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Affects 52 million adults—about 23% in the United States.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Osteoporosis: </a:t>
            </a:r>
            <a:r>
              <a:rPr lang="en-US" sz="2600" dirty="0"/>
              <a:t>A disease characterized by low bone mass and deterioration of bone tissue, leading to fragile bones and an increased risk of fractures.</a:t>
            </a:r>
          </a:p>
        </p:txBody>
      </p:sp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Diseases</a:t>
            </a:r>
          </a:p>
        </p:txBody>
      </p:sp>
    </p:spTree>
    <p:extLst>
      <p:ext uri="{BB962C8B-B14F-4D97-AF65-F5344CB8AC3E}">
        <p14:creationId xmlns:p14="http://schemas.microsoft.com/office/powerpoint/2010/main" val="1443448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Osteoporosis on the Vertebrae of the Spine</a:t>
            </a:r>
          </a:p>
        </p:txBody>
      </p:sp>
      <p:pic>
        <p:nvPicPr>
          <p:cNvPr id="4098" name="Picture 2" descr="\\integrafs5\DeLS_Pondy\71_Pearson_US_IRDVD\03. For_Testing\Lynch_CH_3e\JPEGS\Pass_01\Chapter17\Figures\Jpegs_Labeled\CH_3e_Figure_17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29" y="1463523"/>
            <a:ext cx="7237743" cy="461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6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permanent end of a woman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menstrual cycle and reproductive capacity.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Some women may experience unpleasant side effects, which can be treated as follows: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Psychotherapy to help combat fears.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Hormone therapy (HT).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Vaginal estrogen.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Bone-building medications.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Antidepressants.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Avoiding hot flash triggers.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Quitting smoking and exercising regularly.</a:t>
            </a:r>
          </a:p>
        </p:txBody>
      </p:sp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Menopause</a:t>
            </a:r>
          </a:p>
        </p:txBody>
      </p:sp>
    </p:spTree>
    <p:extLst>
      <p:ext uri="{BB962C8B-B14F-4D97-AF65-F5344CB8AC3E}">
        <p14:creationId xmlns:p14="http://schemas.microsoft.com/office/powerpoint/2010/main" val="58613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83230" y="1150466"/>
            <a:ext cx="8697395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Also known as male menopause.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Period marked by a decline in the male reproductive hormone testosterone and its resultant physical and emotional effects.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Symptoms: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Changes in sexual functioning.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Physical changes (increase in fat, decreased muscle strength).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Poor sleep quality (including insomnia or hypersomnia).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Depressed mood (depression, difficulty concentrating).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Increased risk of insulin resistance </a:t>
            </a:r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Andropause</a:t>
            </a:r>
          </a:p>
        </p:txBody>
      </p:sp>
    </p:spTree>
    <p:extLst>
      <p:ext uri="{BB962C8B-B14F-4D97-AF65-F5344CB8AC3E}">
        <p14:creationId xmlns:p14="http://schemas.microsoft.com/office/powerpoint/2010/main" val="1365038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184623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54% of men and 31% of women over 70 remain sexually active.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Ageism is prejudice or discrimination against older adults. </a:t>
            </a: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Sexuality</a:t>
            </a:r>
          </a:p>
        </p:txBody>
      </p:sp>
    </p:spTree>
    <p:extLst>
      <p:ext uri="{BB962C8B-B14F-4D97-AF65-F5344CB8AC3E}">
        <p14:creationId xmlns:p14="http://schemas.microsoft.com/office/powerpoint/2010/main" val="3029774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Dementia is a group of symptoms caused by disorders that affect memory, cognitive function, personality, and social skills.</a:t>
            </a:r>
          </a:p>
          <a:p>
            <a:pPr>
              <a:buClr>
                <a:srgbClr val="4D92BC"/>
              </a:buClr>
            </a:pPr>
            <a:r>
              <a:rPr lang="it-IT" sz="2600" dirty="0"/>
              <a:t>Alzheimer</a:t>
            </a:r>
            <a:r>
              <a:rPr lang="fr-FR" sz="2600" dirty="0"/>
              <a:t>’</a:t>
            </a:r>
            <a:r>
              <a:rPr lang="it-IT" sz="2600" dirty="0"/>
              <a:t>s disease (AD) is a progressive, </a:t>
            </a:r>
            <a:r>
              <a:rPr lang="en-US" sz="2600" dirty="0"/>
              <a:t>fatal form of age-related dementia.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Affects 5 million (1 in 8) people in the United States.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Risk factors: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Age.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Genetics.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Poor health.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Lifestyle factors.</a:t>
            </a:r>
          </a:p>
        </p:txBody>
      </p:sp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Affecting Cognition and Memory</a:t>
            </a:r>
          </a:p>
        </p:txBody>
      </p:sp>
    </p:spTree>
    <p:extLst>
      <p:ext uri="{BB962C8B-B14F-4D97-AF65-F5344CB8AC3E}">
        <p14:creationId xmlns:p14="http://schemas.microsoft.com/office/powerpoint/2010/main" val="71097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12277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Approximately 1 in every 7 people in the United States is age 65 or older.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About 43% of noninstitutionalized older people in the United States rate their health as very good or excellent.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55-and-older crowd is the fastest-growing age group on Facebook.</a:t>
            </a:r>
          </a:p>
        </p:txBody>
      </p:sp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</p:spTree>
    <p:extLst>
      <p:ext uri="{BB962C8B-B14F-4D97-AF65-F5344CB8AC3E}">
        <p14:creationId xmlns:p14="http://schemas.microsoft.com/office/powerpoint/2010/main" val="3703470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 Activity and Alzheimer</a:t>
            </a:r>
            <a:r>
              <a:rPr lang="fr-FR" dirty="0"/>
              <a:t>’</a:t>
            </a:r>
            <a:r>
              <a:rPr lang="en-US" dirty="0"/>
              <a:t>s Disease</a:t>
            </a:r>
          </a:p>
        </p:txBody>
      </p:sp>
      <p:pic>
        <p:nvPicPr>
          <p:cNvPr id="5122" name="Picture 2" descr="\\integrafs5\DeLS_Pondy\71_Pearson_US_IRDVD\03. For_Testing\Lynch_CH_3e\JPEGS\Pass_01\Chapter17\Figures\Jpegs_Labeled\CH_3e_Figure_17_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4"/>
          <a:stretch/>
        </p:blipFill>
        <p:spPr bwMode="auto">
          <a:xfrm>
            <a:off x="1023322" y="1147846"/>
            <a:ext cx="7097356" cy="489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475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7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534431" cy="370219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Various life changes can affect older adults: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Family changes (e.g., empty nest syndrome).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Changes in residence.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Changes in employment.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Economic changes.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Mood changes.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Substance abuse and polypharmacy (the use of multiple drugs that may potentially interact in dangerous ways).</a:t>
            </a:r>
          </a:p>
        </p:txBody>
      </p:sp>
      <p:sp>
        <p:nvSpPr>
          <p:cNvPr id="245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Psychosocial Changes</a:t>
            </a:r>
          </a:p>
        </p:txBody>
      </p:sp>
    </p:spTree>
    <p:extLst>
      <p:ext uri="{BB962C8B-B14F-4D97-AF65-F5344CB8AC3E}">
        <p14:creationId xmlns:p14="http://schemas.microsoft.com/office/powerpoint/2010/main" val="3247106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17253" y="2890391"/>
            <a:ext cx="9144002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WHAT ARE THE KEYS TO SUCCESSFUL AGING?</a:t>
            </a:r>
          </a:p>
        </p:txBody>
      </p:sp>
    </p:spTree>
    <p:extLst>
      <p:ext uri="{BB962C8B-B14F-4D97-AF65-F5344CB8AC3E}">
        <p14:creationId xmlns:p14="http://schemas.microsoft.com/office/powerpoint/2010/main" val="125378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83230" y="1150466"/>
            <a:ext cx="8570645" cy="332194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Two hours and 30 minutes of moderate-intensity aerobic activity each week AND muscle strengthening activities </a:t>
            </a:r>
            <a:r>
              <a:rPr lang="en-US" sz="2600" b="1" dirty="0"/>
              <a:t>OR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One hour and 15 minutes of vigorous-intensity aerobic activity </a:t>
            </a:r>
            <a:r>
              <a:rPr lang="en-US" sz="2600" b="1" dirty="0"/>
              <a:t>OR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An equivalent mix of moderate- and vigorous-intensity aerobic activity AND muscle-strengthening activities</a:t>
            </a:r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Activity </a:t>
            </a:r>
          </a:p>
        </p:txBody>
      </p:sp>
    </p:spTree>
    <p:extLst>
      <p:ext uri="{BB962C8B-B14F-4D97-AF65-F5344CB8AC3E}">
        <p14:creationId xmlns:p14="http://schemas.microsoft.com/office/powerpoint/2010/main" val="554011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3230" y="1150466"/>
            <a:ext cx="8516325" cy="537708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Reduce calorie intake by choosing nutrient-dense foods that are high in fiber.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Consume adequate calcium, iron, zinc, and vitamins D and B</a:t>
            </a:r>
            <a:r>
              <a:rPr lang="en-US" sz="2600" baseline="-25000" dirty="0"/>
              <a:t>12</a:t>
            </a:r>
            <a:r>
              <a:rPr lang="en-US" sz="2600" dirty="0"/>
              <a:t>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Limit sodium intake.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Make half of each day</a:t>
            </a:r>
            <a:r>
              <a:rPr lang="fr-FR" sz="2600" dirty="0"/>
              <a:t>’</a:t>
            </a:r>
            <a:r>
              <a:rPr lang="en-US" sz="2600" dirty="0"/>
              <a:t>s diet consists of colorful, high-fiber fruits and vegetables.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Choose whole grains.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Choose lean sources of protein.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Drink plenty of water to prevent constipation.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Limit alcohol intake: no more than one drink per day for women, and two drinks per day for men.</a:t>
            </a:r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Nutrition</a:t>
            </a:r>
          </a:p>
        </p:txBody>
      </p:sp>
    </p:spTree>
    <p:extLst>
      <p:ext uri="{BB962C8B-B14F-4D97-AF65-F5344CB8AC3E}">
        <p14:creationId xmlns:p14="http://schemas.microsoft.com/office/powerpoint/2010/main" val="1626041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MyPlate for Older Adults</a:t>
            </a:r>
          </a:p>
        </p:txBody>
      </p:sp>
      <p:pic>
        <p:nvPicPr>
          <p:cNvPr id="6146" name="Picture 2" descr="\\integrafs5\DeLS_Pondy\71_Pearson_US_IRDVD\03. For_Testing\Lynch_CH_3e\JPEGS\Pass_01\Chapter17\Figures\Jpegs_Labeled\CH_3e_Figure_17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120" y="891636"/>
            <a:ext cx="5443760" cy="528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999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204540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Weight management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Avoiding tobacco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Mental exercise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Meaning, Purpose, and Connection</a:t>
            </a: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Factors for Successful Aging </a:t>
            </a:r>
          </a:p>
        </p:txBody>
      </p:sp>
    </p:spTree>
    <p:extLst>
      <p:ext uri="{BB962C8B-B14F-4D97-AF65-F5344CB8AC3E}">
        <p14:creationId xmlns:p14="http://schemas.microsoft.com/office/powerpoint/2010/main" val="2469426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98384" y="3149847"/>
            <a:ext cx="8312729" cy="55278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UNDERSTANDING DEATH AND DYING</a:t>
            </a:r>
          </a:p>
        </p:txBody>
      </p:sp>
    </p:spTree>
    <p:extLst>
      <p:ext uri="{BB962C8B-B14F-4D97-AF65-F5344CB8AC3E}">
        <p14:creationId xmlns:p14="http://schemas.microsoft.com/office/powerpoint/2010/main" val="275676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Brain death: </a:t>
            </a:r>
            <a:r>
              <a:rPr lang="en-US" sz="2600" dirty="0"/>
              <a:t>Cessation of brain activity as indicated by various medical devices and diagnostic criteria.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Functional death: </a:t>
            </a:r>
            <a:r>
              <a:rPr lang="en-US" sz="2600" dirty="0"/>
              <a:t>End of all vital physiological functions, including heartbeat, breathing, and blood flow.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Cellular death: </a:t>
            </a:r>
            <a:r>
              <a:rPr lang="en-US" sz="2600" dirty="0"/>
              <a:t>End of all vital functions at the cellular level, such as cellular respiration and other metabolic processes.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Clinical death: </a:t>
            </a:r>
            <a:r>
              <a:rPr lang="en-US" sz="2600" dirty="0"/>
              <a:t>A medical determination that life has ceased, according to medical criteria that combine aspects of functional and neurological factors.</a:t>
            </a:r>
          </a:p>
        </p:txBody>
      </p:sp>
      <p:sp>
        <p:nvSpPr>
          <p:cNvPr id="32770" name="Rectangle 6"/>
          <p:cNvSpPr>
            <a:spLocks noGrp="1" noChangeArrowheads="1"/>
          </p:cNvSpPr>
          <p:nvPr>
            <p:ph type="title"/>
          </p:nvPr>
        </p:nvSpPr>
        <p:spPr>
          <a:xfrm>
            <a:off x="-7825" y="8626"/>
            <a:ext cx="9144000" cy="579438"/>
          </a:xfrm>
        </p:spPr>
        <p:txBody>
          <a:bodyPr/>
          <a:lstStyle/>
          <a:p>
            <a:r>
              <a:rPr lang="en-US" dirty="0"/>
              <a:t>What Is Death?</a:t>
            </a:r>
          </a:p>
        </p:txBody>
      </p:sp>
    </p:spTree>
    <p:extLst>
      <p:ext uri="{BB962C8B-B14F-4D97-AF65-F5344CB8AC3E}">
        <p14:creationId xmlns:p14="http://schemas.microsoft.com/office/powerpoint/2010/main" val="1371661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idx="1"/>
          </p:nvPr>
        </p:nvSpPr>
        <p:spPr>
          <a:xfrm>
            <a:off x="383979" y="1580944"/>
            <a:ext cx="8229600" cy="125195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Stage of development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Sociocultural factors</a:t>
            </a:r>
          </a:p>
        </p:txBody>
      </p:sp>
      <p:sp>
        <p:nvSpPr>
          <p:cNvPr id="337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Develop Our Concepts of Death and Dying?</a:t>
            </a:r>
          </a:p>
        </p:txBody>
      </p:sp>
    </p:spTree>
    <p:extLst>
      <p:ext uri="{BB962C8B-B14F-4D97-AF65-F5344CB8AC3E}">
        <p14:creationId xmlns:p14="http://schemas.microsoft.com/office/powerpoint/2010/main" val="173803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7"/>
          <p:cNvSpPr>
            <a:spLocks noGrp="1" noChangeArrowheads="1"/>
          </p:cNvSpPr>
          <p:nvPr>
            <p:ph idx="1"/>
          </p:nvPr>
        </p:nvSpPr>
        <p:spPr>
          <a:xfrm>
            <a:off x="383230" y="1174183"/>
            <a:ext cx="8778876" cy="4953244"/>
          </a:xfrm>
        </p:spPr>
        <p:txBody>
          <a:bodyPr/>
          <a:lstStyle/>
          <a:p>
            <a:r>
              <a:rPr lang="en-US" sz="2200" b="1" dirty="0">
                <a:solidFill>
                  <a:srgbClr val="4D92BC"/>
                </a:solidFill>
              </a:rPr>
              <a:t>LO 17.1 </a:t>
            </a:r>
            <a:r>
              <a:rPr lang="en-US" sz="2200" dirty="0"/>
              <a:t>Discuss how life expectancy in the United States has increased in the past century.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17.2 </a:t>
            </a:r>
            <a:r>
              <a:rPr lang="en-US" sz="2200" dirty="0"/>
              <a:t>Describe the physical and psychosocial changes that typically accompany aging.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17.3 </a:t>
            </a:r>
            <a:r>
              <a:rPr lang="en-US" sz="2200" dirty="0"/>
              <a:t>Identify at least five key strategies for aging successfully.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17.4 </a:t>
            </a:r>
            <a:r>
              <a:rPr lang="en-US" sz="2200" dirty="0"/>
              <a:t>List four definitions of death, and explain how people develop a concept of death.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17.5 </a:t>
            </a:r>
            <a:r>
              <a:rPr lang="en-US" sz="2200" dirty="0"/>
              <a:t>Compare and contrast the available options when planning for the end of life.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17.6 </a:t>
            </a:r>
            <a:r>
              <a:rPr lang="en-US" sz="2200" dirty="0"/>
              <a:t>Describe the practical tasks and grieving process that follow the death of a loved one.</a:t>
            </a:r>
          </a:p>
          <a:p>
            <a:r>
              <a:rPr lang="en-US" sz="2200" b="1" dirty="0">
                <a:solidFill>
                  <a:srgbClr val="4D92BC"/>
                </a:solidFill>
              </a:rPr>
              <a:t>LO 17.7 </a:t>
            </a:r>
            <a:r>
              <a:rPr lang="en-US" sz="2200" dirty="0"/>
              <a:t>Explain how to to support someone who is dying or grieving.</a:t>
            </a:r>
          </a:p>
        </p:txBody>
      </p:sp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4176809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76236" y="3139281"/>
            <a:ext cx="7557025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PLANNING FOR THE END OF LIFE</a:t>
            </a:r>
          </a:p>
        </p:txBody>
      </p:sp>
    </p:spTree>
    <p:extLst>
      <p:ext uri="{BB962C8B-B14F-4D97-AF65-F5344CB8AC3E}">
        <p14:creationId xmlns:p14="http://schemas.microsoft.com/office/powerpoint/2010/main" val="647373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Advance directives: </a:t>
            </a:r>
            <a:r>
              <a:rPr lang="en-US" sz="2600" dirty="0"/>
              <a:t>Legal documents allowing a person to specify personal treatment preferences in case of a medical crisis.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Health-care proxy: </a:t>
            </a:r>
            <a:r>
              <a:rPr lang="en-US" sz="2600" dirty="0"/>
              <a:t>A document that gives someone else the power to make health decisions on your behalf.</a:t>
            </a:r>
          </a:p>
        </p:txBody>
      </p:sp>
      <p:sp>
        <p:nvSpPr>
          <p:cNvPr id="358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Advanced Directives</a:t>
            </a:r>
          </a:p>
        </p:txBody>
      </p:sp>
    </p:spTree>
    <p:extLst>
      <p:ext uri="{BB962C8B-B14F-4D97-AF65-F5344CB8AC3E}">
        <p14:creationId xmlns:p14="http://schemas.microsoft.com/office/powerpoint/2010/main" val="3652868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Living will: </a:t>
            </a:r>
            <a:r>
              <a:rPr lang="en-US" sz="2600" dirty="0"/>
              <a:t>States a person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wishes for medical treatment near the end of life.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Do not resuscitate (DNR) order: </a:t>
            </a:r>
            <a:r>
              <a:rPr lang="en-US" sz="2600" dirty="0"/>
              <a:t>Instructs a person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health-care provider not to restart a person</a:t>
            </a:r>
            <a:r>
              <a:rPr lang="fr-FR" altLang="ja-JP" sz="2600" dirty="0"/>
              <a:t>’</a:t>
            </a:r>
            <a:r>
              <a:rPr lang="en-US" altLang="ja-JP" sz="2600" dirty="0"/>
              <a:t>s heart or lungs.</a:t>
            </a:r>
            <a:endParaRPr lang="en-US" sz="2600" dirty="0"/>
          </a:p>
        </p:txBody>
      </p:sp>
      <p:sp>
        <p:nvSpPr>
          <p:cNvPr id="368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Advance Directives</a:t>
            </a:r>
          </a:p>
        </p:txBody>
      </p:sp>
    </p:spTree>
    <p:extLst>
      <p:ext uri="{BB962C8B-B14F-4D97-AF65-F5344CB8AC3E}">
        <p14:creationId xmlns:p14="http://schemas.microsoft.com/office/powerpoint/2010/main" val="323105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552538" cy="190960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If you are 18 or older, you can choose to be an organ donor.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Thousands (121,000 in 2013) of people in the United States are currently awaiting a donated organ.</a:t>
            </a:r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Organ Donation</a:t>
            </a:r>
          </a:p>
        </p:txBody>
      </p:sp>
    </p:spTree>
    <p:extLst>
      <p:ext uri="{BB962C8B-B14F-4D97-AF65-F5344CB8AC3E}">
        <p14:creationId xmlns:p14="http://schemas.microsoft.com/office/powerpoint/2010/main" val="3305124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63881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will is a legally binding document stating what should be done with a person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property after death.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Estate: </a:t>
            </a:r>
            <a:r>
              <a:rPr lang="en-US" sz="2600" dirty="0"/>
              <a:t>A person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personal holdings, including money, property, and other possessions.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Intestate:</a:t>
            </a:r>
            <a:r>
              <a:rPr lang="en-US" sz="2600" dirty="0"/>
              <a:t> Dying without leaving a legal will or similar document.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Most adults in the United States don</a:t>
            </a:r>
            <a:r>
              <a:rPr lang="fr-FR" sz="2600" dirty="0"/>
              <a:t>’</a:t>
            </a:r>
            <a:r>
              <a:rPr lang="en-US" sz="2600" dirty="0"/>
              <a:t>t have a will.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Wills vary greatly in complexity.</a:t>
            </a:r>
          </a:p>
        </p:txBody>
      </p:sp>
      <p:sp>
        <p:nvSpPr>
          <p:cNvPr id="389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a Will</a:t>
            </a:r>
          </a:p>
        </p:txBody>
      </p:sp>
    </p:spTree>
    <p:extLst>
      <p:ext uri="{BB962C8B-B14F-4D97-AF65-F5344CB8AC3E}">
        <p14:creationId xmlns:p14="http://schemas.microsoft.com/office/powerpoint/2010/main" val="4175213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Palliative care focuses on reducing pain and suffering and caring for the whole person, rather than prolonging life or curing disease.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Home care is not always possible near the end of life, although most older Americans say they would prefer to die at home.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Hospital-based care is likely near the end of life.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Hospice care is a home-care program or facility that focuses exclusively on the dying and their loved ones, with the goal of providing comfort rather than facilitating a cure.</a:t>
            </a:r>
          </a:p>
        </p:txBody>
      </p:sp>
      <p:sp>
        <p:nvSpPr>
          <p:cNvPr id="399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Your Options for End-of-Life Care</a:t>
            </a:r>
          </a:p>
        </p:txBody>
      </p:sp>
    </p:spTree>
    <p:extLst>
      <p:ext uri="{BB962C8B-B14F-4D97-AF65-F5344CB8AC3E}">
        <p14:creationId xmlns:p14="http://schemas.microsoft.com/office/powerpoint/2010/main" val="2702652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72441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Rational suicide: </a:t>
            </a:r>
            <a:r>
              <a:rPr lang="en-US" sz="2600" dirty="0"/>
              <a:t>Action taken deliberately by a reasoned, terminally ill patient to hasten his or her own death.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Passive euthanasia: </a:t>
            </a:r>
            <a:r>
              <a:rPr lang="en-US" sz="2600" dirty="0"/>
              <a:t>A failure to begin or to maintain an intervention that is necessary to sustain a patient</a:t>
            </a:r>
            <a:r>
              <a:rPr lang="fr-FR" sz="2600" dirty="0"/>
              <a:t>’</a:t>
            </a:r>
            <a:r>
              <a:rPr lang="en-US" sz="2600" dirty="0"/>
              <a:t>s life.</a:t>
            </a:r>
          </a:p>
        </p:txBody>
      </p:sp>
      <p:sp>
        <p:nvSpPr>
          <p:cNvPr id="409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Clarify Your Beliefs and Values</a:t>
            </a:r>
          </a:p>
        </p:txBody>
      </p:sp>
    </p:spTree>
    <p:extLst>
      <p:ext uri="{BB962C8B-B14F-4D97-AF65-F5344CB8AC3E}">
        <p14:creationId xmlns:p14="http://schemas.microsoft.com/office/powerpoint/2010/main" val="2882689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6432" y="8625"/>
            <a:ext cx="7274093" cy="1015663"/>
          </a:xfrm>
        </p:spPr>
        <p:txBody>
          <a:bodyPr/>
          <a:lstStyle/>
          <a:p>
            <a:r>
              <a:rPr lang="en-US" sz="3000" dirty="0"/>
              <a:t>Video: The Conversation: A Family’s Private Decision</a:t>
            </a:r>
          </a:p>
        </p:txBody>
      </p:sp>
      <p:pic>
        <p:nvPicPr>
          <p:cNvPr id="7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3" name="WNT_10-9-12_The_Conversation_-_A_Familys_Private_Deci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989" y="1445072"/>
            <a:ext cx="6870023" cy="42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8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2377" y="1584581"/>
            <a:ext cx="8229600" cy="347630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are the benefits of having a conversation about end of life choices with your family? What are the drawbacks of not having this type of conversation?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Describe “The Conversation Project.”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Have you talked about end of life choices with your family members? If so, would you recommend it to others? If not, does this video inspire you to do so?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6432" y="8625"/>
            <a:ext cx="7274093" cy="1015663"/>
          </a:xfrm>
        </p:spPr>
        <p:txBody>
          <a:bodyPr/>
          <a:lstStyle/>
          <a:p>
            <a:r>
              <a:rPr lang="en-US" sz="3000" dirty="0"/>
              <a:t>Video: The Conversation: A Family’s Private Decision</a:t>
            </a:r>
          </a:p>
        </p:txBody>
      </p:sp>
      <p:pic>
        <p:nvPicPr>
          <p:cNvPr id="7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59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421876" y="3139281"/>
            <a:ext cx="4265744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AFTER A DEATH</a:t>
            </a:r>
          </a:p>
        </p:txBody>
      </p:sp>
    </p:spTree>
    <p:extLst>
      <p:ext uri="{BB962C8B-B14F-4D97-AF65-F5344CB8AC3E}">
        <p14:creationId xmlns:p14="http://schemas.microsoft.com/office/powerpoint/2010/main" val="359042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>
          <a:xfrm>
            <a:off x="1136989" y="3139281"/>
            <a:ext cx="6870023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AGING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300451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176474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medical examination of a corpse that primarily attempts to identify the cause of death.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Approximately 10% of U.S. deaths are followed by an autopsy.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Autopsy</a:t>
            </a:r>
          </a:p>
        </p:txBody>
      </p:sp>
    </p:spTree>
    <p:extLst>
      <p:ext uri="{BB962C8B-B14F-4D97-AF65-F5344CB8AC3E}">
        <p14:creationId xmlns:p14="http://schemas.microsoft.com/office/powerpoint/2010/main" val="392876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7"/>
          <p:cNvSpPr>
            <a:spLocks noGrp="1" noChangeArrowheads="1"/>
          </p:cNvSpPr>
          <p:nvPr>
            <p:ph idx="1"/>
          </p:nvPr>
        </p:nvSpPr>
        <p:spPr>
          <a:xfrm>
            <a:off x="383230" y="1150467"/>
            <a:ext cx="8624968" cy="324951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By law, bodies can be buried or cremated.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Burial can cost a few hundred to a few thousand dollars, depending on the preferences of the deceased or the family.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Cremated remains can be scattered, buried, or preserved in a memorial urn or box.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Cremated remains carry no environmental or health risk.</a:t>
            </a:r>
          </a:p>
        </p:txBody>
      </p:sp>
      <p:sp>
        <p:nvSpPr>
          <p:cNvPr id="430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of the Body</a:t>
            </a:r>
          </a:p>
        </p:txBody>
      </p:sp>
    </p:spTree>
    <p:extLst>
      <p:ext uri="{BB962C8B-B14F-4D97-AF65-F5344CB8AC3E}">
        <p14:creationId xmlns:p14="http://schemas.microsoft.com/office/powerpoint/2010/main" val="2088812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5161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Many survivors choose to hold one or more formal services: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Wake.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Funeral.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Memorial service.</a:t>
            </a:r>
          </a:p>
        </p:txBody>
      </p:sp>
      <p:sp>
        <p:nvSpPr>
          <p:cNvPr id="440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 Service</a:t>
            </a:r>
          </a:p>
        </p:txBody>
      </p:sp>
    </p:spTree>
    <p:extLst>
      <p:ext uri="{BB962C8B-B14F-4D97-AF65-F5344CB8AC3E}">
        <p14:creationId xmlns:p14="http://schemas.microsoft.com/office/powerpoint/2010/main" val="3337492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Disbelief</a:t>
            </a:r>
            <a:r>
              <a:rPr lang="en-US" sz="2600" dirty="0"/>
              <a:t>, especially if a death is sudden or unexpected.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Yearning</a:t>
            </a:r>
            <a:r>
              <a:rPr lang="en-US" sz="2600" dirty="0"/>
              <a:t>, reflecting the desire to have the person back.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Anger</a:t>
            </a:r>
            <a:r>
              <a:rPr lang="en-US" sz="2600" dirty="0"/>
              <a:t>, directed at everything from the death itself to the events surrounding the death</a:t>
            </a:r>
            <a:r>
              <a:rPr lang="en-US" altLang="ja-JP" sz="2600" dirty="0"/>
              <a:t>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Depression</a:t>
            </a:r>
            <a:r>
              <a:rPr lang="en-US" sz="2600" dirty="0"/>
              <a:t>, which pervades daily life as the reality of the death </a:t>
            </a:r>
            <a:r>
              <a:rPr lang="en-US" altLang="ja-JP" sz="2600" dirty="0"/>
              <a:t>sets in.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Acceptance</a:t>
            </a:r>
            <a:r>
              <a:rPr lang="en-US" sz="2600" dirty="0"/>
              <a:t>, blending together the joys of the person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life and the changes following loss into a new perspective.</a:t>
            </a:r>
            <a:endParaRPr lang="en-US" sz="2600" dirty="0"/>
          </a:p>
        </p:txBody>
      </p:sp>
      <p:sp>
        <p:nvSpPr>
          <p:cNvPr id="450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Experiencing Grief</a:t>
            </a:r>
          </a:p>
        </p:txBody>
      </p:sp>
    </p:spTree>
    <p:extLst>
      <p:ext uri="{BB962C8B-B14F-4D97-AF65-F5344CB8AC3E}">
        <p14:creationId xmlns:p14="http://schemas.microsoft.com/office/powerpoint/2010/main" val="4287678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Death of a spouse or close family member is widely acknowledged as one of the top stressors a human being can experience.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Effects of grief on health may include: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External symptoms.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Cardiac symptoms.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Psychosocial symptoms.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Social support is key for a grieving person.</a:t>
            </a:r>
          </a:p>
        </p:txBody>
      </p:sp>
      <p:sp>
        <p:nvSpPr>
          <p:cNvPr id="460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Grief on Health</a:t>
            </a:r>
          </a:p>
        </p:txBody>
      </p:sp>
    </p:spTree>
    <p:extLst>
      <p:ext uri="{BB962C8B-B14F-4D97-AF65-F5344CB8AC3E}">
        <p14:creationId xmlns:p14="http://schemas.microsoft.com/office/powerpoint/2010/main" val="12157701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98384" y="3139281"/>
            <a:ext cx="8312728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Change Yourself, Change Your World</a:t>
            </a:r>
          </a:p>
        </p:txBody>
      </p:sp>
    </p:spTree>
    <p:extLst>
      <p:ext uri="{BB962C8B-B14F-4D97-AF65-F5344CB8AC3E}">
        <p14:creationId xmlns:p14="http://schemas.microsoft.com/office/powerpoint/2010/main" val="715113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389576" cy="448078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Denial: The patient refuses to accept the validity of the diagnosis.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Anger: May be directed at the diagnosis, physician, family members, self, or God.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Bargaining: Attempting to avoid or delay death by service or repentance or service to others.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Depression: May be either brief or prolonged; may be marked by withdrawal from loved ones.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Acceptance: The patient stops rejecting or fighting the diagnosis.</a:t>
            </a:r>
          </a:p>
        </p:txBody>
      </p:sp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a Loved One Who Is Dying</a:t>
            </a:r>
          </a:p>
        </p:txBody>
      </p:sp>
    </p:spTree>
    <p:extLst>
      <p:ext uri="{BB962C8B-B14F-4D97-AF65-F5344CB8AC3E}">
        <p14:creationId xmlns:p14="http://schemas.microsoft.com/office/powerpoint/2010/main" val="2333185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3230" y="1150466"/>
            <a:ext cx="8778876" cy="156557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Approximately 3 million students are older than age 35.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Reach out to older students to learn more about them.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Join AMF (Actively Moving Forward).</a:t>
            </a:r>
          </a:p>
        </p:txBody>
      </p:sp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Advocacy</a:t>
            </a:r>
          </a:p>
        </p:txBody>
      </p:sp>
    </p:spTree>
    <p:extLst>
      <p:ext uri="{BB962C8B-B14F-4D97-AF65-F5344CB8AC3E}">
        <p14:creationId xmlns:p14="http://schemas.microsoft.com/office/powerpoint/2010/main" val="3958131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integrafs5\DeLS_Pondy\71_Pearson_US_IRDVD\03. For_Testing\Lynch_CH_3e\JPEGS\Pass_01\Chapter17\Figures\Jpegs_Labeled\CH_3e_Figure_17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8"/>
          <a:stretch/>
        </p:blipFill>
        <p:spPr bwMode="auto">
          <a:xfrm>
            <a:off x="2036524" y="1320958"/>
            <a:ext cx="5069364" cy="48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>
          <a:xfrm>
            <a:off x="-26305" y="8625"/>
            <a:ext cx="9144000" cy="1059683"/>
          </a:xfrm>
        </p:spPr>
        <p:txBody>
          <a:bodyPr/>
          <a:lstStyle/>
          <a:p>
            <a:r>
              <a:rPr lang="en-IN" dirty="0"/>
              <a:t>Number of Older People in the U.S. Population, 1900–2060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74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92852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Key aspects of aging—health and wellness—are changing: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Most older people give a positive report on their overall health.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Most older Americans have at least one chronic health condition.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Older Americans use more health care than any other age group, and their out-of-pocket spending on health care averages more than $5,000.</a:t>
            </a:r>
          </a:p>
        </p:txBody>
      </p:sp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Health and Health Care</a:t>
            </a:r>
          </a:p>
        </p:txBody>
      </p:sp>
    </p:spTree>
    <p:extLst>
      <p:ext uri="{BB962C8B-B14F-4D97-AF65-F5344CB8AC3E}">
        <p14:creationId xmlns:p14="http://schemas.microsoft.com/office/powerpoint/2010/main" val="221074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65198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length of time a person can expect to live, usually measured in years.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Average life expectancy is 78.8 years.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United States comes in at number 43, with the top 15 countries experiencing a life expectancy of 82 years or more.</a:t>
            </a:r>
          </a:p>
        </p:txBody>
      </p:sp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Expectancy</a:t>
            </a:r>
          </a:p>
        </p:txBody>
      </p:sp>
    </p:spTree>
    <p:extLst>
      <p:ext uri="{BB962C8B-B14F-4D97-AF65-F5344CB8AC3E}">
        <p14:creationId xmlns:p14="http://schemas.microsoft.com/office/powerpoint/2010/main" val="148586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24539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gender-based longevity gap, in which women generally live longer than men, is not unique to the United States.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 few critical reasons explain women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longer lives: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Delayed cardiovascular risks.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Sex chromosomes.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Fewer risk-taking behaviors.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Lower rate of smoking.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More effective health management techniques.</a:t>
            </a:r>
          </a:p>
        </p:txBody>
      </p:sp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and Longevity</a:t>
            </a:r>
          </a:p>
        </p:txBody>
      </p:sp>
    </p:spTree>
    <p:extLst>
      <p:ext uri="{BB962C8B-B14F-4D97-AF65-F5344CB8AC3E}">
        <p14:creationId xmlns:p14="http://schemas.microsoft.com/office/powerpoint/2010/main" val="87566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737" y="3132069"/>
            <a:ext cx="6870023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WHAT HAPPENS AS YOU AGE?</a:t>
            </a:r>
          </a:p>
        </p:txBody>
      </p:sp>
    </p:spTree>
    <p:extLst>
      <p:ext uri="{BB962C8B-B14F-4D97-AF65-F5344CB8AC3E}">
        <p14:creationId xmlns:p14="http://schemas.microsoft.com/office/powerpoint/2010/main" val="3647951435"/>
      </p:ext>
    </p:extLst>
  </p:cSld>
  <p:clrMapOvr>
    <a:masterClrMapping/>
  </p:clrMapOvr>
</p:sld>
</file>

<file path=ppt/theme/theme1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1464</TotalTime>
  <Words>2090</Words>
  <Application>Microsoft Macintosh PowerPoint</Application>
  <PresentationFormat>On-screen Show (4:3)</PresentationFormat>
  <Paragraphs>199</Paragraphs>
  <Slides>47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1_HA5Lect_template</vt:lpstr>
      <vt:lpstr>2_HA5Lect_template</vt:lpstr>
      <vt:lpstr>Chapter 17: Aging Well</vt:lpstr>
      <vt:lpstr>Did You Know?</vt:lpstr>
      <vt:lpstr>Learning Outcomes</vt:lpstr>
      <vt:lpstr>AGING IN THE UNITED STATES</vt:lpstr>
      <vt:lpstr>Number of Older People in the U.S. Population, 1900–2060</vt:lpstr>
      <vt:lpstr>Trends in Health and Health Care</vt:lpstr>
      <vt:lpstr>Life Expectancy</vt:lpstr>
      <vt:lpstr>Gender and Longevity</vt:lpstr>
      <vt:lpstr>WHAT HAPPENS AS YOU AGE?</vt:lpstr>
      <vt:lpstr>Physical Changes Due to Aging </vt:lpstr>
      <vt:lpstr>Hearing Loss</vt:lpstr>
      <vt:lpstr>Vision Loss</vt:lpstr>
      <vt:lpstr>Vision Problems Common to Aging </vt:lpstr>
      <vt:lpstr>Chronic Diseases</vt:lpstr>
      <vt:lpstr>Effects of Osteoporosis on the Vertebrae of the Spine</vt:lpstr>
      <vt:lpstr>Menopause</vt:lpstr>
      <vt:lpstr>Andropause</vt:lpstr>
      <vt:lpstr>Sexuality</vt:lpstr>
      <vt:lpstr>Changes Affecting Cognition and Memory</vt:lpstr>
      <vt:lpstr>Brain Activity and Alzheimer’s Disease</vt:lpstr>
      <vt:lpstr>Psychosocial Changes</vt:lpstr>
      <vt:lpstr>WHAT ARE THE KEYS TO SUCCESSFUL AGING?</vt:lpstr>
      <vt:lpstr>Physical Activity </vt:lpstr>
      <vt:lpstr>Good Nutrition</vt:lpstr>
      <vt:lpstr>MyPlate for Older Adults</vt:lpstr>
      <vt:lpstr>Other Factors for Successful Aging </vt:lpstr>
      <vt:lpstr>UNDERSTANDING DEATH AND DYING</vt:lpstr>
      <vt:lpstr>What Is Death?</vt:lpstr>
      <vt:lpstr>How Do We Develop Our Concepts of Death and Dying?</vt:lpstr>
      <vt:lpstr>PLANNING FOR THE END OF LIFE</vt:lpstr>
      <vt:lpstr>Complete Advanced Directives</vt:lpstr>
      <vt:lpstr>Completing Advance Directives</vt:lpstr>
      <vt:lpstr>Consider Organ Donation</vt:lpstr>
      <vt:lpstr>Write a Will</vt:lpstr>
      <vt:lpstr>Research Your Options for End-of-Life Care</vt:lpstr>
      <vt:lpstr>Clarify Your Beliefs and Values</vt:lpstr>
      <vt:lpstr>Video: The Conversation: A Family’s Private Decision</vt:lpstr>
      <vt:lpstr>Video: The Conversation: A Family’s Private Decision</vt:lpstr>
      <vt:lpstr>AFTER A DEATH</vt:lpstr>
      <vt:lpstr>Autopsy</vt:lpstr>
      <vt:lpstr>Care of the Body</vt:lpstr>
      <vt:lpstr>Planning a Service</vt:lpstr>
      <vt:lpstr>Experiencing Grief</vt:lpstr>
      <vt:lpstr>Effects of Grief on Health</vt:lpstr>
      <vt:lpstr>Change Yourself, Change Your World</vt:lpstr>
      <vt:lpstr>Supporting a Loved One Who Is Dying</vt:lpstr>
      <vt:lpstr>Campus Advocacy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Place, Jean Marie</cp:lastModifiedBy>
  <cp:revision>237</cp:revision>
  <dcterms:created xsi:type="dcterms:W3CDTF">2007-09-26T05:29:17Z</dcterms:created>
  <dcterms:modified xsi:type="dcterms:W3CDTF">2020-01-12T19:19:27Z</dcterms:modified>
</cp:coreProperties>
</file>