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</p:sldMasterIdLst>
  <p:notesMasterIdLst>
    <p:notesMasterId r:id="rId36"/>
  </p:notesMasterIdLst>
  <p:sldIdLst>
    <p:sldId id="300" r:id="rId3"/>
    <p:sldId id="277" r:id="rId4"/>
    <p:sldId id="297" r:id="rId5"/>
    <p:sldId id="257" r:id="rId6"/>
    <p:sldId id="258" r:id="rId7"/>
    <p:sldId id="259" r:id="rId8"/>
    <p:sldId id="260" r:id="rId9"/>
    <p:sldId id="261" r:id="rId10"/>
    <p:sldId id="298" r:id="rId11"/>
    <p:sldId id="263" r:id="rId12"/>
    <p:sldId id="264" r:id="rId13"/>
    <p:sldId id="265" r:id="rId14"/>
    <p:sldId id="286" r:id="rId15"/>
    <p:sldId id="288" r:id="rId16"/>
    <p:sldId id="289" r:id="rId17"/>
    <p:sldId id="290" r:id="rId18"/>
    <p:sldId id="267" r:id="rId19"/>
    <p:sldId id="280" r:id="rId20"/>
    <p:sldId id="270" r:id="rId21"/>
    <p:sldId id="273" r:id="rId22"/>
    <p:sldId id="274" r:id="rId23"/>
    <p:sldId id="299" r:id="rId24"/>
    <p:sldId id="305" r:id="rId25"/>
    <p:sldId id="306" r:id="rId26"/>
    <p:sldId id="292" r:id="rId27"/>
    <p:sldId id="294" r:id="rId28"/>
    <p:sldId id="295" r:id="rId29"/>
    <p:sldId id="296" r:id="rId30"/>
    <p:sldId id="301" r:id="rId31"/>
    <p:sldId id="302" r:id="rId32"/>
    <p:sldId id="303" r:id="rId33"/>
    <p:sldId id="304" r:id="rId34"/>
    <p:sldId id="28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26209-E34D-48AC-AD9B-600FB234804A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8BA82-2191-478A-B6AA-4D72F4B8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1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9842C0C-E02B-4E0F-99D2-7E22C325C4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9A621F39-868B-425C-AD03-8A5303C94F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206AEE9-7217-4DB7-84B2-856FF0EA6D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509A3-023B-4995-B81A-21FEFB24FA6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84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id="{7337B3C9-C7B6-4257-92B1-C637D770872B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458621-3241-4728-8BFF-2F3AA714B355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C8AA220-A53A-40ED-AA61-A44010D14CE0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FEAE3E-91FB-41FB-9B7A-C20FE750ECB4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C653A4F-89EE-4CA0-A54E-8786C2AC05AF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0FFD295-D818-4123-95E3-1B594E0C7A65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D4348DD-4B00-4E01-A2AB-FED49BDEDA68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04A01A3-6E9E-4470-AB45-91C130F925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EAE721A-983B-4F60-9E7A-07507C124ECF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57DF6E6-C97C-4593-B737-35614FB0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D23F224-C9C1-4061-9340-E3B745D7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F1775F6-4095-4D5E-AB8E-39C80A7A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3ED5472-3356-452C-9636-379E47CB44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0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>
            <a:extLst>
              <a:ext uri="{FF2B5EF4-FFF2-40B4-BE49-F238E27FC236}">
                <a16:creationId xmlns:a16="http://schemas.microsoft.com/office/drawing/2014/main" id="{CC37865C-016C-4214-A136-8A34AFA25792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78C44F-59AF-43F2-8B63-8A4F18A2C4CD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EA09872-F1E6-40BB-8009-A57647EA5F79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30F5682-4736-4C4F-AE72-27C739D0C7E2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E742DB-8FE3-4124-B506-782080018EF2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647F2C2-CBB7-4E94-9F15-64D237606609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9F7577-094E-473D-90EA-B94A1B215E1C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3C4DCEA-1E14-445B-84EF-3A0D39C47734}"/>
                </a:ext>
              </a:extLst>
            </p:cNvPr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DF6AD3-48B0-4900-8CF4-F33C6F5A4A0F}"/>
                </a:ext>
              </a:extLst>
            </p:cNvPr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ABCCFA50-DBB5-4B0E-ACE9-1C83E39B2CC3}"/>
                </a:ext>
              </a:extLst>
            </p:cNvPr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D51F432-5808-40F3-9077-A4CAB67DFC7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4D07E5F-EBD0-4D95-969D-12073D65EF9C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F11372A9-EE5A-4634-9E37-7F9267E8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61F9D5A9-E80F-463F-B80F-60848665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E8088254-7EC1-4E79-B6E0-BDD8073C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EABCCEE-7930-416F-9E03-52813FF23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74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id="{63CF3420-BD3D-4A8E-80E5-4B8249FD72AB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5FAA52-D9E2-4192-9C4D-485E589D43DA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A68077-88DC-44F1-AEC6-876D10C1A7F1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8F46DC9-5E97-478E-AEE5-CC2E37363048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742B747-7C59-4A8A-9103-5D6C4335F41A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FD89964-D811-43D4-B5D0-9C3ACB0A4CF3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2EB8EB-290D-471C-9B19-96C0025A6645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733FBE8-6E70-4E1F-B2EE-68AE15DE5A18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31BA4D-BC8D-4B3C-B7B7-485961E9ADCE}"/>
                </a:ext>
              </a:extLst>
            </p:cNvPr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39436F50-9544-4B70-8ADF-380D8BC31DF8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8E59E38-1D8F-49EB-AE4F-46DD22C3FC6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1F60F03-67E2-413C-9AAE-05C2D02684FF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1BE3D14-5043-473B-BA6D-C790B059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6113C19-DC6A-48E6-84A7-E97C0639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97C1D8A-7C03-47B6-92A6-82D93CAA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C70B35D-644B-4602-B222-0CD1D2379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16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>
            <a:extLst>
              <a:ext uri="{FF2B5EF4-FFF2-40B4-BE49-F238E27FC236}">
                <a16:creationId xmlns:a16="http://schemas.microsoft.com/office/drawing/2014/main" id="{D21677CC-CE48-43FD-BD2E-D7A026E02314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803FCE-923E-4719-9D9F-6D53684F520A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9F82CEE-8670-4DED-BB75-7F2D3FAC6BB3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A3BB721-E0DC-477D-9BC9-EE84A8A77D39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8B3CDB6-EDDC-4773-A39F-7B0835F91C2F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B7E63C-BA3B-4056-B009-1C0E26B7EAEA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14F2A4E-6213-4504-93CA-F509C2D3727D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B61B236-5390-4B4A-99D0-3A85A08A6A19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88C7F8A9-1C15-4406-9640-DBEE69E73082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79ECD1B-EFBE-4D0F-BB9C-A0AD4E5C08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36">
            <a:extLst>
              <a:ext uri="{FF2B5EF4-FFF2-40B4-BE49-F238E27FC236}">
                <a16:creationId xmlns:a16="http://schemas.microsoft.com/office/drawing/2014/main" id="{D60B2A3F-3491-47C0-A61D-ABC24B3D1A1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8" name="TextBox 37">
            <a:extLst>
              <a:ext uri="{FF2B5EF4-FFF2-40B4-BE49-F238E27FC236}">
                <a16:creationId xmlns:a16="http://schemas.microsoft.com/office/drawing/2014/main" id="{1779BDF8-A8B7-4883-B74A-F6B65311200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E2D5B5-161C-42B6-83C0-A26EE21D8E58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75BA3E4-E7A6-44BC-93A0-01649FF374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271D848-28D5-4A20-82AC-392DB05CE8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794C54B-C613-459E-8F78-7ECD169A44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9B6C437-618D-4CB8-9112-98CBD341B2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687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id="{A4984D09-2095-464C-87EA-ABE472ABF6C2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345329-2EB8-44DC-8854-CAA7CB30F067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F41BAD7-12E6-4B2F-BB95-1DF7133EACC4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426F985-1E73-46CD-8A2E-4DACCC187193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A3FE5F1-FED2-493F-8F7C-540DEAF5A5C3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145FFD-DCDF-4C70-9B32-657AEE4AB96B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3483E1B-DB38-4D0A-A035-3A75653FFDE5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487DF1A-7B52-4A84-90F5-26D03AE3B9AB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1C71A85A-6CFF-40C1-B25E-1D255E0AD287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66EF41F-269B-41CA-B1DA-1B0D401E964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A78493D-F782-4E79-B91E-05470EE405A0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188D819-16AC-4E03-8013-88DCB8C60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1312F45-432C-4347-B94F-6BA9A830C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C15C5A0-3B45-4F95-9A39-A855193B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A87B1EFA-37EE-4898-B480-067379AC2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206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E950E4-7EBD-413D-8D79-B159A709E530}"/>
              </a:ext>
            </a:extLst>
          </p:cNvPr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FEF77D-BEA2-4049-85EE-5ED7E3B8B887}"/>
              </a:ext>
            </a:extLst>
          </p:cNvPr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C75BC623-F76F-4998-8113-DED1D9C0CBA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1B260DDB-F376-4233-BE7F-8EAFE30F28B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955027EF-FA68-4B30-B37E-8524CDF27CC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33FEA6F-AA94-43CB-8861-470731BE83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896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7A3311-9A1E-43CD-ACAE-005CE8ACAE86}"/>
              </a:ext>
            </a:extLst>
          </p:cNvPr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C452B0-3052-4C2A-9228-42F4C43343D1}"/>
              </a:ext>
            </a:extLst>
          </p:cNvPr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CBDFCF0D-0FB4-4BF4-B80B-06788F3C5DF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EB1B2F81-DBD5-483D-B3BC-1663E69F989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3D4C5B1F-F7C8-4038-A5E6-E623921D85B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0C2B569B-6FB7-4980-9CCC-77628A33E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13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59FA5-CD93-46A8-B3D6-855E5D7AC3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9D192-C534-4B07-9370-785D8A84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7B217-C141-4A85-8F91-7CA84D938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DD63B98-F28E-4D27-8609-A75ABD5DA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086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id="{355EB4F4-C173-450A-AE14-C8AF6D244D74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C16DB4-8855-46A2-B925-0EA9CB809143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AC22C51-D80D-412F-ACE6-6AFA26C06838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F3A3DB-8AB6-497E-84DF-DD269DCDC7C4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1AA7016-9BE0-4D31-9C0E-4567787F0E14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015F45D-AD67-4C05-8299-554E5A238C3C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B41C38D-39E5-411F-8BEF-224B334FAC74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106FC7D-1E8F-44DE-9E59-0CD22C07D51D}"/>
                </a:ext>
              </a:extLst>
            </p:cNvPr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B7158AE-EDEF-46D0-8428-C449547DC817}"/>
              </a:ext>
            </a:extLst>
          </p:cNvPr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35">
            <a:extLst>
              <a:ext uri="{FF2B5EF4-FFF2-40B4-BE49-F238E27FC236}">
                <a16:creationId xmlns:a16="http://schemas.microsoft.com/office/drawing/2014/main" id="{E1509C6A-5A59-432C-955A-8A637F6F68CA}"/>
              </a:ext>
            </a:extLst>
          </p:cNvPr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2147483646 h 2752"/>
              <a:gd name="T4" fmla="*/ 0 w 4960"/>
              <a:gd name="T5" fmla="*/ 2147483646 h 2752"/>
              <a:gd name="T6" fmla="*/ 0 w 4960"/>
              <a:gd name="T7" fmla="*/ 2147483646 h 2752"/>
              <a:gd name="T8" fmla="*/ 2147483646 w 4960"/>
              <a:gd name="T9" fmla="*/ 2147483646 h 2752"/>
              <a:gd name="T10" fmla="*/ 2147483646 w 4960"/>
              <a:gd name="T11" fmla="*/ 2147483646 h 2752"/>
              <a:gd name="T12" fmla="*/ 2147483646 w 4960"/>
              <a:gd name="T13" fmla="*/ 2147483646 h 2752"/>
              <a:gd name="T14" fmla="*/ 2147483646 w 4960"/>
              <a:gd name="T15" fmla="*/ 0 h 2752"/>
              <a:gd name="T16" fmla="*/ 2147483646 w 4960"/>
              <a:gd name="T17" fmla="*/ 0 h 2752"/>
              <a:gd name="T18" fmla="*/ 2147483646 w 4960"/>
              <a:gd name="T19" fmla="*/ 2147483646 h 2752"/>
              <a:gd name="T20" fmla="*/ 2147483646 w 4960"/>
              <a:gd name="T21" fmla="*/ 2147483646 h 2752"/>
              <a:gd name="T22" fmla="*/ 2147483646 w 4960"/>
              <a:gd name="T23" fmla="*/ 2147483646 h 2752"/>
              <a:gd name="T24" fmla="*/ 2147483646 w 4960"/>
              <a:gd name="T25" fmla="*/ 2147483646 h 2752"/>
              <a:gd name="T26" fmla="*/ 2147483646 w 4960"/>
              <a:gd name="T27" fmla="*/ 2147483646 h 2752"/>
              <a:gd name="T28" fmla="*/ 2147483646 w 4960"/>
              <a:gd name="T29" fmla="*/ 2147483646 h 2752"/>
              <a:gd name="T30" fmla="*/ 2147483646 w 4960"/>
              <a:gd name="T31" fmla="*/ 2147483646 h 2752"/>
              <a:gd name="T32" fmla="*/ 2147483646 w 4960"/>
              <a:gd name="T33" fmla="*/ 2147483646 h 2752"/>
              <a:gd name="T34" fmla="*/ 2147483646 w 4960"/>
              <a:gd name="T35" fmla="*/ 2147483646 h 2752"/>
              <a:gd name="T36" fmla="*/ 2147483646 w 4960"/>
              <a:gd name="T37" fmla="*/ 2147483646 h 2752"/>
              <a:gd name="T38" fmla="*/ 2147483646 w 4960"/>
              <a:gd name="T39" fmla="*/ 2147483646 h 2752"/>
              <a:gd name="T40" fmla="*/ 2147483646 w 4960"/>
              <a:gd name="T41" fmla="*/ 2147483646 h 2752"/>
              <a:gd name="T42" fmla="*/ 2147483646 w 4960"/>
              <a:gd name="T43" fmla="*/ 2147483646 h 2752"/>
              <a:gd name="T44" fmla="*/ 2147483646 w 4960"/>
              <a:gd name="T45" fmla="*/ 2147483646 h 2752"/>
              <a:gd name="T46" fmla="*/ 2147483646 w 4960"/>
              <a:gd name="T47" fmla="*/ 2147483646 h 2752"/>
              <a:gd name="T48" fmla="*/ 2147483646 w 4960"/>
              <a:gd name="T49" fmla="*/ 2147483646 h 2752"/>
              <a:gd name="T50" fmla="*/ 2147483646 w 4960"/>
              <a:gd name="T51" fmla="*/ 2147483646 h 2752"/>
              <a:gd name="T52" fmla="*/ 2147483646 w 4960"/>
              <a:gd name="T53" fmla="*/ 2147483646 h 2752"/>
              <a:gd name="T54" fmla="*/ 2147483646 w 4960"/>
              <a:gd name="T55" fmla="*/ 2147483646 h 2752"/>
              <a:gd name="T56" fmla="*/ 2147483646 w 4960"/>
              <a:gd name="T57" fmla="*/ 2147483646 h 2752"/>
              <a:gd name="T58" fmla="*/ 2147483646 w 4960"/>
              <a:gd name="T59" fmla="*/ 2147483646 h 2752"/>
              <a:gd name="T60" fmla="*/ 2147483646 w 4960"/>
              <a:gd name="T61" fmla="*/ 2147483646 h 2752"/>
              <a:gd name="T62" fmla="*/ 2147483646 w 4960"/>
              <a:gd name="T63" fmla="*/ 2147483646 h 2752"/>
              <a:gd name="T64" fmla="*/ 2147483646 w 4960"/>
              <a:gd name="T65" fmla="*/ 2147483646 h 2752"/>
              <a:gd name="T66" fmla="*/ 0 w 4960"/>
              <a:gd name="T67" fmla="*/ 0 h 2752"/>
              <a:gd name="T68" fmla="*/ 0 w 4960"/>
              <a:gd name="T69" fmla="*/ 0 h 27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DC5EFDC-AE6B-446A-B160-BA3A6415C4C9}"/>
              </a:ext>
            </a:extLst>
          </p:cNvPr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2147483646 h 4320"/>
              <a:gd name="T4" fmla="*/ 2147483646 w 5760"/>
              <a:gd name="T5" fmla="*/ 2147483646 h 4320"/>
              <a:gd name="T6" fmla="*/ 2147483646 w 5760"/>
              <a:gd name="T7" fmla="*/ 0 h 4320"/>
              <a:gd name="T8" fmla="*/ 0 w 5760"/>
              <a:gd name="T9" fmla="*/ 0 h 4320"/>
              <a:gd name="T10" fmla="*/ 2147483646 w 5760"/>
              <a:gd name="T11" fmla="*/ 2147483646 h 4320"/>
              <a:gd name="T12" fmla="*/ 2147483646 w 5760"/>
              <a:gd name="T13" fmla="*/ 2147483646 h 4320"/>
              <a:gd name="T14" fmla="*/ 2147483646 w 5760"/>
              <a:gd name="T15" fmla="*/ 2147483646 h 4320"/>
              <a:gd name="T16" fmla="*/ 2147483646 w 5760"/>
              <a:gd name="T17" fmla="*/ 2147483646 h 4320"/>
              <a:gd name="T18" fmla="*/ 2147483646 w 5760"/>
              <a:gd name="T19" fmla="*/ 2147483646 h 4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E07EE2-5B2E-44CA-9B97-EBBE144448CB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61560C6-0B36-4DD3-87C3-E3E60AEA1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49CEBA1-3795-4E21-8474-C77AF02F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66CC3CD-EDD4-4245-82F3-3305CEDD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8C3D819-CC5F-4288-AC96-C0DFD7859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004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4C7CA499-67B7-4C55-BCDA-F19FA56B4B29}"/>
              </a:ext>
            </a:extLst>
          </p:cNvPr>
          <p:cNvGrpSpPr>
            <a:grpSpLocks/>
          </p:cNvGrpSpPr>
          <p:nvPr/>
        </p:nvGrpSpPr>
        <p:grpSpPr bwMode="auto">
          <a:xfrm>
            <a:off x="565150" y="744538"/>
            <a:ext cx="8005763" cy="5349875"/>
            <a:chOff x="564643" y="744469"/>
            <a:chExt cx="8005589" cy="534967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15E76B0C-06A6-4DD2-8809-7C6D56AB9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>
                <a:gd name="T0" fmla="*/ 2147483646 w 10000"/>
                <a:gd name="T1" fmla="*/ 0 h 10000"/>
                <a:gd name="T2" fmla="*/ 2147483646 w 10000"/>
                <a:gd name="T3" fmla="*/ 0 h 10000"/>
                <a:gd name="T4" fmla="*/ 2147483646 w 10000"/>
                <a:gd name="T5" fmla="*/ 2147483646 h 10000"/>
                <a:gd name="T6" fmla="*/ 0 w 10000"/>
                <a:gd name="T7" fmla="*/ 2147483646 h 10000"/>
                <a:gd name="T8" fmla="*/ 0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3C0167C-934C-45ED-970F-821D26ED380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>
                <a:gd name="T0" fmla="*/ 2147483646 w 10001"/>
                <a:gd name="T1" fmla="*/ 0 h 10000"/>
                <a:gd name="T2" fmla="*/ 2147483646 w 10001"/>
                <a:gd name="T3" fmla="*/ 0 h 10000"/>
                <a:gd name="T4" fmla="*/ 2147483646 w 10001"/>
                <a:gd name="T5" fmla="*/ 2147483646 h 10000"/>
                <a:gd name="T6" fmla="*/ 2147483646 w 10001"/>
                <a:gd name="T7" fmla="*/ 2147483646 h 10000"/>
                <a:gd name="T8" fmla="*/ 2147483646 w 10001"/>
                <a:gd name="T9" fmla="*/ 2147483646 h 10000"/>
                <a:gd name="T10" fmla="*/ 2147483646 w 10001"/>
                <a:gd name="T11" fmla="*/ 2147483646 h 10000"/>
                <a:gd name="T12" fmla="*/ 2147483646 w 10001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512934-3AB4-4030-BE0A-26C5DA50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150" y="6453188"/>
            <a:ext cx="120491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29C670E-430C-4990-B892-59F49D43A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6183CB-561B-469C-9FF3-C5535701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2B4E350-113F-4136-9393-1B422E0AA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6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A9062-BA4C-4458-900C-1387FE27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F45A9-B30F-4D09-A98D-6BFE55D7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513BC-3CF3-4683-A20B-805D52F2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C7D5D-1C2B-41D6-88F6-1ED6E12A17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1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A5A01-9AB1-41EC-8229-A3BF2BB6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C7EE6-ADAC-42E4-A683-4E03D4BE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A0B06-652F-4887-9146-F6F8562AF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06317-D700-4C88-9561-75726DBEF5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35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051149FD-9018-45BC-8D37-FD9DAE1C3AEF}"/>
              </a:ext>
            </a:extLst>
          </p:cNvPr>
          <p:cNvSpPr>
            <a:spLocks/>
          </p:cNvSpPr>
          <p:nvPr/>
        </p:nvSpPr>
        <p:spPr bwMode="auto">
          <a:xfrm>
            <a:off x="6113463" y="1685925"/>
            <a:ext cx="2457450" cy="4408488"/>
          </a:xfrm>
          <a:custGeom>
            <a:avLst/>
            <a:gdLst>
              <a:gd name="T0" fmla="*/ 2147483646 w 4125"/>
              <a:gd name="T1" fmla="*/ 0 h 5554"/>
              <a:gd name="T2" fmla="*/ 2147483646 w 4125"/>
              <a:gd name="T3" fmla="*/ 0 h 5554"/>
              <a:gd name="T4" fmla="*/ 2147483646 w 4125"/>
              <a:gd name="T5" fmla="*/ 2147483646 h 5554"/>
              <a:gd name="T6" fmla="*/ 0 w 4125"/>
              <a:gd name="T7" fmla="*/ 2147483646 h 5554"/>
              <a:gd name="T8" fmla="*/ 0 w 4125"/>
              <a:gd name="T9" fmla="*/ 2147483646 h 5554"/>
              <a:gd name="T10" fmla="*/ 2147483646 w 4125"/>
              <a:gd name="T11" fmla="*/ 2147483646 h 5554"/>
              <a:gd name="T12" fmla="*/ 2147483646 w 4125"/>
              <a:gd name="T13" fmla="*/ 0 h 55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10" title="Crop Mark">
            <a:extLst>
              <a:ext uri="{FF2B5EF4-FFF2-40B4-BE49-F238E27FC236}">
                <a16:creationId xmlns:a16="http://schemas.microsoft.com/office/drawing/2014/main" id="{07F8647C-4F7E-4A03-84F8-6EFD95D2DE91}"/>
              </a:ext>
            </a:extLst>
          </p:cNvPr>
          <p:cNvSpPr/>
          <p:nvPr/>
        </p:nvSpPr>
        <p:spPr bwMode="auto">
          <a:xfrm>
            <a:off x="6113463" y="1685925"/>
            <a:ext cx="245745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416228A-0481-4634-A5D2-4278071452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038" y="6453188"/>
            <a:ext cx="1217612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6222C22-24AB-4496-B295-51347820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8338" y="6453188"/>
            <a:ext cx="5267325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8B7F441-C299-4992-8048-BCC41E8E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453188"/>
            <a:ext cx="119856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66F1B0-AEEA-4A9E-862D-B9E3C2753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403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05CEBC-07EA-4992-B169-A3CE0AD4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6DBDD5-9684-45B2-899D-8D3338E10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5273FE-AC2C-40F8-835B-A2E52C77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4FE47-F00E-40E0-BD16-B98A40617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072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D72536-BA56-46F1-AE25-49E88DFDA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0B5B36-220B-4A25-BC9E-E5549E09E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237C5F7-1BA0-4C76-9A11-1B67175E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F234-47F8-4E21-8353-1F267E1C8D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505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E2EAA4-98E4-4663-8A66-58973D5A2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481061-D42D-473F-8DE5-A05B900FA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BA5350-9738-44E8-A6DB-598720A8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122A2-99D3-4800-8C2F-053E21BD0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52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F46D6E-27F1-4D81-9ED6-35A2EBD4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1E6367-6553-44CC-9C16-A89C5033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84BF2A-0C59-4212-9E74-6F7CF88E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167A9-ABD7-4B6C-A952-563CEE196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255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85E14E14-2767-4A42-8BAD-AECAE214491D}"/>
              </a:ext>
            </a:extLst>
          </p:cNvPr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26FA5E-70F2-47D1-91D1-4EB5667D52DD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>
            <a:extLst>
              <a:ext uri="{FF2B5EF4-FFF2-40B4-BE49-F238E27FC236}">
                <a16:creationId xmlns:a16="http://schemas.microsoft.com/office/drawing/2014/main" id="{12BEEBDB-F340-47D7-9560-1BC74D283A5D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3E1EBA5-61A6-417C-90C6-B6D9BDA62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7FE059E-2CD1-487B-93A4-8F2359C5F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2F294E9-5C93-4F59-9DB4-3113D3BC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7648FE-CC7B-4E9A-AF30-BB66236B0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267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title="Background Shape">
            <a:extLst>
              <a:ext uri="{FF2B5EF4-FFF2-40B4-BE49-F238E27FC236}">
                <a16:creationId xmlns:a16="http://schemas.microsoft.com/office/drawing/2014/main" id="{A2C0BE50-957F-4576-B128-56A8DEB58C70}"/>
              </a:ext>
            </a:extLst>
          </p:cNvPr>
          <p:cNvSpPr/>
          <p:nvPr/>
        </p:nvSpPr>
        <p:spPr>
          <a:xfrm>
            <a:off x="0" y="0"/>
            <a:ext cx="39782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81F52F-21A9-4029-80FB-60DAA0E2678F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Divider Bar">
            <a:extLst>
              <a:ext uri="{FF2B5EF4-FFF2-40B4-BE49-F238E27FC236}">
                <a16:creationId xmlns:a16="http://schemas.microsoft.com/office/drawing/2014/main" id="{0DB11DBF-5C00-4004-AFA6-AFA57372AC9D}"/>
              </a:ext>
            </a:extLst>
          </p:cNvPr>
          <p:cNvSpPr/>
          <p:nvPr/>
        </p:nvSpPr>
        <p:spPr>
          <a:xfrm>
            <a:off x="39782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86960539-E3A4-4E94-AC70-0AEDAEFA8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2925" y="6453188"/>
            <a:ext cx="90328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FC0C489-E833-44DA-B1C2-049F991C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4175" y="6453188"/>
            <a:ext cx="17811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914D5F0-9389-4557-A5F2-83EA635A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2038" y="6453188"/>
            <a:ext cx="119697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7B7D65-E007-4199-9670-B53A34F31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162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B380B-0D7B-4624-92B0-7296F942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22ACA-593B-4E4F-B612-2637031B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4ED33-46FB-4EE2-B3DB-92B4FD357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D354A-D4DF-46C4-9BCB-9EED9E233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293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AA8EB-2990-4A6C-80C7-90183FD8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20E59-B439-4A9D-9C27-AD65F959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41400-76D5-4CCC-819D-27F67E06F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5B88-4892-4366-904A-EF612DC0F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25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id="{F43B8D69-DB63-46CB-AAA5-B27A9A939481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490D49-3EB9-48A6-9FF1-145351138BC7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5C6EE48-9E52-4555-8E4C-0F3EF1B9FAA6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28E1052-AC09-45E9-B5F1-74E7E3384612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41E38DE-7497-424E-B252-2D0DBD989D66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5568857-70E3-499D-AE90-D62DC47BA4EB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285B969-41B2-40D1-8F0C-09B4B4AD3225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02D69B1-5F5F-4C80-AC17-A6E602009F11}"/>
                </a:ext>
              </a:extLst>
            </p:cNvPr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D27C1D11-A827-4A87-AC77-A656CE2D1191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9ADB149-E456-42D7-9B72-A4D21B007F21}"/>
                </a:ext>
              </a:extLst>
            </p:cNvPr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15627C6-03F6-44CD-91C0-A0933A9D980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F53F4A0-1253-4387-B401-3C117D61CC14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D828B6A-A4C9-4F79-95EE-CCE05181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754FD96-3A97-45B0-BB3D-7872353B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F653AE2-F349-4EC4-9159-B0139383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15E24B5-F73B-47C3-80AB-1F0226776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65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4785FE-72C4-41FC-855D-0FD55F3E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112675-53EE-44BB-B280-5717A50C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C71168-8C24-4C7D-B0F2-F2DC7F18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0467E-E263-4406-8DEF-5816248BF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84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E67B147-8D27-46D2-B59F-CF0ED246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4788145-996E-4028-AFEA-69EDB0B3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5C21A6-F205-47D2-97DB-3740A096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6AB9-9DCB-4CD9-B095-ABF3E9C1B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98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86194A7-545D-4EF4-9E7B-12A05AFD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023690-B44A-4A6F-992D-6814F179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F93CB2-2EC4-4F8D-A082-415136A1F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A4DA-A053-4421-AFFB-AB87880BE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52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550838-3D4B-4232-8918-B0C9BDDC3DAA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A9A16FA0-64E5-4787-9102-5012E4151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18B620F-0BA7-49E5-B154-16A48D8B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8D38035-5E9E-42DB-B5BA-871F5A2F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13EC7E7-5707-4347-8C9A-3DFECFF0A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02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>
            <a:extLst>
              <a:ext uri="{FF2B5EF4-FFF2-40B4-BE49-F238E27FC236}">
                <a16:creationId xmlns:a16="http://schemas.microsoft.com/office/drawing/2014/main" id="{D5C45DB4-100D-4320-9DFC-923566405E84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8F9FA3-4CBE-47FA-B8E0-C9DAA9852D26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13B9F99-F6A2-4EA7-AC20-1E39A0A0BDEE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F57C5C-7CE8-49B6-BF37-4FF5F26C0104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1B835A5-DF95-4771-A293-B0115DD83E88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A7E2FE0-A731-4A71-87EF-3EF0FF9695A1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9E78A4-C429-4260-8AFD-5B6B537AD6FF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47F6B3-A500-4741-8A35-00099787586D}"/>
                </a:ext>
              </a:extLst>
            </p:cNvPr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D5A0FFC5-63B6-49AF-9DB7-F80AFFE5F87E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8975CAC-37A4-4FC4-9000-2817D0978C87}"/>
                </a:ext>
              </a:extLst>
            </p:cNvPr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F721174-0D5E-40DE-BBDB-19CE1A679D0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0030AE1-398A-4AC1-B0AB-BA8346EF493B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ACE24072-EA03-4861-9E00-BB35D887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949ECC39-3927-433E-B4A1-1F9E69BE1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28F351D6-305C-4E40-9AD8-79C2D4378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C1F29EE-90DC-4994-B8D5-78771C426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24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>
            <a:extLst>
              <a:ext uri="{FF2B5EF4-FFF2-40B4-BE49-F238E27FC236}">
                <a16:creationId xmlns:a16="http://schemas.microsoft.com/office/drawing/2014/main" id="{72CD142E-222F-4DDA-BBDF-D4A6A449D2FA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B76749-E633-49A1-BD37-B1354A0FA2CB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16B619B-59C0-4EDA-8361-DC6CF1EF3938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C24252-304C-48B8-8BCD-9C64FAB09318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355ACD5-5AD8-4162-A657-74DC89A60422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9DD23A0-AA1A-4FB9-B46B-BFBD74C2298E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7F7BA4C-DFA7-42D9-BF0B-09F1F5952215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63C13A-8B18-4E80-94B4-EED2831C190D}"/>
                </a:ext>
              </a:extLst>
            </p:cNvPr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2020E288-DCCC-4EE1-B497-4A74BC4DF2A1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F00E8FC-5B40-4509-9908-20FD10A73584}"/>
                </a:ext>
              </a:extLst>
            </p:cNvPr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7D0FE6F-B0D9-4412-8EE0-706EFBC54DE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9C6391D-BAC2-4BC3-B1B1-E7BACCC54D51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9A95AAF-8562-466C-8F20-B6886427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847D957-AA79-46C2-99DF-9FFA95E2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0A563078-4F58-4CD2-99A4-AB30503D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3F9D528-625B-4C5D-AF8A-7E567BB459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56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>
            <a:extLst>
              <a:ext uri="{FF2B5EF4-FFF2-40B4-BE49-F238E27FC236}">
                <a16:creationId xmlns:a16="http://schemas.microsoft.com/office/drawing/2014/main" id="{311D1919-0C22-4A2A-995D-95C557F48625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8D5A7B-E750-4322-8FF2-B2538BEBCA4D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AFEFBA-ED1D-4302-AB70-00E33D132E41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A750830-CD27-4D43-8AD8-20920475BCF7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7A2DE5D-5034-4503-A2F3-1E89DA4EDDC7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BAA397B-A908-4415-97C1-8AB36E42CD0A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EAE8CD4-4115-49D1-B148-3529E0DB94C7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>
              <a:extLst>
                <a:ext uri="{FF2B5EF4-FFF2-40B4-BE49-F238E27FC236}">
                  <a16:creationId xmlns:a16="http://schemas.microsoft.com/office/drawing/2014/main" id="{ED516655-DAFD-445E-A90B-D9CCE8051566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4">
              <a:extLst>
                <a:ext uri="{FF2B5EF4-FFF2-40B4-BE49-F238E27FC236}">
                  <a16:creationId xmlns:a16="http://schemas.microsoft.com/office/drawing/2014/main" id="{F888A35C-5003-4290-8BF9-3DE5774358BD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5">
              <a:extLst>
                <a:ext uri="{FF2B5EF4-FFF2-40B4-BE49-F238E27FC236}">
                  <a16:creationId xmlns:a16="http://schemas.microsoft.com/office/drawing/2014/main" id="{7C33CB05-B411-4718-A65F-D5E55A656F5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91DF337-7E20-4BA1-96C5-1F4FF19280F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C23D017-D8BD-4719-A7C2-4C3191C5E0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5856C-2961-4021-B7AF-12C2552AA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F0E45-6CB4-469B-A4A2-D543DD7C5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08C1BF-29F7-4079-86DC-3CC827E7BA12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81E34A4-0225-4167-BB72-4AEB6CF0E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51FD632-C25F-4824-974C-50A3BF5E1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51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90597C9-F4DD-4A93-B1A2-569BF31DDB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9A81036-280D-4728-8181-D042285965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D2E58-A321-4EA5-91D8-D873BE034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2988" y="6453188"/>
            <a:ext cx="90328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35FDB-9F6D-4F88-AE38-421D51E59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0113" y="6453188"/>
            <a:ext cx="471011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9B44-277D-434D-8FE6-CA8CD54FD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063" y="6453188"/>
            <a:ext cx="119697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F03F03F-BF3B-4FC8-A03D-253B76EBC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EFAB60-BC4E-4489-B2A0-391EBB220EF8}"/>
              </a:ext>
            </a:extLst>
          </p:cNvPr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>
            <a:extLst>
              <a:ext uri="{FF2B5EF4-FFF2-40B4-BE49-F238E27FC236}">
                <a16:creationId xmlns:a16="http://schemas.microsoft.com/office/drawing/2014/main" id="{E81A667C-F545-424E-9500-774219DB4F65}"/>
              </a:ext>
            </a:extLst>
          </p:cNvPr>
          <p:cNvSpPr/>
          <p:nvPr/>
        </p:nvSpPr>
        <p:spPr>
          <a:xfrm>
            <a:off x="35877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077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82588" indent="-382588" algn="l" defTabSz="685800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hec.org/" TargetMode="Externa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3kR2dMCfOM" TargetMode="Externa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nainfo.com/chicago/20170208/river-north/man-posing-as-doctor-argued-he-was-like-dr-j-dr-dr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e.in.gov/pla/boards.htm" TargetMode="Externa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17B3F24-7B25-4A56-880C-B9485A92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/>
              <a:t>Announcements 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8D4A77B2-4149-4156-B97C-47E0359E8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60" y="2149834"/>
            <a:ext cx="8559538" cy="453848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Exam 2 – Next week!</a:t>
            </a:r>
          </a:p>
          <a:p>
            <a:pPr lvl="1" eaLnBrk="1" hangingPunct="1">
              <a:defRPr/>
            </a:pPr>
            <a:r>
              <a:rPr lang="en-US" altLang="en-US" dirty="0"/>
              <a:t>Opening on 10/19, through 10/25</a:t>
            </a:r>
          </a:p>
          <a:p>
            <a:pPr lvl="1" eaLnBrk="1" hangingPunct="1">
              <a:defRPr/>
            </a:pPr>
            <a:r>
              <a:rPr lang="en-US" altLang="en-US" dirty="0"/>
              <a:t>Review content from chapters 4, 5, and 6 (with more on chapters 4 and 6) </a:t>
            </a:r>
          </a:p>
          <a:p>
            <a:pPr lvl="2" eaLnBrk="1" hangingPunct="1">
              <a:defRPr/>
            </a:pPr>
            <a:r>
              <a:rPr lang="en-US" altLang="en-US" dirty="0"/>
              <a:t>Attend most heavily to theories and models discussed in class lectures </a:t>
            </a:r>
          </a:p>
          <a:p>
            <a:pPr lvl="2" eaLnBrk="1" hangingPunct="1">
              <a:defRPr/>
            </a:pPr>
            <a:r>
              <a:rPr lang="en-US" altLang="en-US" dirty="0"/>
              <a:t>Also feel comfortable with many terms/competencies discussed in chapter 6 lecture, guest speaker presentations of Dillon Waggoner and Ellen Lucas </a:t>
            </a:r>
          </a:p>
          <a:p>
            <a:pPr eaLnBrk="1" hangingPunct="1">
              <a:defRPr/>
            </a:pPr>
            <a:r>
              <a:rPr lang="en-US" altLang="en-US" dirty="0"/>
              <a:t>Resume and Career/Character Skills Assignments </a:t>
            </a:r>
          </a:p>
          <a:p>
            <a:pPr lvl="1" eaLnBrk="1" hangingPunct="1">
              <a:defRPr/>
            </a:pPr>
            <a:r>
              <a:rPr lang="en-US" altLang="en-US" dirty="0"/>
              <a:t>Due October 25</a:t>
            </a:r>
            <a:r>
              <a:rPr lang="en-US" altLang="en-US" baseline="30000" dirty="0"/>
              <a:t>th</a:t>
            </a:r>
            <a:r>
              <a:rPr lang="en-US" altLang="en-US" dirty="0"/>
              <a:t> </a:t>
            </a:r>
          </a:p>
          <a:p>
            <a:pPr lvl="1" eaLnBrk="1" hangingPunct="1">
              <a:defRPr/>
            </a:pPr>
            <a:r>
              <a:rPr lang="en-US" altLang="en-US" dirty="0"/>
              <a:t>New video posted from Ellen Lucas, discussing career/character skills assessment tools   (links to an external BOX folder – let me know if problems!)</a:t>
            </a:r>
          </a:p>
          <a:p>
            <a:pPr eaLnBrk="1" hangingPunct="1">
              <a:defRPr/>
            </a:pPr>
            <a:r>
              <a:rPr lang="en-US" altLang="en-US" dirty="0"/>
              <a:t>Informational interview assignment presentation coming from me next week!</a:t>
            </a:r>
          </a:p>
          <a:p>
            <a:pPr eaLnBrk="1" hangingPunct="1">
              <a:defRPr/>
            </a:pPr>
            <a:r>
              <a:rPr lang="en-US" altLang="en-US" dirty="0"/>
              <a:t>Don’t forget – ethics discussion board response to a peer due tomorrow!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091091E-631C-4827-B28C-4162C61D4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National Commission for Health Education Credentialing, Inc.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12DC816-91B1-49FF-8110-4DEE60F568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Est. 1988</a:t>
            </a:r>
          </a:p>
          <a:p>
            <a:pPr eaLnBrk="1" hangingPunct="1"/>
            <a:r>
              <a:rPr lang="en-US" altLang="en-US" sz="2400"/>
              <a:t>3 main purposes</a:t>
            </a:r>
          </a:p>
          <a:p>
            <a:pPr lvl="1" eaLnBrk="1" hangingPunct="1"/>
            <a:r>
              <a:rPr lang="en-US" altLang="en-US" sz="2400"/>
              <a:t>Certify HE specialists</a:t>
            </a:r>
          </a:p>
          <a:p>
            <a:pPr lvl="1" eaLnBrk="1" hangingPunct="1"/>
            <a:r>
              <a:rPr lang="en-US" altLang="en-US" sz="2400"/>
              <a:t>Promote professional development </a:t>
            </a:r>
          </a:p>
          <a:p>
            <a:pPr lvl="1" eaLnBrk="1" hangingPunct="1"/>
            <a:r>
              <a:rPr lang="en-US" altLang="en-US" sz="2400"/>
              <a:t>Strengthen professional education </a:t>
            </a:r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791E0B5A-30F5-454C-895A-4EDAB7800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>
            <a:extLst>
              <a:ext uri="{FF2B5EF4-FFF2-40B4-BE49-F238E27FC236}">
                <a16:creationId xmlns:a16="http://schemas.microsoft.com/office/drawing/2014/main" id="{EB715975-CA7B-4324-B77F-74E8CE909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>
            <a:extLst>
              <a:ext uri="{FF2B5EF4-FFF2-40B4-BE49-F238E27FC236}">
                <a16:creationId xmlns:a16="http://schemas.microsoft.com/office/drawing/2014/main" id="{0861638F-AE42-4BF3-B974-AB12E3610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2543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9070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C58ACAC-895A-444A-96A3-0524676CD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CHES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55AE62E-F3BC-4F45-99BF-6A6B57245D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Certified Health Education Specialist</a:t>
            </a:r>
          </a:p>
          <a:p>
            <a:pPr eaLnBrk="1" hangingPunct="1"/>
            <a:r>
              <a:rPr lang="en-US" altLang="en-US"/>
              <a:t>Master CHES (M-CHES) </a:t>
            </a:r>
          </a:p>
          <a:p>
            <a:pPr lvl="1" eaLnBrk="1" hangingPunct="1"/>
            <a:r>
              <a:rPr lang="en-US" altLang="en-US"/>
              <a:t>Worked in the field for a minimum of five years, passes the MCHES exam</a:t>
            </a:r>
          </a:p>
          <a:p>
            <a:pPr eaLnBrk="1" hangingPunct="1"/>
            <a:r>
              <a:rPr lang="en-US" altLang="en-US"/>
              <a:t>Eligibility:</a:t>
            </a:r>
          </a:p>
          <a:p>
            <a:pPr lvl="1" eaLnBrk="1" hangingPunct="1"/>
            <a:r>
              <a:rPr lang="en-US" altLang="en-US"/>
              <a:t>BS/MS/PhD = HE major &amp; official transcript 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0248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097907F-FFD0-476D-818A-A5ACCE068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Overall Benefits of CHES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9B499CC-40D8-44E8-A111-34175E01B5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Establishes national standard</a:t>
            </a:r>
          </a:p>
          <a:p>
            <a:pPr eaLnBrk="1" hangingPunct="1"/>
            <a:r>
              <a:rPr lang="en-US" altLang="en-US"/>
              <a:t>Attests to individual’s knowledge &amp; skills</a:t>
            </a:r>
          </a:p>
          <a:p>
            <a:pPr eaLnBrk="1" hangingPunct="1"/>
            <a:r>
              <a:rPr lang="en-US" altLang="en-US"/>
              <a:t>Assists employers in ID qualified HE practitioners </a:t>
            </a:r>
          </a:p>
          <a:p>
            <a:pPr eaLnBrk="1" hangingPunct="1"/>
            <a:r>
              <a:rPr lang="en-US" altLang="en-US"/>
              <a:t>Sense of pride &amp; accomplishment </a:t>
            </a:r>
          </a:p>
          <a:p>
            <a:pPr eaLnBrk="1" hangingPunct="1"/>
            <a:r>
              <a:rPr lang="en-US" altLang="en-US"/>
              <a:t>Promotes continued professional development </a:t>
            </a:r>
          </a:p>
        </p:txBody>
      </p:sp>
    </p:spTree>
    <p:extLst>
      <p:ext uri="{BB962C8B-B14F-4D97-AF65-F5344CB8AC3E}">
        <p14:creationId xmlns:p14="http://schemas.microsoft.com/office/powerpoint/2010/main" val="3753641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84BA3494-3D01-497F-B0B2-6BE3EA7A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Benefits of CHES:</a:t>
            </a:r>
            <a:br>
              <a:rPr lang="en-US" altLang="en-US"/>
            </a:br>
            <a:r>
              <a:rPr lang="en-US" altLang="en-US"/>
              <a:t>To the Employer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A8CBE678-F578-4908-BA33-24BE9EE0D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Provides 1 measure of competence</a:t>
            </a:r>
          </a:p>
          <a:p>
            <a:pPr eaLnBrk="1" hangingPunct="1"/>
            <a:r>
              <a:rPr lang="en-US" altLang="en-US"/>
              <a:t>Marketing tool</a:t>
            </a:r>
          </a:p>
          <a:p>
            <a:pPr eaLnBrk="1" hangingPunct="1"/>
            <a:r>
              <a:rPr lang="en-US" altLang="en-US"/>
              <a:t>Evaluation of employment applications</a:t>
            </a:r>
          </a:p>
          <a:p>
            <a:pPr eaLnBrk="1" hangingPunct="1"/>
            <a:r>
              <a:rPr lang="en-US" altLang="en-US"/>
              <a:t>Delineates scope of practice</a:t>
            </a:r>
          </a:p>
          <a:p>
            <a:pPr eaLnBrk="1" hangingPunct="1"/>
            <a:r>
              <a:rPr lang="en-US" altLang="en-US"/>
              <a:t>Enhances agency image </a:t>
            </a:r>
          </a:p>
        </p:txBody>
      </p:sp>
    </p:spTree>
    <p:extLst>
      <p:ext uri="{BB962C8B-B14F-4D97-AF65-F5344CB8AC3E}">
        <p14:creationId xmlns:p14="http://schemas.microsoft.com/office/powerpoint/2010/main" val="1727264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9B931734-A30C-4905-A309-6D3F7EBD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Benefits of CHES:  </a:t>
            </a:r>
            <a:br>
              <a:rPr lang="en-US" altLang="en-US"/>
            </a:br>
            <a:r>
              <a:rPr lang="en-US" altLang="en-US"/>
              <a:t>To the Profession 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DE43E15A-4FDB-4AA9-9650-3ACDF2E02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Enhance prestige &amp; image</a:t>
            </a:r>
          </a:p>
          <a:p>
            <a:pPr eaLnBrk="1" hangingPunct="1"/>
            <a:r>
              <a:rPr lang="en-US" altLang="en-US"/>
              <a:t>Promotes value of profession</a:t>
            </a:r>
          </a:p>
          <a:p>
            <a:pPr eaLnBrk="1" hangingPunct="1"/>
            <a:r>
              <a:rPr lang="en-US" altLang="en-US"/>
              <a:t>Increases external verification &amp; accountability</a:t>
            </a:r>
          </a:p>
          <a:p>
            <a:pPr eaLnBrk="1" hangingPunct="1"/>
            <a:r>
              <a:rPr lang="en-US" altLang="en-US"/>
              <a:t>Defines roles &amp; functions </a:t>
            </a:r>
          </a:p>
        </p:txBody>
      </p:sp>
    </p:spTree>
    <p:extLst>
      <p:ext uri="{BB962C8B-B14F-4D97-AF65-F5344CB8AC3E}">
        <p14:creationId xmlns:p14="http://schemas.microsoft.com/office/powerpoint/2010/main" val="179205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29B83B3C-0F0C-4A8D-ADF1-1FF077DF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Benefits of CHES:</a:t>
            </a:r>
            <a:br>
              <a:rPr lang="en-US" altLang="en-US"/>
            </a:br>
            <a:r>
              <a:rPr lang="en-US" altLang="en-US"/>
              <a:t>To the Institution &amp; Program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BC9E354E-9208-4F3E-B653-2F272EA4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84048" indent="-384048" eaLnBrk="1" fontAlgn="auto" hangingPunct="1">
              <a:defRPr/>
            </a:pPr>
            <a:r>
              <a:rPr lang="en-US" altLang="en-US" dirty="0"/>
              <a:t>A large number of students of a program who receive their CHES following graduation:</a:t>
            </a:r>
          </a:p>
          <a:p>
            <a:pPr marL="0" indent="0" eaLnBrk="1" fontAlgn="auto" hangingPunct="1">
              <a:buFont typeface="Franklin Gothic Book" panose="020B0503020102020204" pitchFamily="34" charset="0"/>
              <a:buNone/>
              <a:defRPr/>
            </a:pPr>
            <a:endParaRPr lang="en-US" altLang="en-US" dirty="0"/>
          </a:p>
          <a:p>
            <a:pPr marL="384048" indent="-384048" eaLnBrk="1" fontAlgn="auto" hangingPunct="1">
              <a:defRPr/>
            </a:pPr>
            <a:r>
              <a:rPr lang="en-US" altLang="en-US" dirty="0"/>
              <a:t>Increases respectability</a:t>
            </a:r>
          </a:p>
          <a:p>
            <a:pPr marL="384048" indent="-384048" eaLnBrk="1" fontAlgn="auto" hangingPunct="1">
              <a:defRPr/>
            </a:pPr>
            <a:r>
              <a:rPr lang="en-US" altLang="en-US" dirty="0"/>
              <a:t>Enhances prestige &amp; image</a:t>
            </a:r>
          </a:p>
          <a:p>
            <a:pPr marL="384048" indent="-384048" eaLnBrk="1" fontAlgn="auto" hangingPunct="1">
              <a:defRPr/>
            </a:pPr>
            <a:r>
              <a:rPr lang="en-US" altLang="en-US" dirty="0"/>
              <a:t>Enhances reputation</a:t>
            </a:r>
          </a:p>
          <a:p>
            <a:pPr marL="384048" indent="-384048" eaLnBrk="1" fontAlgn="auto" hangingPunct="1">
              <a:defRPr/>
            </a:pPr>
            <a:r>
              <a:rPr lang="en-US" altLang="en-US" dirty="0"/>
              <a:t>Increases recruitment potential </a:t>
            </a:r>
          </a:p>
        </p:txBody>
      </p:sp>
    </p:spTree>
    <p:extLst>
      <p:ext uri="{BB962C8B-B14F-4D97-AF65-F5344CB8AC3E}">
        <p14:creationId xmlns:p14="http://schemas.microsoft.com/office/powerpoint/2010/main" val="341009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3940A88-BCFD-4F81-979F-C6FDA36E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Benefits of CHES:</a:t>
            </a:r>
            <a:br>
              <a:rPr lang="en-US" altLang="en-US"/>
            </a:br>
            <a:r>
              <a:rPr lang="en-US" altLang="en-US"/>
              <a:t>To the Practitioner 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0394C01E-4AD9-4232-857B-C7D039AA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384048" indent="-384048" eaLnBrk="1" fontAlgn="auto" hangingPunct="1">
              <a:defRPr/>
            </a:pPr>
            <a:r>
              <a:rPr lang="en-US" altLang="en-US" sz="2600"/>
              <a:t>Increases respectability</a:t>
            </a:r>
          </a:p>
          <a:p>
            <a:pPr marL="384048" indent="-384048" eaLnBrk="1" fontAlgn="auto" hangingPunct="1">
              <a:defRPr/>
            </a:pPr>
            <a:r>
              <a:rPr lang="en-US" altLang="en-US" sz="2600"/>
              <a:t>Establishes proprietary right to practice</a:t>
            </a:r>
          </a:p>
          <a:p>
            <a:pPr marL="384048" indent="-384048" eaLnBrk="1" fontAlgn="auto" hangingPunct="1">
              <a:defRPr/>
            </a:pPr>
            <a:r>
              <a:rPr lang="en-US" altLang="en-US" sz="2600"/>
              <a:t>Enhances professionalism</a:t>
            </a:r>
          </a:p>
          <a:p>
            <a:pPr marL="384048" indent="-384048" eaLnBrk="1" fontAlgn="auto" hangingPunct="1">
              <a:defRPr/>
            </a:pPr>
            <a:r>
              <a:rPr lang="en-US" altLang="en-US" sz="2600"/>
              <a:t>Provides competitive edge in job search </a:t>
            </a:r>
          </a:p>
          <a:p>
            <a:pPr marL="384048" indent="-384048" eaLnBrk="1" fontAlgn="auto" hangingPunct="1">
              <a:defRPr/>
            </a:pPr>
            <a:r>
              <a:rPr lang="en-US" altLang="en-US" sz="2600"/>
              <a:t>Enhances opportunities for promotion</a:t>
            </a:r>
          </a:p>
          <a:p>
            <a:pPr marL="384048" indent="-384048" eaLnBrk="1" fontAlgn="auto" hangingPunct="1">
              <a:defRPr/>
            </a:pPr>
            <a:r>
              <a:rPr lang="en-US" altLang="en-US" sz="2600"/>
              <a:t>Facilitates self-eval of knowledge &amp; skills</a:t>
            </a:r>
          </a:p>
          <a:p>
            <a:pPr marL="384048" indent="-384048" eaLnBrk="1" fontAlgn="auto" hangingPunct="1">
              <a:defRPr/>
            </a:pPr>
            <a:r>
              <a:rPr lang="en-US" altLang="en-US" sz="2600"/>
              <a:t>Improves mobility of practitioner </a:t>
            </a:r>
          </a:p>
          <a:p>
            <a:pPr marL="384048" indent="-384048" eaLnBrk="1" fontAlgn="auto" hangingPunct="1">
              <a:defRPr/>
            </a:pPr>
            <a:r>
              <a:rPr lang="en-US" altLang="en-US" sz="2600"/>
              <a:t>Increases commanded salaries </a:t>
            </a:r>
          </a:p>
          <a:p>
            <a:pPr marL="384048" indent="-384048" eaLnBrk="1" fontAlgn="auto" hangingPunct="1">
              <a:defRPr/>
            </a:pPr>
            <a:r>
              <a:rPr lang="en-US" altLang="en-US" sz="2600"/>
              <a:t>Promotes knowledge &amp; skills through continuing ed requirement </a:t>
            </a:r>
          </a:p>
          <a:p>
            <a:pPr marL="384048" indent="-384048" eaLnBrk="1" fontAlgn="auto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902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FB8D9FB-CFA5-46FD-B8AD-69B2152F4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National Commission for Health Education Credentialing, Inc.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0D9CCE6-602B-469F-BC8F-FFECB58BBF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1541 Alta Drive, Suite 303</a:t>
            </a:r>
          </a:p>
          <a:p>
            <a:pPr eaLnBrk="1" hangingPunct="1"/>
            <a:r>
              <a:rPr lang="en-US" altLang="en-US"/>
              <a:t>Whitehall, PA 18052-5642</a:t>
            </a:r>
          </a:p>
          <a:p>
            <a:pPr eaLnBrk="1" hangingPunct="1"/>
            <a:r>
              <a:rPr lang="en-US" altLang="en-US"/>
              <a:t>1-888-624-3248</a:t>
            </a:r>
          </a:p>
          <a:p>
            <a:pPr eaLnBrk="1" hangingPunct="1"/>
            <a:r>
              <a:rPr lang="en-US" altLang="en-US">
                <a:hlinkClick r:id="rId2"/>
              </a:rPr>
              <a:t>www.nchec.org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789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7000949E-A4E4-4FD4-B437-A00AFD5D1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Competencies of Health Educators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778E235D-DB1B-4724-ABA3-E384A9CA0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981200"/>
            <a:ext cx="7581900" cy="4800600"/>
          </a:xfrm>
        </p:spPr>
        <p:txBody>
          <a:bodyPr/>
          <a:lstStyle/>
          <a:p>
            <a:pPr eaLnBrk="1" hangingPunct="1"/>
            <a:r>
              <a:rPr lang="en-US" altLang="en-US"/>
              <a:t>Your curriculum and the CHES questions match to specific competencies established as significant by the profession:</a:t>
            </a:r>
          </a:p>
          <a:p>
            <a:pPr lvl="1" eaLnBrk="1" hangingPunct="1"/>
            <a:r>
              <a:rPr lang="en-US" altLang="en-US"/>
              <a:t>Area I: Assess Needs, Resources and Capacity for Health Education/Promotion</a:t>
            </a:r>
          </a:p>
          <a:p>
            <a:pPr lvl="1" eaLnBrk="1" hangingPunct="1"/>
            <a:r>
              <a:rPr lang="en-US" altLang="en-US"/>
              <a:t>Area II: Plan Health Education/Promotion </a:t>
            </a:r>
          </a:p>
          <a:p>
            <a:pPr lvl="1" eaLnBrk="1" hangingPunct="1"/>
            <a:r>
              <a:rPr lang="en-US" altLang="en-US"/>
              <a:t>Area III: Implement Health Education/Promotion </a:t>
            </a:r>
          </a:p>
          <a:p>
            <a:pPr lvl="1" eaLnBrk="1" hangingPunct="1"/>
            <a:r>
              <a:rPr lang="en-US" altLang="en-US"/>
              <a:t>Area IV: Conduct Evaluation and Research Related to Health Education/Promotion</a:t>
            </a:r>
          </a:p>
          <a:p>
            <a:pPr lvl="1" eaLnBrk="1" hangingPunct="1"/>
            <a:r>
              <a:rPr lang="en-US" altLang="en-US"/>
              <a:t>Area V: Administer and Manage Health Education/Promotion</a:t>
            </a:r>
          </a:p>
          <a:p>
            <a:pPr lvl="1" eaLnBrk="1" hangingPunct="1"/>
            <a:r>
              <a:rPr lang="en-US" altLang="en-US"/>
              <a:t>Area VI: Serve as a Health Education/Promotion Resource Person</a:t>
            </a:r>
          </a:p>
          <a:p>
            <a:pPr lvl="1" eaLnBrk="1" hangingPunct="1"/>
            <a:r>
              <a:rPr lang="en-US" altLang="en-US"/>
              <a:t>Area VII. Communicate, Promote, and Advocate for Health, Health Education/Promotion, and the Profession</a:t>
            </a:r>
          </a:p>
        </p:txBody>
      </p:sp>
    </p:spTree>
    <p:extLst>
      <p:ext uri="{BB962C8B-B14F-4D97-AF65-F5344CB8AC3E}">
        <p14:creationId xmlns:p14="http://schemas.microsoft.com/office/powerpoint/2010/main" val="411047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58A2D81-573B-4A0B-BE40-AE871351B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National Health Educator Competencies Update Project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F4699DC-8AD3-4A0F-B63C-78C2FBC48B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8700" y="2286000"/>
            <a:ext cx="7886700" cy="3581400"/>
          </a:xfrm>
        </p:spPr>
        <p:txBody>
          <a:bodyPr/>
          <a:lstStyle/>
          <a:p>
            <a:pPr eaLnBrk="1" hangingPunct="1"/>
            <a:r>
              <a:rPr lang="en-US" altLang="en-US" sz="2400"/>
              <a:t>6 year study (1998-2004)</a:t>
            </a:r>
          </a:p>
          <a:p>
            <a:pPr eaLnBrk="1" hangingPunct="1"/>
            <a:r>
              <a:rPr lang="en-US" altLang="en-US" sz="2400"/>
              <a:t>3 levels of practice (entry, advanced 1, advanced 2)</a:t>
            </a:r>
          </a:p>
          <a:p>
            <a:pPr eaLnBrk="1" hangingPunct="1"/>
            <a:r>
              <a:rPr lang="en-US" altLang="en-US" sz="2400"/>
              <a:t>NCHEC reviewed CUP findings – revised the CHES exam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21835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BEF98A0E-B9A5-4486-A8E9-96F1B09DAB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36688" y="2362200"/>
            <a:ext cx="6270625" cy="2098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/>
              <a:t>The Health Education Specialist:  </a:t>
            </a:r>
            <a:br>
              <a:rPr lang="en-US" altLang="en-US" sz="4000" dirty="0"/>
            </a:br>
            <a:r>
              <a:rPr lang="en-US" altLang="en-US" sz="4000" dirty="0"/>
              <a:t>Roles, Responsibilities, Certifications, &amp; </a:t>
            </a:r>
            <a:br>
              <a:rPr lang="en-US" altLang="en-US" sz="4000" dirty="0"/>
            </a:br>
            <a:r>
              <a:rPr lang="en-US" altLang="en-US" sz="4000" dirty="0"/>
              <a:t>Advanced Study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3B3DC1E5-1AFD-4F14-A92C-F557EF5D7C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09775" y="4724400"/>
            <a:ext cx="5124450" cy="10858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Chapter 6 </a:t>
            </a:r>
          </a:p>
        </p:txBody>
      </p:sp>
    </p:spTree>
    <p:extLst>
      <p:ext uri="{BB962C8B-B14F-4D97-AF65-F5344CB8AC3E}">
        <p14:creationId xmlns:p14="http://schemas.microsoft.com/office/powerpoint/2010/main" val="58061996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77E812A-1E27-41FB-9237-4C420CAB7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Academic Degrees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E6562C8-AB40-446E-8DCE-DDF17140C3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Undergraduate Degrees = BA, BS</a:t>
            </a:r>
          </a:p>
          <a:p>
            <a:pPr eaLnBrk="1" hangingPunct="1"/>
            <a:r>
              <a:rPr lang="en-US" altLang="en-US" sz="2400"/>
              <a:t>Master’s Degrees = MA, MS, MSPH, MPH</a:t>
            </a:r>
          </a:p>
          <a:p>
            <a:pPr eaLnBrk="1" hangingPunct="1"/>
            <a:r>
              <a:rPr lang="en-US" altLang="en-US" sz="2400"/>
              <a:t>Doctoral Degrees = PhD, EdD, DrPH</a:t>
            </a:r>
          </a:p>
        </p:txBody>
      </p:sp>
    </p:spTree>
    <p:extLst>
      <p:ext uri="{BB962C8B-B14F-4D97-AF65-F5344CB8AC3E}">
        <p14:creationId xmlns:p14="http://schemas.microsoft.com/office/powerpoint/2010/main" val="3155590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046B947-4BD5-4ACF-A9BE-4912D834E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Assessing Graduate Programs 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123F6AE-6DBF-4F6D-9F45-CF47D4C4E0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Reputation of institution</a:t>
            </a:r>
          </a:p>
          <a:p>
            <a:pPr eaLnBrk="1" hangingPunct="1"/>
            <a:r>
              <a:rPr lang="en-US" altLang="en-US" sz="2400"/>
              <a:t>Reputation of department</a:t>
            </a:r>
          </a:p>
          <a:p>
            <a:pPr eaLnBrk="1" hangingPunct="1"/>
            <a:r>
              <a:rPr lang="en-US" altLang="en-US" sz="2400"/>
              <a:t>Alumni</a:t>
            </a:r>
          </a:p>
          <a:p>
            <a:pPr eaLnBrk="1" hangingPunct="1"/>
            <a:r>
              <a:rPr lang="en-US" altLang="en-US" sz="2400"/>
              <a:t>Affiliations, contracts, grants </a:t>
            </a:r>
          </a:p>
        </p:txBody>
      </p:sp>
    </p:spTree>
    <p:extLst>
      <p:ext uri="{BB962C8B-B14F-4D97-AF65-F5344CB8AC3E}">
        <p14:creationId xmlns:p14="http://schemas.microsoft.com/office/powerpoint/2010/main" val="3405655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C1FB79FC-78DA-42B0-BDB6-0E84BD5591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66775" y="2227263"/>
            <a:ext cx="7134225" cy="2549525"/>
          </a:xfrm>
        </p:spPr>
        <p:txBody>
          <a:bodyPr/>
          <a:lstStyle/>
          <a:p>
            <a:pPr eaLnBrk="1" hangingPunct="1"/>
            <a:r>
              <a:rPr lang="en-US" altLang="en-US"/>
              <a:t>Ethics &amp; Health Education/Promotion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9BA9FA37-1A51-497F-B188-237ED69134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66775" y="4776788"/>
            <a:ext cx="5916613" cy="862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/>
              <a:t>Chapter 5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3B616-3C47-4957-9C36-8F18C424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53AB8-B1E0-4297-9B6E-885F19173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275" y="2649456"/>
            <a:ext cx="7818487" cy="3530600"/>
          </a:xfrm>
        </p:spPr>
        <p:txBody>
          <a:bodyPr/>
          <a:lstStyle/>
          <a:p>
            <a:r>
              <a:rPr lang="en-US" dirty="0"/>
              <a:t>Let’s Chat </a:t>
            </a:r>
          </a:p>
          <a:p>
            <a:pPr lvl="1"/>
            <a:r>
              <a:rPr lang="en-US" dirty="0"/>
              <a:t>2 sample scenarios – can someone briefly describe each?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makes coming to a comfortable decision difficult across each case? </a:t>
            </a:r>
          </a:p>
          <a:p>
            <a:pPr lvl="1"/>
            <a:r>
              <a:rPr lang="en-US" dirty="0"/>
              <a:t>What factors did you consider as you came to your decision in the case you selected? </a:t>
            </a:r>
          </a:p>
          <a:p>
            <a:pPr lvl="2"/>
            <a:r>
              <a:rPr lang="en-US" dirty="0"/>
              <a:t>What about the case? Your own personal values/ethics? Your own previous experiences? </a:t>
            </a:r>
          </a:p>
          <a:p>
            <a:pPr lvl="1"/>
            <a:r>
              <a:rPr lang="en-US" dirty="0"/>
              <a:t>Was there other information about the situation that you would’ve liked to have known? </a:t>
            </a:r>
          </a:p>
          <a:p>
            <a:pPr marL="4032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2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99E0-7FF4-4605-BBAD-CBAA583A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 take away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CBFFA-8412-4F74-985D-BB5CF37B8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489200"/>
            <a:ext cx="7441414" cy="3530600"/>
          </a:xfrm>
        </p:spPr>
        <p:txBody>
          <a:bodyPr/>
          <a:lstStyle/>
          <a:p>
            <a:r>
              <a:rPr lang="en-US" dirty="0"/>
              <a:t>There are MANY situations and contexts within the field of health education and promotion where your own personal and professional ethics will be challenged. </a:t>
            </a:r>
          </a:p>
          <a:p>
            <a:r>
              <a:rPr lang="en-US" dirty="0"/>
              <a:t>There are no perfect guidebooks and rules for how to react in said cases – every person is different, every situation is different.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BUT –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There are some processes that might help you engage in more thoughtful and reasoned decision-making, AND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The professional code of ethics for health educators can help guide (and protect) you as you face these difficult moments.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8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4C28D14-15CE-467F-A952-2CA6A33F0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/>
              <a:t>Ethical Theories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7E21FD4-F0EE-416A-8ABB-624314F658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514600"/>
            <a:ext cx="3784600" cy="3530600"/>
          </a:xfrm>
        </p:spPr>
        <p:txBody>
          <a:bodyPr/>
          <a:lstStyle/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Formalism = Every act is either right or wrong, regardless of situation or context, based on moral duty (individual ethics) </a:t>
            </a:r>
            <a:endParaRPr lang="en-US" altLang="en-US" sz="2000"/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Consequentialism =  Do the ENDS justify the means? (common good)</a:t>
            </a:r>
            <a:endParaRPr lang="en-US" altLang="en-US" sz="2000"/>
          </a:p>
          <a:p>
            <a:pPr eaLnBrk="1" hangingPunct="1"/>
            <a:r>
              <a:rPr lang="en-US" altLang="en-US" sz="2000"/>
              <a:t>One case of formalism vs. consequentialism – the story of Henrietta Lacks </a:t>
            </a:r>
          </a:p>
        </p:txBody>
      </p:sp>
      <p:pic>
        <p:nvPicPr>
          <p:cNvPr id="18436" name="Picture 1">
            <a:extLst>
              <a:ext uri="{FF2B5EF4-FFF2-40B4-BE49-F238E27FC236}">
                <a16:creationId xmlns:a16="http://schemas.microsoft.com/office/drawing/2014/main" id="{7BB1F1FC-26EF-4C4D-B513-79808F02C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90563"/>
            <a:ext cx="1633538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nline Media 3" title="Henrietta Lacks: The Woman with the Immortal Cells">
            <a:hlinkClick r:id="" action="ppaction://media"/>
            <a:extLst>
              <a:ext uri="{FF2B5EF4-FFF2-40B4-BE49-F238E27FC236}">
                <a16:creationId xmlns:a16="http://schemas.microsoft.com/office/drawing/2014/main" id="{F35021B6-B50A-4D20-942A-EFDDD91F2F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97402" y="3414712"/>
            <a:ext cx="4422420" cy="248761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ACFE56B-51BD-4CE4-8819-0322A8857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sz="4000"/>
              <a:t>Basic Principles for Common Moral Ground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8B7323C-C0B4-4D52-8A4A-10E9A8F247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3600" y="2489200"/>
            <a:ext cx="7366000" cy="3759200"/>
          </a:xfrm>
        </p:spPr>
        <p:txBody>
          <a:bodyPr/>
          <a:lstStyle/>
          <a:p>
            <a:pPr eaLnBrk="1" hangingPunct="1"/>
            <a:r>
              <a:rPr lang="en-US" altLang="en-US" sz="2400"/>
              <a:t>Value of Life</a:t>
            </a:r>
          </a:p>
          <a:p>
            <a:pPr eaLnBrk="1" hangingPunct="1"/>
            <a:r>
              <a:rPr lang="en-US" altLang="en-US" sz="2400"/>
              <a:t>Goodness (Rightness)</a:t>
            </a:r>
          </a:p>
          <a:p>
            <a:pPr lvl="1" eaLnBrk="1" hangingPunct="1"/>
            <a:r>
              <a:rPr lang="en-US" altLang="en-US" sz="2200"/>
              <a:t>Beneficence </a:t>
            </a:r>
            <a:endParaRPr lang="en-US" altLang="en-US" sz="2000"/>
          </a:p>
          <a:p>
            <a:pPr lvl="1" eaLnBrk="1" hangingPunct="1"/>
            <a:r>
              <a:rPr lang="en-US" altLang="en-US" sz="2000"/>
              <a:t>Non - Maleficence </a:t>
            </a:r>
          </a:p>
          <a:p>
            <a:pPr eaLnBrk="1" hangingPunct="1"/>
            <a:r>
              <a:rPr lang="en-US" altLang="en-US" sz="2400"/>
              <a:t>Justice (Fairness) </a:t>
            </a:r>
          </a:p>
          <a:p>
            <a:pPr eaLnBrk="1" hangingPunct="1"/>
            <a:r>
              <a:rPr lang="en-US" altLang="en-US" sz="2400"/>
              <a:t>Truth Telling (Honesty)</a:t>
            </a:r>
          </a:p>
          <a:p>
            <a:pPr eaLnBrk="1" hangingPunct="1"/>
            <a:r>
              <a:rPr lang="en-US" altLang="en-US" sz="2400"/>
              <a:t>Individual Freedom (Equality Principle or Principle of Autonomy)</a:t>
            </a:r>
          </a:p>
        </p:txBody>
      </p:sp>
      <p:pic>
        <p:nvPicPr>
          <p:cNvPr id="19460" name="Picture 1">
            <a:extLst>
              <a:ext uri="{FF2B5EF4-FFF2-40B4-BE49-F238E27FC236}">
                <a16:creationId xmlns:a16="http://schemas.microsoft.com/office/drawing/2014/main" id="{57FC57FA-A72F-423F-AD3C-021008D46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5417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A6A7183-07FA-4AA0-9790-5EB287513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/>
              <a:t>When making ethical decisions, we need a sense of: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91243A0-4535-49E0-B576-BEBA57DBB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3600" y="2489200"/>
            <a:ext cx="5537200" cy="3530600"/>
          </a:xfrm>
        </p:spPr>
        <p:txBody>
          <a:bodyPr/>
          <a:lstStyle/>
          <a:p>
            <a:pPr eaLnBrk="1" hangingPunct="1"/>
            <a:r>
              <a:rPr lang="en-US" altLang="en-US" sz="2400"/>
              <a:t>Place</a:t>
            </a:r>
          </a:p>
          <a:p>
            <a:pPr eaLnBrk="1" hangingPunct="1"/>
            <a:r>
              <a:rPr lang="en-US" altLang="en-US" sz="2400"/>
              <a:t>Time</a:t>
            </a:r>
          </a:p>
          <a:p>
            <a:pPr eaLnBrk="1" hangingPunct="1"/>
            <a:r>
              <a:rPr lang="en-US" altLang="en-US" sz="2400"/>
              <a:t>Identity</a:t>
            </a:r>
          </a:p>
          <a:p>
            <a:pPr eaLnBrk="1" hangingPunct="1"/>
            <a:r>
              <a:rPr lang="en-US" altLang="en-US" sz="2400"/>
              <a:t>Social Relationships</a:t>
            </a:r>
          </a:p>
          <a:p>
            <a:pPr eaLnBrk="1" hangingPunct="1"/>
            <a:r>
              <a:rPr lang="en-US" altLang="en-US" sz="2400"/>
              <a:t>The Ideal</a:t>
            </a:r>
          </a:p>
          <a:p>
            <a:pPr eaLnBrk="1" hangingPunct="1"/>
            <a:r>
              <a:rPr lang="en-US" altLang="en-US" sz="2400"/>
              <a:t>The Concrete </a:t>
            </a:r>
          </a:p>
          <a:p>
            <a:pPr eaLnBrk="1" hangingPunct="1"/>
            <a:r>
              <a:rPr lang="en-US" altLang="en-US" sz="2400"/>
              <a:t>Seriousness</a:t>
            </a:r>
          </a:p>
          <a:p>
            <a:pPr eaLnBrk="1" hangingPunct="1"/>
            <a:endParaRPr lang="en-US" altLang="en-US"/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30607C68-EA92-4968-AA59-73FC56C69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27717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97F98AD-7414-4ACD-9B82-471B0CB0A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/>
              <a:t>Professional Ethics &amp; </a:t>
            </a:r>
            <a:br>
              <a:rPr lang="en-US" altLang="en-US"/>
            </a:br>
            <a:r>
              <a:rPr lang="en-US" altLang="en-US"/>
              <a:t>Health Education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37FF023-20D8-4ACC-83D7-6C1F430FAD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3600" y="2489200"/>
            <a:ext cx="4318000" cy="4368800"/>
          </a:xfrm>
        </p:spPr>
        <p:txBody>
          <a:bodyPr/>
          <a:lstStyle/>
          <a:p>
            <a:pPr eaLnBrk="1" hangingPunct="1"/>
            <a:r>
              <a:rPr lang="en-US" altLang="en-US" sz="2000"/>
              <a:t>Advocating actions that are right/wrong</a:t>
            </a:r>
          </a:p>
          <a:p>
            <a:pPr eaLnBrk="1" hangingPunct="1"/>
            <a:r>
              <a:rPr lang="en-US" altLang="en-US" sz="2000"/>
              <a:t>General workplace behavior</a:t>
            </a:r>
          </a:p>
          <a:p>
            <a:pPr lvl="1" eaLnBrk="1" hangingPunct="1"/>
            <a:r>
              <a:rPr lang="en-US" altLang="en-US" sz="1800" b="1">
                <a:solidFill>
                  <a:srgbClr val="FF0000"/>
                </a:solidFill>
              </a:rPr>
              <a:t>Professional socialization – teaches us </a:t>
            </a:r>
            <a:r>
              <a:rPr lang="en-US" altLang="en-US" sz="1800"/>
              <a:t>appropriate professional behavior </a:t>
            </a:r>
          </a:p>
          <a:p>
            <a:pPr eaLnBrk="1" hangingPunct="1"/>
            <a:r>
              <a:rPr lang="en-US" altLang="en-US" sz="2000"/>
              <a:t>Research ethics</a:t>
            </a:r>
          </a:p>
          <a:p>
            <a:pPr lvl="1" eaLnBrk="1" hangingPunct="1"/>
            <a:r>
              <a:rPr lang="en-US" altLang="en-US" sz="1800"/>
              <a:t>http://www.nature.com/news/controversial-patient-consent-proposal-left-out-of-research-ethics-reforms-1.21330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A531FFA8-907A-4525-B822-6D54FB68B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04988"/>
            <a:ext cx="367665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1103F2D-C955-47D3-9DF3-14F7C553D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sz="2800"/>
              <a:t>Ethical Issues &amp; Health Education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120FF0B-EEA4-4834-8903-39EFF5C241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3600" y="2489200"/>
            <a:ext cx="7061200" cy="353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Obligations: </a:t>
            </a:r>
          </a:p>
          <a:p>
            <a:pPr eaLnBrk="1" hangingPunct="1"/>
            <a:r>
              <a:rPr lang="en-US" altLang="en-US" sz="2800"/>
              <a:t>Between professionals &amp; clients</a:t>
            </a:r>
          </a:p>
          <a:p>
            <a:pPr eaLnBrk="1" hangingPunct="1"/>
            <a:r>
              <a:rPr lang="en-US" altLang="en-US" sz="2800"/>
              <a:t>To 3</a:t>
            </a:r>
            <a:r>
              <a:rPr lang="en-US" altLang="en-US" sz="2800" baseline="30000"/>
              <a:t>rd</a:t>
            </a:r>
            <a:r>
              <a:rPr lang="en-US" altLang="en-US" sz="2800"/>
              <a:t> parties</a:t>
            </a:r>
          </a:p>
          <a:p>
            <a:pPr eaLnBrk="1" hangingPunct="1"/>
            <a:r>
              <a:rPr lang="en-US" altLang="en-US" sz="2800"/>
              <a:t>Between professionals &amp; employers</a:t>
            </a:r>
          </a:p>
          <a:p>
            <a:pPr eaLnBrk="1" hangingPunct="1"/>
            <a:r>
              <a:rPr lang="en-US" altLang="en-US" sz="2800"/>
              <a:t>To the profession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09F2C1C-45AD-4FEF-AE4E-AD54D470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Quality Assurance in Professions 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1D6A2B56-C9C7-4803-9488-93A51A4E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2667000"/>
            <a:ext cx="8008937" cy="3332163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buFont typeface="Franklin Gothic Book" panose="020B0503020102020204" pitchFamily="34" charset="0"/>
              <a:buNone/>
              <a:defRPr/>
            </a:pPr>
            <a:r>
              <a:rPr lang="en-US" altLang="en-US" sz="2600" dirty="0"/>
              <a:t>Quick Journal Writing: </a:t>
            </a:r>
          </a:p>
          <a:p>
            <a:pPr marL="384048" indent="-384048" eaLnBrk="1" fontAlgn="auto" hangingPunct="1">
              <a:defRPr/>
            </a:pPr>
            <a:r>
              <a:rPr lang="en-US" altLang="en-US" sz="2600" dirty="0"/>
              <a:t>In what areas of “work” do professionals need special licensure? </a:t>
            </a:r>
          </a:p>
          <a:p>
            <a:pPr marL="384048" indent="-384048" eaLnBrk="1" fontAlgn="auto" hangingPunct="1">
              <a:defRPr/>
            </a:pPr>
            <a:r>
              <a:rPr lang="en-US" altLang="en-US" sz="2600" dirty="0"/>
              <a:t>Why is this necessary?</a:t>
            </a:r>
          </a:p>
          <a:p>
            <a:pPr marL="384048" indent="-384048" eaLnBrk="1" fontAlgn="auto" hangingPunct="1">
              <a:defRPr/>
            </a:pPr>
            <a:endParaRPr lang="en-US" altLang="en-US" dirty="0"/>
          </a:p>
          <a:p>
            <a:pPr marL="0" indent="0" eaLnBrk="1" fontAlgn="auto" hangingPunct="1">
              <a:buFont typeface="Franklin Gothic Book" panose="020B0503020102020204" pitchFamily="34" charset="0"/>
              <a:buNone/>
              <a:defRPr/>
            </a:pPr>
            <a:endParaRPr lang="en-US" altLang="en-US" dirty="0"/>
          </a:p>
          <a:p>
            <a:pPr marL="384048" indent="-384048" eaLnBrk="1" fontAlgn="auto" hangingPunct="1">
              <a:defRPr/>
            </a:pPr>
            <a:r>
              <a:rPr lang="en-US" altLang="en-US" sz="2600" dirty="0"/>
              <a:t>Necessary to provide confidence</a:t>
            </a:r>
          </a:p>
          <a:p>
            <a:pPr marL="384048" indent="-384048" eaLnBrk="1" fontAlgn="auto" hangingPunct="1">
              <a:defRPr/>
            </a:pPr>
            <a:r>
              <a:rPr lang="en-US" altLang="en-US" sz="2600" dirty="0"/>
              <a:t>Ensure that product or service will meet given requirements </a:t>
            </a:r>
          </a:p>
          <a:p>
            <a:pPr marL="384048" indent="-384048" eaLnBrk="1" fontAlgn="auto" hangingPunct="1">
              <a:defRPr/>
            </a:pPr>
            <a:r>
              <a:rPr lang="en-US" altLang="en-US" sz="2600" dirty="0">
                <a:hlinkClick r:id="rId3"/>
              </a:rPr>
              <a:t>To keep from creepers like this guy - 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2514653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BD10AA2-4929-4B07-AF5E-E58C94339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sz="4000"/>
              <a:t>Ethical Issues - Health Educators &amp; Clients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AFA4D96-F1CF-4E4C-82FA-04B8712F9B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3600" y="2489200"/>
            <a:ext cx="7670800" cy="4140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Blaming the victim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Try to change people rather than the environment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public policy or coercive strategies to change health behavior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Overemphasize behavior change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Educate public on the concept of risk – which may take away personal freedoms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F5B3408-F4CC-4964-BE04-61D72251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4579" name="Content Placeholder 3">
            <a:extLst>
              <a:ext uri="{FF2B5EF4-FFF2-40B4-BE49-F238E27FC236}">
                <a16:creationId xmlns:a16="http://schemas.microsoft.com/office/drawing/2014/main" id="{9C5EC570-F394-41E2-871F-B4806D0EA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4127500" cy="3090863"/>
          </a:xfrm>
        </p:spPr>
      </p:pic>
      <p:pic>
        <p:nvPicPr>
          <p:cNvPr id="24580" name="Picture 5">
            <a:extLst>
              <a:ext uri="{FF2B5EF4-FFF2-40B4-BE49-F238E27FC236}">
                <a16:creationId xmlns:a16="http://schemas.microsoft.com/office/drawing/2014/main" id="{7A65713F-FF38-4136-B8B4-87EA7B1E4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82700"/>
            <a:ext cx="36195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701B004-D98A-4037-9072-1C72A5705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 sz="4000"/>
              <a:t>Steps in Ethical Decision Making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92EE7FA-A299-433C-B55D-69CD82F040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3600" y="2489200"/>
            <a:ext cx="7366000" cy="375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Define problem, ID ethical issues, seek answers to ?s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ID who will be affected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Ultimate goals &amp; ideals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ID alternatives (viable courses of action)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Consider consequences of each alternative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480DD5A9-935B-44D1-B332-06D2CC9B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n-US" altLang="en-US"/>
              <a:t>Steps in Ethical Decision Making (Continued)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D82580F6-3F4D-4BC4-9A5E-B976DF67B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489200"/>
            <a:ext cx="7518400" cy="353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Consider the nature of the alternatives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Reflect on yourself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Reflect on society &amp; your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Apply the categorical imperative (overarching rules for morals and ethics, applied in the same way across all cases)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Choose &amp; act on your choice &amp; monitor &amp; evaluate the results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E04273A-4D24-4346-8BB9-D6F6E3E7A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Credentialing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166BFA9-08E1-487C-8E72-A7872A3367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Individual or professional preparation program</a:t>
            </a:r>
          </a:p>
          <a:p>
            <a:pPr eaLnBrk="1" hangingPunct="1"/>
            <a:r>
              <a:rPr lang="en-US" altLang="en-US" sz="2800"/>
              <a:t>Meets specified standards, established by credentialing body</a:t>
            </a:r>
          </a:p>
          <a:p>
            <a:pPr eaLnBrk="1" hangingPunct="1"/>
            <a:r>
              <a:rPr lang="en-US" altLang="en-US" sz="2800"/>
              <a:t>Gives awardee a formal recognition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Accreditation, licensure, certification </a:t>
            </a:r>
          </a:p>
        </p:txBody>
      </p:sp>
    </p:spTree>
    <p:extLst>
      <p:ext uri="{BB962C8B-B14F-4D97-AF65-F5344CB8AC3E}">
        <p14:creationId xmlns:p14="http://schemas.microsoft.com/office/powerpoint/2010/main" val="26268215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AE249D0-800A-4DE7-A25A-F98363919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Accreditation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08E63C5-AD1F-463C-87A9-8126D6EDEE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84048" indent="-384048" eaLnBrk="1" fontAlgn="auto" hangingPunct="1">
              <a:defRPr/>
            </a:pPr>
            <a:r>
              <a:rPr lang="en-US" altLang="en-US" sz="2800" dirty="0"/>
              <a:t>Public recognition </a:t>
            </a:r>
          </a:p>
          <a:p>
            <a:pPr marL="384048" indent="-384048" eaLnBrk="1" fontAlgn="auto" hangingPunct="1">
              <a:defRPr/>
            </a:pPr>
            <a:r>
              <a:rPr lang="en-US" altLang="en-US" sz="2800" dirty="0"/>
              <a:t>Accrediting body grants to an institution</a:t>
            </a:r>
          </a:p>
          <a:p>
            <a:pPr lvl="1" indent="-384048" eaLnBrk="1" fontAlgn="auto" hangingPunct="1">
              <a:defRPr/>
            </a:pPr>
            <a:r>
              <a:rPr lang="en-US" altLang="en-US" sz="2800" dirty="0"/>
              <a:t>Council for Education on Public Health </a:t>
            </a:r>
          </a:p>
          <a:p>
            <a:pPr marL="384048" indent="-384048" eaLnBrk="1" fontAlgn="auto" hangingPunct="1">
              <a:defRPr/>
            </a:pPr>
            <a:r>
              <a:rPr lang="en-US" altLang="en-US" sz="2800" dirty="0"/>
              <a:t>Meets very specific requirements </a:t>
            </a:r>
          </a:p>
          <a:p>
            <a:pPr lvl="1" indent="-384048" eaLnBrk="1" fontAlgn="auto" hangingPunct="1">
              <a:defRPr/>
            </a:pPr>
            <a:r>
              <a:rPr lang="en-US" altLang="en-US" sz="2800" dirty="0"/>
              <a:t>Self study &amp; report, site visit </a:t>
            </a:r>
          </a:p>
          <a:p>
            <a:pPr marL="384048" indent="-384048" eaLnBrk="1" fontAlgn="auto" hangingPunct="1">
              <a:defRPr/>
            </a:pPr>
            <a:r>
              <a:rPr lang="en-US" altLang="en-US" sz="2800" dirty="0"/>
              <a:t>IUPUI, IU-Bloomington are ACCREDITED undergraduate public health programs, Purdue is NOT.</a:t>
            </a:r>
          </a:p>
          <a:p>
            <a:pPr marL="384048" indent="-384048" eaLnBrk="1" fontAlgn="auto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612481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F208F86-D992-4A8B-93E3-BB7AB11C6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Licensure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1095DCC-3252-403E-B058-FBD907DA4B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Agency or govt. (usually state) grant permission</a:t>
            </a:r>
          </a:p>
          <a:p>
            <a:pPr lvl="1" eaLnBrk="1" hangingPunct="1"/>
            <a:r>
              <a:rPr lang="en-US" altLang="en-US" sz="2800">
                <a:hlinkClick r:id="rId2"/>
              </a:rPr>
              <a:t>Indiana Professional Licensing Agency </a:t>
            </a:r>
            <a:endParaRPr lang="en-US" altLang="en-US" sz="2800"/>
          </a:p>
          <a:p>
            <a:pPr eaLnBrk="1" hangingPunct="1"/>
            <a:r>
              <a:rPr lang="en-US" altLang="en-US" sz="2800"/>
              <a:t>To individuals to practice a profession</a:t>
            </a:r>
          </a:p>
          <a:p>
            <a:pPr eaLnBrk="1" hangingPunct="1"/>
            <a:r>
              <a:rPr lang="en-US" altLang="en-US" sz="2800"/>
              <a:t>Deeming those licensed have specific standards of competence </a:t>
            </a:r>
          </a:p>
        </p:txBody>
      </p:sp>
    </p:spTree>
    <p:extLst>
      <p:ext uri="{BB962C8B-B14F-4D97-AF65-F5344CB8AC3E}">
        <p14:creationId xmlns:p14="http://schemas.microsoft.com/office/powerpoint/2010/main" val="14507098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7CEBE4D-748B-4CE1-B036-304CD73ED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Certification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07E0E71-08B2-4EEB-ABF6-009E95EBDE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8700" y="3200400"/>
            <a:ext cx="7734300" cy="2667000"/>
          </a:xfrm>
        </p:spPr>
        <p:txBody>
          <a:bodyPr/>
          <a:lstStyle/>
          <a:p>
            <a:pPr eaLnBrk="1" hangingPunct="1"/>
            <a:r>
              <a:rPr lang="en-US" altLang="en-US" sz="2800"/>
              <a:t>Professional org. grants recognition to an individual</a:t>
            </a:r>
          </a:p>
          <a:p>
            <a:pPr eaLnBrk="1" hangingPunct="1"/>
            <a:r>
              <a:rPr lang="en-US" altLang="en-US" sz="2800"/>
              <a:t>Upon completion of a curriculum</a:t>
            </a:r>
          </a:p>
          <a:p>
            <a:pPr eaLnBrk="1" hangingPunct="1"/>
            <a:r>
              <a:rPr lang="en-US" altLang="en-US" sz="2800"/>
              <a:t>Can demonstrate a standard of performance </a:t>
            </a:r>
          </a:p>
        </p:txBody>
      </p:sp>
      <p:pic>
        <p:nvPicPr>
          <p:cNvPr id="14340" name="Picture 1">
            <a:extLst>
              <a:ext uri="{FF2B5EF4-FFF2-40B4-BE49-F238E27FC236}">
                <a16:creationId xmlns:a16="http://schemas.microsoft.com/office/drawing/2014/main" id="{5965E7D9-6683-41BE-AB2E-D1BA61707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5334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3260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292C559-D37B-419B-94C2-E754EA99F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/>
              <a:t>The certification of Health Educators occurred in response to: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5760CD5-D199-41C2-9B55-BA9CA5F1E1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Growing marketplace interest in &amp; demand for health education</a:t>
            </a:r>
          </a:p>
          <a:p>
            <a:pPr eaLnBrk="1" hangingPunct="1"/>
            <a:r>
              <a:rPr lang="en-US" altLang="en-US" sz="2400"/>
              <a:t>Professional organizations = concerned about professional standards &amp; quality assurance</a:t>
            </a:r>
          </a:p>
          <a:p>
            <a:pPr eaLnBrk="1" hangingPunct="1"/>
            <a:r>
              <a:rPr lang="en-US" altLang="en-US" sz="2400"/>
              <a:t>Universities = caught between marketplace, professional organizations, &amp;  their institutions 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80304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C5F6889-A178-4837-A220-819BD3F3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History 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704DEEAE-2BA5-4035-8ECE-3BBCC032B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86000"/>
            <a:ext cx="7658100" cy="4343400"/>
          </a:xfrm>
        </p:spPr>
        <p:txBody>
          <a:bodyPr/>
          <a:lstStyle/>
          <a:p>
            <a:pPr eaLnBrk="1" hangingPunct="1"/>
            <a:r>
              <a:rPr lang="en-US" altLang="en-US" sz="2400"/>
              <a:t>National Task Force on the Preparation &amp; Practice of Health Education</a:t>
            </a:r>
          </a:p>
          <a:p>
            <a:pPr lvl="1" eaLnBrk="1" hangingPunct="1"/>
            <a:r>
              <a:rPr lang="en-US" altLang="en-US" sz="2400"/>
              <a:t>Established in 1978</a:t>
            </a:r>
          </a:p>
          <a:p>
            <a:pPr lvl="1" eaLnBrk="1" hangingPunct="1"/>
            <a:r>
              <a:rPr lang="en-US" altLang="en-US" sz="2400"/>
              <a:t>Verify &amp; refine role of Health Educators </a:t>
            </a:r>
          </a:p>
          <a:p>
            <a:pPr lvl="1" eaLnBrk="1" hangingPunct="1"/>
            <a:r>
              <a:rPr lang="en-US" altLang="en-US" sz="2400"/>
              <a:t>Create a curriculum framework </a:t>
            </a:r>
          </a:p>
          <a:p>
            <a:pPr lvl="2" eaLnBrk="1" hangingPunct="1"/>
            <a:r>
              <a:rPr lang="en-US" altLang="en-US" sz="2000"/>
              <a:t>Entry-Level Framework, 1985</a:t>
            </a:r>
          </a:p>
          <a:p>
            <a:pPr lvl="2" eaLnBrk="1" hangingPunct="1"/>
            <a:r>
              <a:rPr lang="en-US" altLang="en-US" sz="2000"/>
              <a:t>First CHES exam given - 1990</a:t>
            </a:r>
          </a:p>
          <a:p>
            <a:pPr lvl="2" eaLnBrk="1" hangingPunct="1"/>
            <a:r>
              <a:rPr lang="en-US" altLang="en-US" sz="2000"/>
              <a:t>Graduate-Level Framework, 1999</a:t>
            </a:r>
          </a:p>
          <a:p>
            <a:pPr lvl="2" eaLnBrk="1" hangingPunct="1"/>
            <a:r>
              <a:rPr lang="en-US" altLang="en-US" sz="2000"/>
              <a:t>CUP Model, 2006 (competencies update project)</a:t>
            </a:r>
          </a:p>
          <a:p>
            <a:pPr lvl="2" eaLnBrk="1" hangingPunct="1"/>
            <a:r>
              <a:rPr lang="en-US" altLang="en-US" sz="2000"/>
              <a:t>HE Job Analysis Model, 2010 </a:t>
            </a:r>
          </a:p>
          <a:p>
            <a:pPr lvl="1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755672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1322</Words>
  <Application>Microsoft Office PowerPoint</Application>
  <PresentationFormat>On-screen Show (4:3)</PresentationFormat>
  <Paragraphs>199</Paragraphs>
  <Slides>33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Franklin Gothic Book</vt:lpstr>
      <vt:lpstr>Wingdings 3</vt:lpstr>
      <vt:lpstr>Ion Boardroom</vt:lpstr>
      <vt:lpstr>Crop</vt:lpstr>
      <vt:lpstr>Announcements </vt:lpstr>
      <vt:lpstr>The Health Education Specialist:   Roles, Responsibilities, Certifications, &amp;  Advanced Study</vt:lpstr>
      <vt:lpstr>Quality Assurance in Professions </vt:lpstr>
      <vt:lpstr>Credentialing</vt:lpstr>
      <vt:lpstr>Accreditation</vt:lpstr>
      <vt:lpstr>Licensure</vt:lpstr>
      <vt:lpstr>Certification</vt:lpstr>
      <vt:lpstr>The certification of Health Educators occurred in response to: </vt:lpstr>
      <vt:lpstr>History </vt:lpstr>
      <vt:lpstr>National Commission for Health Education Credentialing, Inc. </vt:lpstr>
      <vt:lpstr>CHES </vt:lpstr>
      <vt:lpstr>Overall Benefits of CHES</vt:lpstr>
      <vt:lpstr>Benefits of CHES: To the Employer</vt:lpstr>
      <vt:lpstr>Benefits of CHES:   To the Profession </vt:lpstr>
      <vt:lpstr>Benefits of CHES: To the Institution &amp; Program</vt:lpstr>
      <vt:lpstr>Benefits of CHES: To the Practitioner </vt:lpstr>
      <vt:lpstr>National Commission for Health Education Credentialing, Inc.</vt:lpstr>
      <vt:lpstr>Competencies of Health Educators</vt:lpstr>
      <vt:lpstr>National Health Educator Competencies Update Project </vt:lpstr>
      <vt:lpstr>Academic Degrees</vt:lpstr>
      <vt:lpstr>Assessing Graduate Programs </vt:lpstr>
      <vt:lpstr>Ethics &amp; Health Education/Promotion</vt:lpstr>
      <vt:lpstr>Ethics Activity </vt:lpstr>
      <vt:lpstr>The key take away - </vt:lpstr>
      <vt:lpstr>Ethical Theories </vt:lpstr>
      <vt:lpstr>Basic Principles for Common Moral Ground </vt:lpstr>
      <vt:lpstr>When making ethical decisions, we need a sense of:</vt:lpstr>
      <vt:lpstr>Professional Ethics &amp;  Health Education</vt:lpstr>
      <vt:lpstr>Ethical Issues &amp; Health Education </vt:lpstr>
      <vt:lpstr>Ethical Issues - Health Educators &amp; Clients </vt:lpstr>
      <vt:lpstr>PowerPoint Presentation</vt:lpstr>
      <vt:lpstr>Steps in Ethical Decision Making</vt:lpstr>
      <vt:lpstr>Steps in Ethical Decision Making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&amp; Health Education/Promotion</dc:title>
  <dc:creator>Jones, Christina Lynn</dc:creator>
  <cp:lastModifiedBy>Jones, Christina Lynn</cp:lastModifiedBy>
  <cp:revision>9</cp:revision>
  <dcterms:created xsi:type="dcterms:W3CDTF">2020-10-09T13:16:07Z</dcterms:created>
  <dcterms:modified xsi:type="dcterms:W3CDTF">2020-10-13T15:33:59Z</dcterms:modified>
</cp:coreProperties>
</file>