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sldIdLst>
    <p:sldId id="445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8" r:id="rId21"/>
    <p:sldId id="439" r:id="rId22"/>
    <p:sldId id="440" r:id="rId23"/>
    <p:sldId id="441" r:id="rId24"/>
    <p:sldId id="44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SD.png">
            <a:extLst>
              <a:ext uri="{FF2B5EF4-FFF2-40B4-BE49-F238E27FC236}">
                <a16:creationId xmlns:a16="http://schemas.microsoft.com/office/drawing/2014/main" id="{EA5D990E-B13D-4254-8617-49766F2DB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29B866-0373-438A-B3A9-8BA9640F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445CF2-F5FA-4759-ACD7-6EC147BA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22E38D-058D-455A-9727-3E214F47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5560-C2A6-45D9-9C2F-4E030505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758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1FEF6EF2-D5B9-4E8B-9105-672F7EBA8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0EDD2AC-5982-4742-A495-4AB0681F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35E0CD-4806-4FAB-B5D8-7674A9E1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06DE9B-DD23-49E5-A573-73A61563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555F-F7F9-40D0-8925-245D65AF2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7531B8AD-CEBF-4773-8216-3753C625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E4F20F-F952-479B-AF4A-405B606A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391856-2F6A-4AE1-82BB-7A63356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649F7-11AC-448C-B30B-B04E1219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85CB-ACAA-473C-BC80-599F20754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55605E86-6A44-4A66-BB47-07457001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D9A30-A3CB-4C01-95AC-54D662019AA1}"/>
              </a:ext>
            </a:extLst>
          </p:cNvPr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84BF1-4A55-4CEA-B51D-3338AC48C8DA}"/>
              </a:ext>
            </a:extLst>
          </p:cNvPr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7DE779E-1283-4B08-92D7-1DBF11B27A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4F5736-0231-41BC-9181-196062685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E20E7B-2DED-4D48-A88C-7ECDEEF948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CD00-BDA6-4CCB-8596-DE1552E4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C0416F20-3F41-42E0-A404-C9234C490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615E41-40EC-43C8-AF74-4813D0D9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47C456-A31D-4443-A13B-77B31918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D9295E-B540-4418-BE7A-3741A187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2E1B-D72A-4E05-A0C8-CA6A1205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3262A835-03CA-4CCE-9257-D67C8FF9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B6755-CDFB-44DD-B90B-92BE1C53682A}"/>
              </a:ext>
            </a:extLst>
          </p:cNvPr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4A895-9938-4E1A-BC12-51196E726CAC}"/>
              </a:ext>
            </a:extLst>
          </p:cNvPr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5118E6-4ED5-4902-B913-171E97CD32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2A7CF5-8562-4B17-82B4-6CFF71248C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851936-3233-4D5A-A447-FD1187D6D9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059E-D7FF-4CDC-83E4-DD48544E9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C614FA0E-734F-41B4-A73A-D0C5FE9F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D1FF56-DA03-4321-9877-207E623731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FE7495-0B5B-4C45-A1F6-DBA8AFFDB8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DFE8BD-27E4-42DB-8182-C37E76800E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9A52-9484-4623-814D-B9D239D42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8D231963-81A9-4D95-854B-FF43A5E0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76758-FDDE-469F-BB92-5128397F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AC8456-258A-4622-97C3-2E1D4A89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E6D89C-F636-4931-99BB-09FA72F7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FAA2-2916-47C0-A8EC-F458A4D0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8007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7519B5D3-C4E0-4137-9212-98D8EFFA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E1F4FB-6725-4B87-B86F-4B7EE1AB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EE7192-ACBB-470F-9B44-DAF893CA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8B4405-0250-46EE-8F8E-F8840012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D84C-4EB2-4A3B-B401-69410750E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365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6D8A60-F593-4346-A36C-CD1C6711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9B39FD-D08D-4802-98D6-C8086778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50F6A-8E2A-4716-9429-75430C32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A7F6-C978-44C8-B836-0647546C8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6322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BE362CF3-455F-49A5-A4C4-82AB5D2ED23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EC46E6-4BDB-467C-856D-BB19017732AF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175FAC-CD24-4AA5-9935-C046C5CD90BA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E5F7EEED-B65A-4E9D-9AA4-ADED7AD5897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369AE70D-AA8D-404B-A877-F8FC932F05DB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EB8AF24-2A34-48B7-A059-003FBE35E49B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A69C587F-6FE0-46A6-A08A-313C19A888D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3A559295-C88C-4565-9359-D8162468B8C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3F73C981-525C-443A-919B-B1F8EC3C2C2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39F6A8DA-C6EE-4EBA-BCE2-0DFCA27448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ABEA2B2-0618-4FD3-B4D5-B254AABB0816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DC95018-3679-4DB6-AB74-F0812E76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D5354F-7782-47FE-A96D-8FB9B529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CF1F6E5-142B-4B24-A839-B483263D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4791-DBDE-4F38-B805-79135AAF1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09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25A819FC-9119-4375-86EC-FE65E4E1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AE0BB-DE5C-4355-A13C-8B7B1811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A179E-A1E1-4D23-8328-3AAFFC24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35393E-8D1B-4012-A0A2-5B4096EA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E36C-DE17-4376-994F-CD0BE99DA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24633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EAD6-D61A-4065-A5B3-0BCF75DE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4E0D-95A0-4217-8747-73B309B6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6DE5-CC9F-46A5-A97B-76B21B1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D70A-EF22-4F64-8945-C3EB8E389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6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9BDD-3D19-44B3-83FD-C66292FC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7AC3B-9A30-4570-90F7-C2F6629B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5835A-0BAC-4F75-AD42-17D095F2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090E-A660-4BB9-ADB3-A9151F253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7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22E9F5-0153-4D5D-9FC0-2A773701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443139-E667-4941-86DB-7AE7CD1F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78737D-AC09-422E-82C0-E898B0D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0864-7C1D-4FC2-8229-F99C43139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19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8FE23F-9A4F-4985-A93F-C6834461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CE490B-3057-4D9E-B8F9-12ADB8B7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71CE84-057A-4994-BBC4-59E02648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9802-43B4-48DF-8E5A-AFBB48151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1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5AA6E3B-9120-41D5-9B57-288E3CAA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7A9F9F-227E-47FA-9AA7-7B4268E1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C8D4B8-E6E7-41F7-8380-2FFB1AF6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5F5F-CF33-4A75-8CEE-95680CD04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86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683250-815C-497E-A2E3-AEBD546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FFE69-FC0D-45DD-A155-4EA6057B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181A82-C97F-4A65-81BE-E8D0881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4DE2-4C70-4C87-B3F8-2CDA8BC07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14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5DC11A-1461-40AC-B522-99167AFF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4DF6B2-689B-407B-895E-3141AC7E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D980E-8C92-4B04-8FF5-68A67E83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B8CE-2B76-4ED4-8EB5-24627A980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3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A18F98-4528-4AAB-A5FE-0AFFE8D9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61CFB4-383F-46DB-990F-7E78928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E0DEDE-B1C9-46A9-80EF-9C5EB25E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6A21-12FD-4E4B-8BFD-324B6A8D7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299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9A83-ACFF-4E45-B642-71B6661B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0A966-71A9-4036-B2F6-CA9A480A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A0619-09C0-4AB1-9DB1-B538E7E4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4261-741F-47ED-BF2B-59FB3E91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10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0979E3-1507-42AB-8B87-96D44854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2528-6AE6-4A47-9F02-F20719F4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2A38CA-AB1A-413D-92AE-8FF01D522C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DF3398-03A9-4068-9F78-74215F84DD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77AF6F-0FC3-41DE-AFF8-8C1DEC2AE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6D4A-7C21-4B92-8ADC-2B6273E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EFDD3962-1AE7-4226-8605-BC815E52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816E26-7D51-4538-8CA1-E3286F0E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3C0E5C-D328-4559-8B26-8F1E2158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F07CE-0BB6-4A14-94F7-E29120F8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BEB3-48B7-4118-A4BF-202F2474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288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3DB06-F4EE-44FE-8D45-6C1DC12D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3BBDA-CCF2-4A47-84BB-790563B5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AC5EA-BB2B-4DDA-BE55-63EE4975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CE7B-9746-4180-917E-585567D3A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72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83D15-F588-4AE5-85C4-D109E1D8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3A5C1-8339-429F-B539-A5614C4D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A21015-753F-4AFE-9A2C-8EE6F3A6B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71A27-AD6F-4849-8FF2-926943A9F6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219BDB-ABC2-4059-821E-FE68DE418D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FB32-0776-4E4C-897B-6AA69298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451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91E44-FFBD-4E55-84A3-52A67C25F4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F5FA5C-7A60-4D97-9FD9-C1216E0C0C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94BBA9-88A0-4B59-A8AC-DBB24B00BA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EF93-913B-46D0-8ED0-6A5DE4D5C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47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4205D-7FD8-4163-B6C2-5FA9BDB8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F15D7-DB63-484D-B8A3-8B1694A1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8687-A8DC-45B8-9E06-E781E458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9AAB-DE63-4012-B085-CB27C2C9D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070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CE1E-D5AF-4484-B30B-167E6EC8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ED92-94BB-49D5-ABC1-9AFFFEDB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9FDC-9799-4B53-BDBB-1A6B33F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00AF-9391-41B8-9127-9EFF6C3CC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9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22F1EFB1-0EEB-41A5-96C1-5CB659C5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9D6639D-1ABE-46C0-A7E5-F1991515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42534EE-D737-42EC-9D93-B484BEF8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8E9ED53-AC9B-42FF-9488-DF0314CC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4F82-5D9E-430A-8C00-BE1202B8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671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>
            <a:extLst>
              <a:ext uri="{FF2B5EF4-FFF2-40B4-BE49-F238E27FC236}">
                <a16:creationId xmlns:a16="http://schemas.microsoft.com/office/drawing/2014/main" id="{A386AA38-E065-4F90-84E7-F06F5F2A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9E29ECA-4EAF-4A89-879E-B131154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07FBEDA-8224-4A41-A080-CD8D3800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9690537-0D95-4533-9B16-48034CDA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2CE3-C522-402B-BED6-38351FAD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600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SD.png">
            <a:extLst>
              <a:ext uri="{FF2B5EF4-FFF2-40B4-BE49-F238E27FC236}">
                <a16:creationId xmlns:a16="http://schemas.microsoft.com/office/drawing/2014/main" id="{665A895A-DCA3-4798-8FBC-DB9BF8AE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D9ED557-5DB9-4D14-886B-A96C50A5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30B5EFF-8E59-48E5-AD38-ACE01D5E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895EC1-1291-4DE8-A090-9181F842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8A97-7322-4D6E-9A93-3B36457D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104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SD.png">
            <a:extLst>
              <a:ext uri="{FF2B5EF4-FFF2-40B4-BE49-F238E27FC236}">
                <a16:creationId xmlns:a16="http://schemas.microsoft.com/office/drawing/2014/main" id="{D915AD4E-A994-4A31-813F-0CB042039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2A9CABE-1D07-40F6-A02B-F96829E7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491EAF-09B5-415C-AD6C-08BBB4EF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826982-812B-4E5A-8162-8F0151CE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C22D-31DE-4ED5-B572-4A9498290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513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6BA87503-1934-4CD3-8D97-030CD0FA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A33280-5F65-4BD0-8507-0F0F33CC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903B47E-D1D7-4AF3-9515-516E8EBE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62A206-1293-4470-9856-45A8054B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702D-659B-45CE-B233-3B22AF2A7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014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>
            <a:extLst>
              <a:ext uri="{FF2B5EF4-FFF2-40B4-BE49-F238E27FC236}">
                <a16:creationId xmlns:a16="http://schemas.microsoft.com/office/drawing/2014/main" id="{3B5C25B2-692A-4E6C-849B-D162589A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CE066CE-49A2-461B-9655-FDE8EA29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D945C77-131F-4A08-BAC4-2097EC12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61460CD-F426-4345-A5D6-A5F5A193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174E-49F8-44A6-8607-FB82A65E5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6844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DC228-E11A-49AD-AB05-F811C305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B21936-C120-4309-BC10-6060C4054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C9819-BC7B-4AA9-8934-C8378D6BC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B9D2-D906-42CC-B3CE-005575DEF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1E77E-9551-4C63-8878-7A4B65C66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84D53EC-6AF5-4FD0-8375-39B7F5792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4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 spd="med">
    <p:fade thruBlk="1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FC05EE01-882D-4133-A38E-AF61AE71378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180E747-B9BC-4680-9168-F9847E55C0D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A67AAD8-4796-41E1-B7D3-D0826D04CA36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53A543E-2771-427D-8BEE-8D5C2E910079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7467C0-D591-476B-8AA6-974458890B12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58FF72-8866-47AA-B1C6-00D9692715EC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080EBB-65A0-4384-BF66-9CCEEA3A8D04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5CD73F-78FE-4B61-A176-A1377FC0BBB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F8FE48-FAB8-4440-92A1-F59CCA9FC7D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9112FC1-2965-446A-B31E-6F1F2609170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CBD74E7-7BC9-45BF-8DC2-BAC6B664E2A1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704FC28-EF6B-457B-941D-E31C829154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38C43EC2-35EC-4039-B887-7EA6D71C8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A53DB-3F24-45F2-90AC-EF2C4D963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6A1D-3CF0-4FDD-A6E2-54D5A0BEF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88899-3785-4444-8022-E0384D5D1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71645-34CA-493D-A87F-328F44F6F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2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980B6-FB76-427B-BD0B-49187F311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963738"/>
            <a:ext cx="5715000" cy="2422525"/>
          </a:xfrm>
        </p:spPr>
        <p:txBody>
          <a:bodyPr/>
          <a:lstStyle/>
          <a:p>
            <a:pPr>
              <a:defRPr/>
            </a:pPr>
            <a:r>
              <a:rPr lang="en-US" dirty="0"/>
              <a:t>Chapter 4, Day 2</a:t>
            </a:r>
            <a:br>
              <a:rPr lang="en-US" dirty="0"/>
            </a:br>
            <a:r>
              <a:rPr lang="en-US" dirty="0"/>
              <a:t>Planning Models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B14F7-BC73-4D47-866B-7047D4A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386263"/>
            <a:ext cx="5715000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27B27B0-4757-45E2-8779-EAF415ED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(2) __________ Factors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88E12E9-A907-44EB-8EB1-26B8B6B6B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Facilitate or make possible a behavior </a:t>
            </a:r>
          </a:p>
        </p:txBody>
      </p:sp>
      <p:pic>
        <p:nvPicPr>
          <p:cNvPr id="71684" name="Picture 2">
            <a:extLst>
              <a:ext uri="{FF2B5EF4-FFF2-40B4-BE49-F238E27FC236}">
                <a16:creationId xmlns:a16="http://schemas.microsoft.com/office/drawing/2014/main" id="{3F7B6403-904F-44E6-BE22-9B0DCA0F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39766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0899073-36EB-4DCF-9BA3-CD888486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(3) ___________ Factors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BF1250A-4CEE-44BF-9B55-AA80F9AA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Encourage repetition of a behavior</a:t>
            </a:r>
          </a:p>
          <a:p>
            <a:pPr eaLnBrk="1" hangingPunct="1"/>
            <a:r>
              <a:rPr lang="en-US" altLang="en-US" sz="2000"/>
              <a:t>Provide continuing reward/punishment</a:t>
            </a:r>
          </a:p>
          <a:p>
            <a:pPr lvl="1" eaLnBrk="1" hangingPunct="1"/>
            <a:r>
              <a:rPr lang="en-US" altLang="en-US" sz="1800"/>
              <a:t>What are some potential reinforcing factors with physical activity in mind?</a:t>
            </a:r>
          </a:p>
          <a:p>
            <a:pPr lvl="1" eaLnBrk="1" hangingPunct="1"/>
            <a:r>
              <a:rPr lang="en-US" altLang="en-US" sz="1800"/>
              <a:t>What keeps you motivated to continue?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EA07A9B-D26A-48BE-B2A3-BACF2D39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Phase 4:  Ecological Assessment 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12994A0-1886-4AF9-B72D-D0994E19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Assessment of factors in social &amp; physical  environment that interact with behavior</a:t>
            </a:r>
          </a:p>
        </p:txBody>
      </p:sp>
      <p:pic>
        <p:nvPicPr>
          <p:cNvPr id="73732" name="Picture 1">
            <a:extLst>
              <a:ext uri="{FF2B5EF4-FFF2-40B4-BE49-F238E27FC236}">
                <a16:creationId xmlns:a16="http://schemas.microsoft.com/office/drawing/2014/main" id="{655C00E2-F706-4815-971E-963122884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5608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7EF0AC8E-C17C-4799-BAC7-30481347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4a:  Intervention Alignment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389EAAEE-E8B7-494B-A7D9-48E18FD8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9800"/>
            <a:ext cx="3581400" cy="3881438"/>
          </a:xfrm>
        </p:spPr>
        <p:txBody>
          <a:bodyPr/>
          <a:lstStyle/>
          <a:p>
            <a:pPr eaLnBrk="1" hangingPunct="1"/>
            <a:r>
              <a:rPr lang="en-US" altLang="en-US"/>
              <a:t>Matching appropriate interventions with changes &amp; outcomes </a:t>
            </a:r>
          </a:p>
        </p:txBody>
      </p:sp>
      <p:pic>
        <p:nvPicPr>
          <p:cNvPr id="74756" name="Picture 1">
            <a:extLst>
              <a:ext uri="{FF2B5EF4-FFF2-40B4-BE49-F238E27FC236}">
                <a16:creationId xmlns:a16="http://schemas.microsoft.com/office/drawing/2014/main" id="{22ECAE2A-36AE-4420-906C-65094823B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8813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E44B737-9DA2-42C7-8930-F04F2FB8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Phase 4b:  ____ Assessment 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C1BAEA4-5FA6-4AFE-AA45-EDECF4B2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Analyze policies, resources, &amp; circumstances </a:t>
            </a:r>
          </a:p>
          <a:p>
            <a:pPr eaLnBrk="1" hangingPunct="1"/>
            <a:r>
              <a:rPr lang="en-US" altLang="en-US"/>
              <a:t>Facilitate or hinder program development </a:t>
            </a:r>
          </a:p>
          <a:p>
            <a:pPr eaLnBrk="1" hangingPunct="1"/>
            <a:endParaRPr lang="en-US" altLang="en-US"/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50936632-6744-421B-9EB0-20D4CBF5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353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6E67CFF-A218-4659-A00E-3E2051D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5:  Implementation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D1043DD-F502-4CB6-9706-CA031046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4191000" cy="3881437"/>
          </a:xfrm>
        </p:spPr>
        <p:txBody>
          <a:bodyPr/>
          <a:lstStyle/>
          <a:p>
            <a:pPr eaLnBrk="1" hangingPunct="1"/>
            <a:r>
              <a:rPr lang="en-US" altLang="en-US"/>
              <a:t>Converting program objectives into action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76804" name="Picture 1">
            <a:extLst>
              <a:ext uri="{FF2B5EF4-FFF2-40B4-BE49-F238E27FC236}">
                <a16:creationId xmlns:a16="http://schemas.microsoft.com/office/drawing/2014/main" id="{6E03C312-224E-4990-84E3-CD16F26CC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1527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CECDEF0-450E-4716-8AB3-D763984E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6:  Process Evaluation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385CE06-AC32-445A-9F25-8C4F635DD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6705600" cy="3881437"/>
          </a:xfrm>
        </p:spPr>
        <p:txBody>
          <a:bodyPr/>
          <a:lstStyle/>
          <a:p>
            <a:pPr eaLnBrk="1" hangingPunct="1"/>
            <a:r>
              <a:rPr lang="en-US" altLang="en-US"/>
              <a:t>Policies, materials, personnel, performance, quality of practice or services</a:t>
            </a:r>
          </a:p>
          <a:p>
            <a:pPr eaLnBrk="1" hangingPunct="1"/>
            <a:r>
              <a:rPr lang="en-US" altLang="en-US"/>
              <a:t>“_________________________?” </a:t>
            </a:r>
          </a:p>
          <a:p>
            <a:pPr eaLnBrk="1" hangingPunct="1"/>
            <a:r>
              <a:rPr lang="en-US" altLang="en-US"/>
              <a:t>How many brochures have been passed out? How many people attended our classes?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EC40733-5BBF-4B76-B41A-0AF0FB3B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7:  Impact Evaluation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006E909-01AB-4EB5-8D8A-8B7C651F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4495800" cy="3881437"/>
          </a:xfrm>
        </p:spPr>
        <p:txBody>
          <a:bodyPr/>
          <a:lstStyle/>
          <a:p>
            <a:pPr eaLnBrk="1" hangingPunct="1"/>
            <a:r>
              <a:rPr lang="en-US" altLang="en-US"/>
              <a:t>Assess immediate result of the program</a:t>
            </a:r>
          </a:p>
          <a:p>
            <a:pPr eaLnBrk="1" hangingPunct="1"/>
            <a:r>
              <a:rPr lang="en-US" altLang="en-US"/>
              <a:t>Knowledge, attitudes, &amp; behavior</a:t>
            </a:r>
          </a:p>
          <a:p>
            <a:pPr eaLnBrk="1" hangingPunct="1"/>
            <a:r>
              <a:rPr lang="en-US" altLang="en-US"/>
              <a:t>Often gathered through _______________</a:t>
            </a:r>
          </a:p>
        </p:txBody>
      </p:sp>
      <p:pic>
        <p:nvPicPr>
          <p:cNvPr id="78852" name="Picture 1">
            <a:extLst>
              <a:ext uri="{FF2B5EF4-FFF2-40B4-BE49-F238E27FC236}">
                <a16:creationId xmlns:a16="http://schemas.microsoft.com/office/drawing/2014/main" id="{88CBAB5F-2494-401C-9196-D764747D5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239838"/>
            <a:ext cx="3040062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1AFC309-BDCF-45EF-855F-1D2A1775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8:  Outcome Evaluation 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0C905D8-024D-4C88-AE55-C906AB56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Ultimate objectives</a:t>
            </a:r>
          </a:p>
          <a:p>
            <a:pPr eaLnBrk="1" hangingPunct="1"/>
            <a:r>
              <a:rPr lang="en-US" altLang="en-US"/>
              <a:t>Changes in health &amp; social benefits &amp; quality of life</a:t>
            </a:r>
          </a:p>
          <a:p>
            <a:pPr eaLnBrk="1" hangingPunct="1"/>
            <a:r>
              <a:rPr lang="en-US" altLang="en-US"/>
              <a:t>May not be completed for years</a:t>
            </a:r>
          </a:p>
          <a:p>
            <a:pPr eaLnBrk="1" hangingPunct="1"/>
            <a:r>
              <a:rPr lang="en-US" altLang="en-US"/>
              <a:t>Long-term effects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_________________________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7B9A789E-95E2-488C-A4C9-460CE8F9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SMART Model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4FA3F45-FE2E-4BAF-B85D-FACA189A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_______</a:t>
            </a:r>
          </a:p>
          <a:p>
            <a:pPr eaLnBrk="1" hangingPunct="1"/>
            <a:r>
              <a:rPr lang="en-US" altLang="en-US" sz="2000"/>
              <a:t>_______</a:t>
            </a:r>
          </a:p>
          <a:p>
            <a:pPr eaLnBrk="1" hangingPunct="1"/>
            <a:r>
              <a:rPr lang="en-US" altLang="en-US" sz="2000"/>
              <a:t>_______</a:t>
            </a:r>
          </a:p>
          <a:p>
            <a:pPr eaLnBrk="1" hangingPunct="1"/>
            <a:r>
              <a:rPr lang="en-US" altLang="en-US" sz="2000"/>
              <a:t>_______</a:t>
            </a:r>
          </a:p>
          <a:p>
            <a:pPr eaLnBrk="1" hangingPunct="1"/>
            <a:r>
              <a:rPr lang="en-US" altLang="en-US" sz="2000"/>
              <a:t>_______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Social marketing – using marketing principles (standard advertising ideas) to change health behavior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3F8222-20DD-47CF-9CEC-50B29D3E2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858000" cy="1320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Planning Models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Give us insight into the program planning process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E23347B-8753-40A7-A9D7-FD52F14C1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6348413" cy="3881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Just a sample of them today – a variety of others are discussed in your textbook:</a:t>
            </a:r>
          </a:p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PRECEDE/PROCEED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Social Marketing Assessment &amp; Response Tool (SMART)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See CYNERGY and MATCH in your textbook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CD24782-375C-4703-A42A-DD5EEFE1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SMART Model 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CEB8EC2-74A7-4730-9E4E-748873040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 = Preliminary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2 = Consumer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3 = Market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4 = Channel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5 = Develop Interventions, Materials, &amp; Pretest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6 =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7 = Evaluation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4372680-D4A7-4E7F-B6AC-085CB722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2:  Consumer Analysis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4150253-8E29-41F6-8090-456773BA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400800" cy="3984625"/>
          </a:xfrm>
        </p:spPr>
        <p:txBody>
          <a:bodyPr/>
          <a:lstStyle/>
          <a:p>
            <a:pPr eaLnBrk="1" hangingPunct="1"/>
            <a:r>
              <a:rPr lang="en-US" altLang="en-US" sz="2000"/>
              <a:t>Target audience is viewed as a “________” of health behavior </a:t>
            </a:r>
          </a:p>
          <a:p>
            <a:pPr eaLnBrk="1" hangingPunct="1"/>
            <a:r>
              <a:rPr lang="en-US" altLang="en-US" sz="2000"/>
              <a:t>ID consumer wants, needs, &amp; preferences </a:t>
            </a:r>
          </a:p>
        </p:txBody>
      </p:sp>
      <p:pic>
        <p:nvPicPr>
          <p:cNvPr id="84996" name="Picture 1">
            <a:extLst>
              <a:ext uri="{FF2B5EF4-FFF2-40B4-BE49-F238E27FC236}">
                <a16:creationId xmlns:a16="http://schemas.microsoft.com/office/drawing/2014/main" id="{FAE1789F-0E18-4CD8-9ABE-B308333F5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86200"/>
            <a:ext cx="8001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5C85BB9-2A19-4AA2-AFE8-43BB8490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3:  Market Analysis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1CA9162-3F4D-4F19-AD30-0481D689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4419600" cy="3881437"/>
          </a:xfrm>
        </p:spPr>
        <p:txBody>
          <a:bodyPr/>
          <a:lstStyle/>
          <a:p>
            <a:pPr eaLnBrk="1" hangingPunct="1"/>
            <a:r>
              <a:rPr lang="en-US" altLang="en-US" sz="2400"/>
              <a:t>Identify __________</a:t>
            </a:r>
          </a:p>
          <a:p>
            <a:pPr lvl="1" eaLnBrk="1" hangingPunct="1"/>
            <a:r>
              <a:rPr lang="en-US" altLang="en-US" sz="2200"/>
              <a:t>What are the “competitors” to a college sexual health campaign?</a:t>
            </a:r>
          </a:p>
        </p:txBody>
      </p:sp>
      <p:pic>
        <p:nvPicPr>
          <p:cNvPr id="86020" name="Picture 1">
            <a:extLst>
              <a:ext uri="{FF2B5EF4-FFF2-40B4-BE49-F238E27FC236}">
                <a16:creationId xmlns:a16="http://schemas.microsoft.com/office/drawing/2014/main" id="{24BBB574-C22A-446D-8726-2B78789F0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0861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401E396-CC4C-49F1-BCA4-BD0C82B6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4:  Channel Analysis 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2B3AD72-DB6E-4116-838C-68A5C359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ID best communication channels</a:t>
            </a:r>
          </a:p>
          <a:p>
            <a:pPr eaLnBrk="1" hangingPunct="1"/>
            <a:r>
              <a:rPr lang="en-US" altLang="en-US" sz="2400"/>
              <a:t>ID program partners </a:t>
            </a:r>
          </a:p>
        </p:txBody>
      </p:sp>
      <p:pic>
        <p:nvPicPr>
          <p:cNvPr id="87044" name="Picture 1">
            <a:extLst>
              <a:ext uri="{FF2B5EF4-FFF2-40B4-BE49-F238E27FC236}">
                <a16:creationId xmlns:a16="http://schemas.microsoft.com/office/drawing/2014/main" id="{2D8F1C12-2324-49B5-88FE-829968FD6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8275"/>
            <a:ext cx="18827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2">
            <a:extLst>
              <a:ext uri="{FF2B5EF4-FFF2-40B4-BE49-F238E27FC236}">
                <a16:creationId xmlns:a16="http://schemas.microsoft.com/office/drawing/2014/main" id="{75E5793E-9D54-44F7-A81A-31CC9444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97522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3">
            <a:extLst>
              <a:ext uri="{FF2B5EF4-FFF2-40B4-BE49-F238E27FC236}">
                <a16:creationId xmlns:a16="http://schemas.microsoft.com/office/drawing/2014/main" id="{E620FD99-1A52-45AA-AB08-AB61E1055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532188"/>
            <a:ext cx="201295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AD7E8BD-C399-4D3B-8B94-12726AC1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PRECEDE-PROCEED Model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DAFF69A-5BA2-4AA9-83C1-5B1800A6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1">
            <a:extLst>
              <a:ext uri="{FF2B5EF4-FFF2-40B4-BE49-F238E27FC236}">
                <a16:creationId xmlns:a16="http://schemas.microsoft.com/office/drawing/2014/main" id="{868149C1-0852-4F8E-AC26-C52BFC4C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0E585E5-9F7A-4E75-A6A5-68107699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 (Green et al., 1980)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127A632-83D2-452B-8853-2C287DC7A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Predisposing</a:t>
            </a:r>
          </a:p>
          <a:p>
            <a:pPr eaLnBrk="1" hangingPunct="1"/>
            <a:r>
              <a:rPr lang="en-US" altLang="en-US" sz="2000"/>
              <a:t>Reinforcing &amp;</a:t>
            </a:r>
          </a:p>
          <a:p>
            <a:pPr eaLnBrk="1" hangingPunct="1"/>
            <a:r>
              <a:rPr lang="en-US" altLang="en-US" sz="2000"/>
              <a:t>Enabling </a:t>
            </a:r>
          </a:p>
          <a:p>
            <a:pPr eaLnBrk="1" hangingPunct="1"/>
            <a:r>
              <a:rPr lang="en-US" altLang="en-US" sz="3600" b="1"/>
              <a:t>________</a:t>
            </a:r>
            <a:r>
              <a:rPr lang="en-US" altLang="en-US" sz="2000"/>
              <a:t> in</a:t>
            </a:r>
          </a:p>
          <a:p>
            <a:pPr eaLnBrk="1" hangingPunct="1"/>
            <a:r>
              <a:rPr lang="en-US" altLang="en-US" sz="2000"/>
              <a:t>Educational </a:t>
            </a:r>
          </a:p>
          <a:p>
            <a:pPr eaLnBrk="1" hangingPunct="1"/>
            <a:r>
              <a:rPr lang="en-US" altLang="en-US" sz="2000"/>
              <a:t>Diagnosis &amp;</a:t>
            </a:r>
          </a:p>
          <a:p>
            <a:pPr eaLnBrk="1" hangingPunct="1"/>
            <a:r>
              <a:rPr lang="en-US" altLang="en-US" sz="2000"/>
              <a:t>Evaluation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1393451-7588-457C-AC7B-157E6AA0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PROCEED (Green &amp; Kreuter, 1991)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69D8B86-8A3E-4742-AA7D-C8B9C9810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______</a:t>
            </a:r>
          </a:p>
          <a:p>
            <a:pPr eaLnBrk="1" hangingPunct="1"/>
            <a:r>
              <a:rPr lang="en-US" altLang="en-US" sz="2000"/>
              <a:t>Regulatory &amp;</a:t>
            </a:r>
          </a:p>
          <a:p>
            <a:pPr eaLnBrk="1" hangingPunct="1"/>
            <a:r>
              <a:rPr lang="en-US" altLang="en-US" sz="3200"/>
              <a:t>___________</a:t>
            </a:r>
          </a:p>
          <a:p>
            <a:pPr eaLnBrk="1" hangingPunct="1"/>
            <a:r>
              <a:rPr lang="en-US" altLang="en-US" sz="3200"/>
              <a:t>Constructs </a:t>
            </a:r>
            <a:r>
              <a:rPr lang="en-US" altLang="en-US" sz="2000"/>
              <a:t>in</a:t>
            </a:r>
          </a:p>
          <a:p>
            <a:pPr eaLnBrk="1" hangingPunct="1"/>
            <a:r>
              <a:rPr lang="en-US" altLang="en-US" sz="2000"/>
              <a:t>Educational &amp;</a:t>
            </a:r>
          </a:p>
          <a:p>
            <a:pPr eaLnBrk="1" hangingPunct="1"/>
            <a:r>
              <a:rPr lang="en-US" altLang="en-US" sz="2000"/>
              <a:t>Environmental </a:t>
            </a:r>
          </a:p>
          <a:p>
            <a:pPr eaLnBrk="1" hangingPunct="1"/>
            <a:r>
              <a:rPr lang="en-US" altLang="en-US" sz="2000"/>
              <a:t>Development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3FFA9E8-095E-4940-8B92-7C3780DC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1:  ____________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2921CD4-32B5-4C61-8CEC-209D95A25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Economic &amp; social indicators</a:t>
            </a:r>
          </a:p>
          <a:p>
            <a:pPr eaLnBrk="1" hangingPunct="1"/>
            <a:r>
              <a:rPr lang="en-US" altLang="en-US" sz="2400"/>
              <a:t>Quality of life (crime, unemployment)</a:t>
            </a:r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C0A1A6B2-80E6-4163-886E-EFC514B9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CCE0DEB-CC0C-421D-BA6C-1CBE1211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609600"/>
            <a:ext cx="6348412" cy="1320800"/>
          </a:xfrm>
        </p:spPr>
        <p:txBody>
          <a:bodyPr/>
          <a:lstStyle/>
          <a:p>
            <a:pPr eaLnBrk="1" hangingPunct="1"/>
            <a:r>
              <a:rPr lang="en-US" altLang="en-US" sz="4000"/>
              <a:t>Phase 2:  ___________ Assessment 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5B66198-A8B3-4DD4-93AB-13DDE116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Describe health problem in a defined population </a:t>
            </a:r>
          </a:p>
        </p:txBody>
      </p:sp>
      <p:pic>
        <p:nvPicPr>
          <p:cNvPr id="68612" name="Picture 1">
            <a:extLst>
              <a:ext uri="{FF2B5EF4-FFF2-40B4-BE49-F238E27FC236}">
                <a16:creationId xmlns:a16="http://schemas.microsoft.com/office/drawing/2014/main" id="{1423B799-7B7C-424A-86EF-FD45903F3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805113"/>
            <a:ext cx="4521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457F549-1BA4-4340-BE56-CCF0B2F1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Phase 3:  ___________ Assessment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575E837-F397-46CD-904E-BF847909AE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health-related behaviors linked to health problem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factors related to health behavior -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636" name="Picture 1">
            <a:extLst>
              <a:ext uri="{FF2B5EF4-FFF2-40B4-BE49-F238E27FC236}">
                <a16:creationId xmlns:a16="http://schemas.microsoft.com/office/drawing/2014/main" id="{D3E371CB-D80C-46ED-BA48-F93D452F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48075"/>
            <a:ext cx="4438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55AEF6D-1ADD-4BF1-BE02-A2BEE425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(1) ________ Factors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BA3C2AC-C777-45BC-9897-D096E1B53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Enhance susceptibility or likelihood of beginning a behavior</a:t>
            </a:r>
          </a:p>
          <a:p>
            <a:pPr lvl="1" eaLnBrk="1" hangingPunct="1"/>
            <a:r>
              <a:rPr lang="en-US" altLang="en-US" sz="1800"/>
              <a:t>What are some of these for physical activity?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455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Trebuchet MS</vt:lpstr>
      <vt:lpstr>Wingdings 3</vt:lpstr>
      <vt:lpstr>Celestial</vt:lpstr>
      <vt:lpstr>Facet</vt:lpstr>
      <vt:lpstr>Chapter 4, Day 2 Planning Models </vt:lpstr>
      <vt:lpstr>Planning Models  Give us insight into the program planning process  </vt:lpstr>
      <vt:lpstr>PRECEDE-PROCEED Model </vt:lpstr>
      <vt:lpstr>PRECEDE (Green et al., 1980)</vt:lpstr>
      <vt:lpstr>PROCEED (Green &amp; Kreuter, 1991)</vt:lpstr>
      <vt:lpstr>Phase 1:  ____________</vt:lpstr>
      <vt:lpstr>Phase 2:  ___________ Assessment </vt:lpstr>
      <vt:lpstr>Phase 3:  ___________ Assessment </vt:lpstr>
      <vt:lpstr>(1) ________ Factors </vt:lpstr>
      <vt:lpstr>(2) __________ Factors </vt:lpstr>
      <vt:lpstr>(3) ___________ Factors </vt:lpstr>
      <vt:lpstr>Phase 4:  Ecological Assessment </vt:lpstr>
      <vt:lpstr>Phase 4a:  Intervention Alignment</vt:lpstr>
      <vt:lpstr>Phase 4b:  ____ Assessment </vt:lpstr>
      <vt:lpstr>Phase 5:  Implementation </vt:lpstr>
      <vt:lpstr>Phase 6:  Process Evaluation </vt:lpstr>
      <vt:lpstr>Phase 7:  Impact Evaluation </vt:lpstr>
      <vt:lpstr>Phase 8:  Outcome Evaluation </vt:lpstr>
      <vt:lpstr>SMART Model </vt:lpstr>
      <vt:lpstr>SMART Model  </vt:lpstr>
      <vt:lpstr>Phase 2:  Consumer Analysis</vt:lpstr>
      <vt:lpstr>Phase 3:  Market Analysis</vt:lpstr>
      <vt:lpstr>Phase 4:  Channel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4, Day 2 Planning Models </dc:title>
  <dc:creator>Jones, Christina Lynn</dc:creator>
  <cp:lastModifiedBy>Jones, Christina Lynn</cp:lastModifiedBy>
  <cp:revision>2</cp:revision>
  <dcterms:created xsi:type="dcterms:W3CDTF">2020-09-23T18:28:49Z</dcterms:created>
  <dcterms:modified xsi:type="dcterms:W3CDTF">2020-09-29T16:27:51Z</dcterms:modified>
</cp:coreProperties>
</file>