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4" r:id="rId5"/>
    <p:sldId id="259" r:id="rId6"/>
    <p:sldId id="260" r:id="rId7"/>
    <p:sldId id="261" r:id="rId8"/>
    <p:sldId id="262" r:id="rId9"/>
    <p:sldId id="263" r:id="rId10"/>
    <p:sldId id="264" r:id="rId11"/>
    <p:sldId id="267" r:id="rId12"/>
    <p:sldId id="269" r:id="rId13"/>
    <p:sldId id="270" r:id="rId14"/>
    <p:sldId id="271" r:id="rId15"/>
    <p:sldId id="272" r:id="rId16"/>
    <p:sldId id="265" r:id="rId17"/>
    <p:sldId id="266"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9/15/2020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9/15/2020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1DEF-0503-4D63-9A90-512DC1DCCA98}"/>
              </a:ext>
            </a:extLst>
          </p:cNvPr>
          <p:cNvSpPr>
            <a:spLocks noGrp="1"/>
          </p:cNvSpPr>
          <p:nvPr>
            <p:ph type="ctrTitle"/>
          </p:nvPr>
        </p:nvSpPr>
        <p:spPr>
          <a:xfrm>
            <a:off x="581191" y="728200"/>
            <a:ext cx="10993549" cy="1475013"/>
          </a:xfrm>
        </p:spPr>
        <p:txBody>
          <a:bodyPr/>
          <a:lstStyle/>
          <a:p>
            <a:r>
              <a:rPr lang="en-US" dirty="0"/>
              <a:t>Resume and Character skills assessment</a:t>
            </a:r>
            <a:br>
              <a:rPr lang="en-US" dirty="0"/>
            </a:br>
            <a:r>
              <a:rPr lang="en-US" dirty="0"/>
              <a:t>assignment presentation</a:t>
            </a:r>
          </a:p>
        </p:txBody>
      </p:sp>
      <p:sp>
        <p:nvSpPr>
          <p:cNvPr id="3" name="Subtitle 2">
            <a:extLst>
              <a:ext uri="{FF2B5EF4-FFF2-40B4-BE49-F238E27FC236}">
                <a16:creationId xmlns:a16="http://schemas.microsoft.com/office/drawing/2014/main" id="{E87F70E5-F487-46E4-8F8B-A925C9179EA4}"/>
              </a:ext>
            </a:extLst>
          </p:cNvPr>
          <p:cNvSpPr>
            <a:spLocks noGrp="1"/>
          </p:cNvSpPr>
          <p:nvPr>
            <p:ph type="subTitle" idx="1"/>
          </p:nvPr>
        </p:nvSpPr>
        <p:spPr>
          <a:xfrm>
            <a:off x="617263" y="2203213"/>
            <a:ext cx="10993546" cy="795053"/>
          </a:xfrm>
        </p:spPr>
        <p:txBody>
          <a:bodyPr>
            <a:normAutofit fontScale="92500" lnSpcReduction="10000"/>
          </a:bodyPr>
          <a:lstStyle/>
          <a:p>
            <a:r>
              <a:rPr lang="en-US" sz="1200" dirty="0"/>
              <a:t>HSC 200</a:t>
            </a:r>
          </a:p>
          <a:p>
            <a:r>
              <a:rPr lang="en-US" sz="1200" dirty="0"/>
              <a:t>Dr Jones </a:t>
            </a:r>
          </a:p>
          <a:p>
            <a:r>
              <a:rPr lang="en-US" sz="1200" dirty="0"/>
              <a:t>September 2020</a:t>
            </a:r>
          </a:p>
        </p:txBody>
      </p:sp>
      <p:pic>
        <p:nvPicPr>
          <p:cNvPr id="4" name="Picture 3">
            <a:extLst>
              <a:ext uri="{FF2B5EF4-FFF2-40B4-BE49-F238E27FC236}">
                <a16:creationId xmlns:a16="http://schemas.microsoft.com/office/drawing/2014/main" id="{6F51AFD6-53BB-4644-8E24-C17043C1242F}"/>
              </a:ext>
            </a:extLst>
          </p:cNvPr>
          <p:cNvPicPr>
            <a:picLocks noChangeAspect="1"/>
          </p:cNvPicPr>
          <p:nvPr/>
        </p:nvPicPr>
        <p:blipFill>
          <a:blip r:embed="rId4"/>
          <a:stretch>
            <a:fillRect/>
          </a:stretch>
        </p:blipFill>
        <p:spPr>
          <a:xfrm>
            <a:off x="7560345" y="2518580"/>
            <a:ext cx="3563283" cy="3611220"/>
          </a:xfrm>
          <a:prstGeom prst="rect">
            <a:avLst/>
          </a:prstGeom>
        </p:spPr>
      </p:pic>
      <p:pic>
        <p:nvPicPr>
          <p:cNvPr id="6" name="Audio 5">
            <a:hlinkClick r:id="" action="ppaction://media"/>
            <a:extLst>
              <a:ext uri="{FF2B5EF4-FFF2-40B4-BE49-F238E27FC236}">
                <a16:creationId xmlns:a16="http://schemas.microsoft.com/office/drawing/2014/main" id="{2811CBA9-DD85-4E21-BC4B-123900EDF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1968752"/>
      </p:ext>
    </p:extLst>
  </p:cSld>
  <p:clrMapOvr>
    <a:masterClrMapping/>
  </p:clrMapOvr>
  <mc:AlternateContent xmlns:mc="http://schemas.openxmlformats.org/markup-compatibility/2006" xmlns:p14="http://schemas.microsoft.com/office/powerpoint/2010/main">
    <mc:Choice Requires="p14">
      <p:transition spd="slow" p14:dur="2000" advTm="75394"/>
    </mc:Choice>
    <mc:Fallback xmlns="">
      <p:transition spd="slow" advTm="7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61BC3-37FC-4189-804C-F641C4D879FB}"/>
              </a:ext>
            </a:extLst>
          </p:cNvPr>
          <p:cNvSpPr>
            <a:spLocks noGrp="1"/>
          </p:cNvSpPr>
          <p:nvPr>
            <p:ph type="title"/>
          </p:nvPr>
        </p:nvSpPr>
        <p:spPr/>
        <p:txBody>
          <a:bodyPr/>
          <a:lstStyle/>
          <a:p>
            <a:r>
              <a:rPr lang="en-US" dirty="0"/>
              <a:t>Part 2 – resume! </a:t>
            </a:r>
          </a:p>
        </p:txBody>
      </p:sp>
      <p:sp>
        <p:nvSpPr>
          <p:cNvPr id="3" name="Content Placeholder 2">
            <a:extLst>
              <a:ext uri="{FF2B5EF4-FFF2-40B4-BE49-F238E27FC236}">
                <a16:creationId xmlns:a16="http://schemas.microsoft.com/office/drawing/2014/main" id="{2B55D878-580A-48D4-AACD-0A9C64406EF5}"/>
              </a:ext>
            </a:extLst>
          </p:cNvPr>
          <p:cNvSpPr>
            <a:spLocks noGrp="1"/>
          </p:cNvSpPr>
          <p:nvPr>
            <p:ph idx="1"/>
          </p:nvPr>
        </p:nvSpPr>
        <p:spPr>
          <a:xfrm>
            <a:off x="581192" y="2067375"/>
            <a:ext cx="11029615" cy="4908461"/>
          </a:xfrm>
        </p:spPr>
        <p:txBody>
          <a:bodyPr>
            <a:normAutofit fontScale="92500" lnSpcReduction="10000"/>
          </a:bodyPr>
          <a:lstStyle/>
          <a:p>
            <a:r>
              <a:rPr lang="en-US" dirty="0"/>
              <a:t>Prepare/update your resume, using guidelines from presentations from the Career Center guest speaker (see next week’s video interview on Canvas!), insight from the career center, and your own personal experience.</a:t>
            </a:r>
          </a:p>
          <a:p>
            <a:r>
              <a:rPr lang="en-US" dirty="0"/>
              <a:t>Submit your resume to </a:t>
            </a:r>
            <a:r>
              <a:rPr lang="en-US" dirty="0" err="1"/>
              <a:t>VMock</a:t>
            </a:r>
            <a:r>
              <a:rPr lang="en-US" dirty="0"/>
              <a:t>, a resume review service, now available through your Cardinal Career Link. Dillon (our career center representative) will walk you through how to log in and submit your work in the guest speaker presentation next week.</a:t>
            </a:r>
          </a:p>
          <a:p>
            <a:r>
              <a:rPr lang="en-US" dirty="0" err="1"/>
              <a:t>VMock</a:t>
            </a:r>
            <a:r>
              <a:rPr lang="en-US" dirty="0"/>
              <a:t> will provide you with direct feedback on your resume, including a benchmark score. You will need to SCREENSHOT OR SAVE A COPY OF THE PAGE WITH YOUR FEEDBACK and YOUR ORIGINAL SCORE. </a:t>
            </a:r>
          </a:p>
          <a:p>
            <a:r>
              <a:rPr lang="en-US" dirty="0"/>
              <a:t>Using the feedback from </a:t>
            </a:r>
            <a:r>
              <a:rPr lang="en-US" dirty="0" err="1"/>
              <a:t>VMock</a:t>
            </a:r>
            <a:r>
              <a:rPr lang="en-US" dirty="0"/>
              <a:t>, make appropriate edits to your resume. If you have any questions regarding the feedback, do feel free to reach out to me, or the career center representative. </a:t>
            </a:r>
          </a:p>
          <a:p>
            <a:r>
              <a:rPr lang="en-US" dirty="0"/>
              <a:t>Re-submit an updated copy of your resume to </a:t>
            </a:r>
            <a:r>
              <a:rPr lang="en-US" dirty="0" err="1"/>
              <a:t>VMock</a:t>
            </a:r>
            <a:r>
              <a:rPr lang="en-US" dirty="0"/>
              <a:t>. If you’ve made the suggested edits, your benchmark score should improve (even if just minimally, it’s improvement!). AGAIN, SCREENSHOT OR SAVE A COPY OF YOUR UPDATED VMOCK SCORE.</a:t>
            </a:r>
          </a:p>
          <a:p>
            <a:r>
              <a:rPr lang="en-US" dirty="0"/>
              <a:t>On Sunday, October 25, you will need to turn in:</a:t>
            </a:r>
          </a:p>
          <a:p>
            <a:pPr lvl="1"/>
            <a:r>
              <a:rPr lang="en-US" dirty="0"/>
              <a:t>Your resume (in final draft form) </a:t>
            </a:r>
          </a:p>
          <a:p>
            <a:pPr lvl="1"/>
            <a:r>
              <a:rPr lang="en-US" dirty="0"/>
              <a:t>Your original feedback and score from </a:t>
            </a:r>
            <a:r>
              <a:rPr lang="en-US" dirty="0" err="1"/>
              <a:t>VMock</a:t>
            </a:r>
            <a:endParaRPr lang="en-US" dirty="0"/>
          </a:p>
          <a:p>
            <a:pPr lvl="1"/>
            <a:r>
              <a:rPr lang="en-US" dirty="0"/>
              <a:t>Your updated score from </a:t>
            </a:r>
            <a:r>
              <a:rPr lang="en-US" dirty="0" err="1"/>
              <a:t>VMock</a:t>
            </a:r>
            <a:r>
              <a:rPr lang="en-US" dirty="0"/>
              <a:t> </a:t>
            </a:r>
          </a:p>
          <a:p>
            <a:endParaRPr lang="en-US" dirty="0"/>
          </a:p>
        </p:txBody>
      </p:sp>
      <p:pic>
        <p:nvPicPr>
          <p:cNvPr id="5" name="Audio 4">
            <a:hlinkClick r:id="" action="ppaction://media"/>
            <a:extLst>
              <a:ext uri="{FF2B5EF4-FFF2-40B4-BE49-F238E27FC236}">
                <a16:creationId xmlns:a16="http://schemas.microsoft.com/office/drawing/2014/main" id="{43CA5B30-1593-4A2C-8CC3-CBAC6297B0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0958245"/>
      </p:ext>
    </p:extLst>
  </p:cSld>
  <p:clrMapOvr>
    <a:masterClrMapping/>
  </p:clrMapOvr>
  <mc:AlternateContent xmlns:mc="http://schemas.openxmlformats.org/markup-compatibility/2006">
    <mc:Choice xmlns:p14="http://schemas.microsoft.com/office/powerpoint/2010/main" Requires="p14">
      <p:transition spd="slow" p14:dur="2000" advTm="395832"/>
    </mc:Choice>
    <mc:Fallback>
      <p:transition spd="slow" advTm="39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1D11-7AB4-4BCE-B291-59D891619DAE}"/>
              </a:ext>
            </a:extLst>
          </p:cNvPr>
          <p:cNvSpPr>
            <a:spLocks noGrp="1"/>
          </p:cNvSpPr>
          <p:nvPr>
            <p:ph type="title"/>
          </p:nvPr>
        </p:nvSpPr>
        <p:spPr/>
        <p:txBody>
          <a:bodyPr/>
          <a:lstStyle/>
          <a:p>
            <a:r>
              <a:rPr lang="en-US" dirty="0"/>
              <a:t>How do I get started with my resume?</a:t>
            </a:r>
          </a:p>
        </p:txBody>
      </p:sp>
      <p:sp>
        <p:nvSpPr>
          <p:cNvPr id="3" name="Content Placeholder 2">
            <a:extLst>
              <a:ext uri="{FF2B5EF4-FFF2-40B4-BE49-F238E27FC236}">
                <a16:creationId xmlns:a16="http://schemas.microsoft.com/office/drawing/2014/main" id="{713BCE09-4D52-4EA3-BB57-DCBB91D0B7CC}"/>
              </a:ext>
            </a:extLst>
          </p:cNvPr>
          <p:cNvSpPr>
            <a:spLocks noGrp="1"/>
          </p:cNvSpPr>
          <p:nvPr>
            <p:ph idx="1"/>
          </p:nvPr>
        </p:nvSpPr>
        <p:spPr>
          <a:xfrm>
            <a:off x="581192" y="2180496"/>
            <a:ext cx="11029615" cy="4559669"/>
          </a:xfrm>
        </p:spPr>
        <p:txBody>
          <a:bodyPr>
            <a:normAutofit lnSpcReduction="10000"/>
          </a:bodyPr>
          <a:lstStyle/>
          <a:p>
            <a:r>
              <a:rPr lang="en-US" sz="2400" dirty="0"/>
              <a:t>Watch presentation from Dillon (our career center rep) posted to our Canvas site next week – he provides a ton of examples, templates, and good advice. </a:t>
            </a:r>
          </a:p>
          <a:p>
            <a:r>
              <a:rPr lang="en-US" sz="2400" dirty="0"/>
              <a:t>Check out the assignment description – there’s a sample resume on the last page using good formatting. </a:t>
            </a:r>
          </a:p>
          <a:p>
            <a:r>
              <a:rPr lang="en-US" sz="2400" dirty="0"/>
              <a:t>Use me for help! I’ve reviewed many, many resumes during my time in this class and others. </a:t>
            </a:r>
          </a:p>
          <a:p>
            <a:r>
              <a:rPr lang="en-US" sz="2400" dirty="0"/>
              <a:t>I’m a stickler for – </a:t>
            </a:r>
          </a:p>
          <a:p>
            <a:pPr lvl="1"/>
            <a:r>
              <a:rPr lang="en-US" sz="2000" dirty="0"/>
              <a:t>Good organization (look at your margins, how you indent items, how you bold items, sentence structure, etc.) </a:t>
            </a:r>
          </a:p>
          <a:p>
            <a:pPr lvl="1"/>
            <a:r>
              <a:rPr lang="en-US" sz="2000" dirty="0"/>
              <a:t>Proofreading – there should be NO errors. This is a surefire way to get your resume thrown in the trash during an internship or job interview. </a:t>
            </a:r>
          </a:p>
          <a:p>
            <a:endParaRPr lang="en-US" dirty="0"/>
          </a:p>
        </p:txBody>
      </p:sp>
      <p:pic>
        <p:nvPicPr>
          <p:cNvPr id="4" name="Audio 3">
            <a:hlinkClick r:id="" action="ppaction://media"/>
            <a:extLst>
              <a:ext uri="{FF2B5EF4-FFF2-40B4-BE49-F238E27FC236}">
                <a16:creationId xmlns:a16="http://schemas.microsoft.com/office/drawing/2014/main" id="{82C19424-7334-4472-9FEA-8ADECFA716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8923477"/>
      </p:ext>
    </p:extLst>
  </p:cSld>
  <p:clrMapOvr>
    <a:masterClrMapping/>
  </p:clrMapOvr>
  <mc:AlternateContent xmlns:mc="http://schemas.openxmlformats.org/markup-compatibility/2006">
    <mc:Choice xmlns:p14="http://schemas.microsoft.com/office/powerpoint/2010/main" Requires="p14">
      <p:transition spd="slow" p14:dur="2000" advTm="210151"/>
    </mc:Choice>
    <mc:Fallback>
      <p:transition spd="slow" advTm="210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Resume “Do’s” from the Pros - </a:t>
            </a:r>
          </a:p>
        </p:txBody>
      </p:sp>
      <p:sp>
        <p:nvSpPr>
          <p:cNvPr id="3" name="Content Placeholder 2"/>
          <p:cNvSpPr>
            <a:spLocks noGrp="1"/>
          </p:cNvSpPr>
          <p:nvPr>
            <p:ph idx="1"/>
          </p:nvPr>
        </p:nvSpPr>
        <p:spPr/>
        <p:txBody>
          <a:bodyPr>
            <a:normAutofit/>
          </a:bodyPr>
          <a:lstStyle/>
          <a:p>
            <a:r>
              <a:rPr lang="en-US" sz="2800" dirty="0"/>
              <a:t>Include: </a:t>
            </a:r>
          </a:p>
          <a:p>
            <a:pPr lvl="1"/>
            <a:r>
              <a:rPr lang="en-US" sz="2400" dirty="0"/>
              <a:t>Name and accurate contact information, including LinkedIn website link</a:t>
            </a:r>
          </a:p>
          <a:p>
            <a:pPr lvl="2"/>
            <a:r>
              <a:rPr lang="en-US" sz="2200" dirty="0"/>
              <a:t>Make sure contact info is current, persistent, and professional. </a:t>
            </a:r>
          </a:p>
          <a:p>
            <a:pPr lvl="1"/>
            <a:r>
              <a:rPr lang="en-US" sz="2400" dirty="0"/>
              <a:t>Education Experience (school, major, minor)</a:t>
            </a:r>
          </a:p>
          <a:p>
            <a:pPr lvl="1"/>
            <a:r>
              <a:rPr lang="en-US" sz="2400" dirty="0"/>
              <a:t>RELEVANT work experience </a:t>
            </a:r>
          </a:p>
          <a:p>
            <a:pPr lvl="2"/>
            <a:r>
              <a:rPr lang="en-US" sz="2000" dirty="0"/>
              <a:t>Find a way to make the less relevant applicable to your position…</a:t>
            </a:r>
          </a:p>
          <a:p>
            <a:pPr lvl="1"/>
            <a:r>
              <a:rPr lang="en-US" sz="2400" dirty="0"/>
              <a:t>Volunteering, community service, internships</a:t>
            </a:r>
          </a:p>
          <a:p>
            <a:pPr lvl="2"/>
            <a:endParaRPr lang="en-US" dirty="0"/>
          </a:p>
          <a:p>
            <a:pPr lvl="2"/>
            <a:endParaRPr lang="en-US" dirty="0"/>
          </a:p>
        </p:txBody>
      </p:sp>
      <p:pic>
        <p:nvPicPr>
          <p:cNvPr id="4" name="Audio 3">
            <a:hlinkClick r:id="" action="ppaction://media"/>
            <a:extLst>
              <a:ext uri="{FF2B5EF4-FFF2-40B4-BE49-F238E27FC236}">
                <a16:creationId xmlns:a16="http://schemas.microsoft.com/office/drawing/2014/main" id="{301A18AA-DBCB-4781-BF07-B93DBF81DC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221528"/>
      </p:ext>
    </p:extLst>
  </p:cSld>
  <p:clrMapOvr>
    <a:masterClrMapping/>
  </p:clrMapOvr>
  <mc:AlternateContent xmlns:mc="http://schemas.openxmlformats.org/markup-compatibility/2006">
    <mc:Choice xmlns:p14="http://schemas.microsoft.com/office/powerpoint/2010/main" Requires="p14">
      <p:transition spd="slow" p14:dur="2000" advTm="174607"/>
    </mc:Choice>
    <mc:Fallback>
      <p:transition spd="slow" advTm="17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Advice</a:t>
            </a:r>
          </a:p>
        </p:txBody>
      </p:sp>
      <p:sp>
        <p:nvSpPr>
          <p:cNvPr id="3" name="Content Placeholder 2"/>
          <p:cNvSpPr>
            <a:spLocks noGrp="1"/>
          </p:cNvSpPr>
          <p:nvPr>
            <p:ph idx="1"/>
          </p:nvPr>
        </p:nvSpPr>
        <p:spPr/>
        <p:txBody>
          <a:bodyPr>
            <a:noAutofit/>
          </a:bodyPr>
          <a:lstStyle/>
          <a:p>
            <a:r>
              <a:rPr lang="en-US" sz="2800" dirty="0"/>
              <a:t>Don’t use overused, vague clichés</a:t>
            </a:r>
          </a:p>
          <a:p>
            <a:pPr lvl="1"/>
            <a:r>
              <a:rPr lang="en-US" sz="2400" dirty="0"/>
              <a:t>Team player, strong work ethic, excellent communication skills</a:t>
            </a:r>
          </a:p>
          <a:p>
            <a:pPr lvl="1"/>
            <a:r>
              <a:rPr lang="en-US" sz="2400" dirty="0"/>
              <a:t>INSTEAD be specific, with examples </a:t>
            </a:r>
          </a:p>
          <a:p>
            <a:pPr lvl="2"/>
            <a:r>
              <a:rPr lang="en-US" sz="2000" dirty="0"/>
              <a:t>Describe a problem you solved, a team project and its results, how your communication skills produced something meaningful, how you went above and beyond </a:t>
            </a:r>
          </a:p>
          <a:p>
            <a:pPr lvl="2"/>
            <a:r>
              <a:rPr lang="en-US" sz="2000" dirty="0"/>
              <a:t>USE NUMBERS when possible</a:t>
            </a:r>
          </a:p>
          <a:p>
            <a:pPr lvl="3"/>
            <a:r>
              <a:rPr lang="en-US" sz="1800" dirty="0"/>
              <a:t>How many people you managed, how many materials you distributed, how many individuals saw your work or visited an event you ran</a:t>
            </a:r>
          </a:p>
        </p:txBody>
      </p:sp>
      <p:pic>
        <p:nvPicPr>
          <p:cNvPr id="4" name="Audio 3">
            <a:hlinkClick r:id="" action="ppaction://media"/>
            <a:extLst>
              <a:ext uri="{FF2B5EF4-FFF2-40B4-BE49-F238E27FC236}">
                <a16:creationId xmlns:a16="http://schemas.microsoft.com/office/drawing/2014/main" id="{80D510FB-542C-46F1-BB2C-F3CF9727D9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830777"/>
      </p:ext>
    </p:extLst>
  </p:cSld>
  <p:clrMapOvr>
    <a:masterClrMapping/>
  </p:clrMapOvr>
  <mc:AlternateContent xmlns:mc="http://schemas.openxmlformats.org/markup-compatibility/2006">
    <mc:Choice xmlns:p14="http://schemas.microsoft.com/office/powerpoint/2010/main" Requires="p14">
      <p:transition spd="slow" p14:dur="2000" advTm="110947"/>
    </mc:Choice>
    <mc:Fallback>
      <p:transition spd="slow" advTm="11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more arguable advice…</a:t>
            </a:r>
          </a:p>
        </p:txBody>
      </p:sp>
      <p:sp>
        <p:nvSpPr>
          <p:cNvPr id="3" name="Content Placeholder 2"/>
          <p:cNvSpPr>
            <a:spLocks noGrp="1"/>
          </p:cNvSpPr>
          <p:nvPr>
            <p:ph idx="1"/>
          </p:nvPr>
        </p:nvSpPr>
        <p:spPr>
          <a:xfrm>
            <a:off x="581192" y="2477541"/>
            <a:ext cx="11029615" cy="3678303"/>
          </a:xfrm>
        </p:spPr>
        <p:txBody>
          <a:bodyPr>
            <a:normAutofit/>
          </a:bodyPr>
          <a:lstStyle/>
          <a:p>
            <a:r>
              <a:rPr lang="en-US" sz="2400" dirty="0"/>
              <a:t>Don’t put your date of graduation (which shows that you’re entry level) or your GPA (unless it is relatively high) </a:t>
            </a:r>
          </a:p>
          <a:p>
            <a:r>
              <a:rPr lang="en-US" sz="2400" dirty="0"/>
              <a:t>DO tailor your language to the information in the job position description</a:t>
            </a:r>
          </a:p>
          <a:p>
            <a:pPr lvl="1"/>
            <a:r>
              <a:rPr lang="en-US" sz="2000" dirty="0"/>
              <a:t>Sometimes their search algorithms will ONLY pull up those resumes using the language they put forward in the preferred or required skills section</a:t>
            </a:r>
          </a:p>
          <a:p>
            <a:r>
              <a:rPr lang="en-US" sz="2400" dirty="0"/>
              <a:t>Focus on accomplishments instead of duties</a:t>
            </a:r>
          </a:p>
          <a:p>
            <a:r>
              <a:rPr lang="en-US" sz="2400" dirty="0"/>
              <a:t>Keep it to one page only – add a line at the bottom (references available upon request)</a:t>
            </a:r>
          </a:p>
          <a:p>
            <a:endParaRPr lang="en-US" dirty="0"/>
          </a:p>
        </p:txBody>
      </p:sp>
      <p:pic>
        <p:nvPicPr>
          <p:cNvPr id="4" name="Audio 3">
            <a:hlinkClick r:id="" action="ppaction://media"/>
            <a:extLst>
              <a:ext uri="{FF2B5EF4-FFF2-40B4-BE49-F238E27FC236}">
                <a16:creationId xmlns:a16="http://schemas.microsoft.com/office/drawing/2014/main" id="{EADB058A-AC40-4DD3-B2AB-E8DD100101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8610075"/>
      </p:ext>
    </p:extLst>
  </p:cSld>
  <p:clrMapOvr>
    <a:masterClrMapping/>
  </p:clrMapOvr>
  <mc:AlternateContent xmlns:mc="http://schemas.openxmlformats.org/markup-compatibility/2006">
    <mc:Choice xmlns:p14="http://schemas.microsoft.com/office/powerpoint/2010/main" Requires="p14">
      <p:transition spd="slow" p14:dur="2000" advTm="118730"/>
    </mc:Choice>
    <mc:Fallback>
      <p:transition spd="slow" advTm="11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42474" y="2733912"/>
            <a:ext cx="5321707" cy="3318936"/>
          </a:xfrm>
        </p:spPr>
        <p:txBody>
          <a:bodyPr>
            <a:noAutofit/>
          </a:bodyPr>
          <a:lstStyle/>
          <a:p>
            <a:pPr marL="0" indent="0" algn="ctr">
              <a:buNone/>
            </a:pPr>
            <a:r>
              <a:rPr lang="en-US" sz="6000" dirty="0"/>
              <a:t>PROOFREAD YOUR WORK!!!</a:t>
            </a:r>
          </a:p>
        </p:txBody>
      </p:sp>
      <p:pic>
        <p:nvPicPr>
          <p:cNvPr id="4" name="Picture 3"/>
          <p:cNvPicPr>
            <a:picLocks noChangeAspect="1"/>
          </p:cNvPicPr>
          <p:nvPr/>
        </p:nvPicPr>
        <p:blipFill>
          <a:blip r:embed="rId4"/>
          <a:stretch>
            <a:fillRect/>
          </a:stretch>
        </p:blipFill>
        <p:spPr>
          <a:xfrm>
            <a:off x="7111253" y="1312606"/>
            <a:ext cx="3785345" cy="4332185"/>
          </a:xfrm>
          <a:prstGeom prst="rect">
            <a:avLst/>
          </a:prstGeom>
        </p:spPr>
      </p:pic>
      <p:pic>
        <p:nvPicPr>
          <p:cNvPr id="5" name="Audio 4">
            <a:hlinkClick r:id="" action="ppaction://media"/>
            <a:extLst>
              <a:ext uri="{FF2B5EF4-FFF2-40B4-BE49-F238E27FC236}">
                <a16:creationId xmlns:a16="http://schemas.microsoft.com/office/drawing/2014/main" id="{B8E7596C-4A89-4C86-B655-1038F6787D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1274177"/>
      </p:ext>
    </p:extLst>
  </p:cSld>
  <p:clrMapOvr>
    <a:masterClrMapping/>
  </p:clrMapOvr>
  <mc:AlternateContent xmlns:mc="http://schemas.openxmlformats.org/markup-compatibility/2006">
    <mc:Choice xmlns:p14="http://schemas.microsoft.com/office/powerpoint/2010/main" Requires="p14">
      <p:transition spd="slow" p14:dur="2000" advTm="34717"/>
    </mc:Choice>
    <mc:Fallback>
      <p:transition spd="slow" advTm="3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1A29-54EC-418E-965F-920727AB57AB}"/>
              </a:ext>
            </a:extLst>
          </p:cNvPr>
          <p:cNvSpPr>
            <a:spLocks noGrp="1"/>
          </p:cNvSpPr>
          <p:nvPr>
            <p:ph type="title"/>
          </p:nvPr>
        </p:nvSpPr>
        <p:spPr/>
        <p:txBody>
          <a:bodyPr/>
          <a:lstStyle/>
          <a:p>
            <a:r>
              <a:rPr lang="en-US" dirty="0"/>
              <a:t>The writing here should be very close to perfect - </a:t>
            </a:r>
          </a:p>
        </p:txBody>
      </p:sp>
      <p:sp>
        <p:nvSpPr>
          <p:cNvPr id="3" name="Content Placeholder 2">
            <a:extLst>
              <a:ext uri="{FF2B5EF4-FFF2-40B4-BE49-F238E27FC236}">
                <a16:creationId xmlns:a16="http://schemas.microsoft.com/office/drawing/2014/main" id="{29FD6053-71B7-43B7-8332-301E6E9231C8}"/>
              </a:ext>
            </a:extLst>
          </p:cNvPr>
          <p:cNvSpPr>
            <a:spLocks noGrp="1"/>
          </p:cNvSpPr>
          <p:nvPr>
            <p:ph idx="1"/>
          </p:nvPr>
        </p:nvSpPr>
        <p:spPr>
          <a:xfrm>
            <a:off x="581192" y="2180496"/>
            <a:ext cx="11029615" cy="4677504"/>
          </a:xfrm>
        </p:spPr>
        <p:txBody>
          <a:bodyPr>
            <a:normAutofit fontScale="62500" lnSpcReduction="20000"/>
          </a:bodyPr>
          <a:lstStyle/>
          <a:p>
            <a:r>
              <a:rPr lang="en-US" sz="2900" dirty="0"/>
              <a:t>Points will be deducted for:  </a:t>
            </a:r>
          </a:p>
          <a:p>
            <a:pPr lvl="1"/>
            <a:r>
              <a:rPr lang="en-US" sz="2700" dirty="0"/>
              <a:t>Lack of effort/not college-level work </a:t>
            </a:r>
          </a:p>
          <a:p>
            <a:pPr lvl="1"/>
            <a:r>
              <a:rPr lang="en-US" sz="2700" dirty="0"/>
              <a:t>Poor grammar/spelling/poor sentence construction/”writing as you speak”</a:t>
            </a:r>
          </a:p>
          <a:p>
            <a:pPr lvl="1"/>
            <a:r>
              <a:rPr lang="en-US" sz="2700" dirty="0"/>
              <a:t>Incorrect margins, font, and spacing </a:t>
            </a:r>
          </a:p>
          <a:p>
            <a:pPr lvl="1"/>
            <a:r>
              <a:rPr lang="en-US" sz="2700" dirty="0"/>
              <a:t>Reads like a first or rough draft – lack of editing &amp; revising</a:t>
            </a:r>
          </a:p>
          <a:p>
            <a:pPr lvl="1"/>
            <a:r>
              <a:rPr lang="en-US" sz="2700" dirty="0"/>
              <a:t>Did not follow requested format </a:t>
            </a:r>
          </a:p>
          <a:p>
            <a:pPr lvl="1"/>
            <a:r>
              <a:rPr lang="en-US" sz="2700" dirty="0"/>
              <a:t>Missing required sections </a:t>
            </a:r>
          </a:p>
          <a:p>
            <a:pPr lvl="1"/>
            <a:r>
              <a:rPr lang="en-US" sz="2700" dirty="0"/>
              <a:t>Incomplete information</a:t>
            </a:r>
          </a:p>
          <a:p>
            <a:pPr lvl="1"/>
            <a:r>
              <a:rPr lang="en-US" sz="2700" dirty="0"/>
              <a:t>Inadequate depth/thoughtful preparation</a:t>
            </a:r>
          </a:p>
          <a:p>
            <a:pPr lvl="1"/>
            <a:r>
              <a:rPr lang="en-US" sz="2700" dirty="0"/>
              <a:t>Unprofessional appearance</a:t>
            </a:r>
          </a:p>
          <a:p>
            <a:endParaRPr lang="en-US" sz="2900" dirty="0"/>
          </a:p>
          <a:p>
            <a:pPr marL="0" indent="0" algn="ctr">
              <a:buNone/>
            </a:pPr>
            <a:r>
              <a:rPr lang="en-US" sz="2900" i="1" dirty="0"/>
              <a:t>The ONE PAGE document should take a lot of effort – with multiple drafts and edits, review by others, review by me, etc. </a:t>
            </a:r>
          </a:p>
          <a:p>
            <a:endParaRPr lang="en-US" dirty="0"/>
          </a:p>
        </p:txBody>
      </p:sp>
      <p:pic>
        <p:nvPicPr>
          <p:cNvPr id="4" name="Audio 3">
            <a:hlinkClick r:id="" action="ppaction://media"/>
            <a:extLst>
              <a:ext uri="{FF2B5EF4-FFF2-40B4-BE49-F238E27FC236}">
                <a16:creationId xmlns:a16="http://schemas.microsoft.com/office/drawing/2014/main" id="{9BB5D60E-92D3-4A11-8553-7D7D4CB169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8063515"/>
      </p:ext>
    </p:extLst>
  </p:cSld>
  <p:clrMapOvr>
    <a:masterClrMapping/>
  </p:clrMapOvr>
  <mc:AlternateContent xmlns:mc="http://schemas.openxmlformats.org/markup-compatibility/2006">
    <mc:Choice xmlns:p14="http://schemas.microsoft.com/office/powerpoint/2010/main" Requires="p14">
      <p:transition spd="slow" p14:dur="2000" advTm="119922"/>
    </mc:Choice>
    <mc:Fallback>
      <p:transition spd="slow" advTm="11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90AC-21C8-4939-82B8-B7AD51CC38DB}"/>
              </a:ext>
            </a:extLst>
          </p:cNvPr>
          <p:cNvSpPr>
            <a:spLocks noGrp="1"/>
          </p:cNvSpPr>
          <p:nvPr>
            <p:ph type="title"/>
          </p:nvPr>
        </p:nvSpPr>
        <p:spPr/>
        <p:txBody>
          <a:bodyPr/>
          <a:lstStyle/>
          <a:p>
            <a:r>
              <a:rPr lang="en-US" dirty="0"/>
              <a:t>Grading rubric</a:t>
            </a:r>
          </a:p>
        </p:txBody>
      </p:sp>
      <p:sp>
        <p:nvSpPr>
          <p:cNvPr id="3" name="Content Placeholder 2">
            <a:extLst>
              <a:ext uri="{FF2B5EF4-FFF2-40B4-BE49-F238E27FC236}">
                <a16:creationId xmlns:a16="http://schemas.microsoft.com/office/drawing/2014/main" id="{005E1E8C-7C1C-4CBC-9FE2-431CB454D2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AAB3A9E-CD31-472F-8B72-19357FE6412F}"/>
              </a:ext>
            </a:extLst>
          </p:cNvPr>
          <p:cNvPicPr>
            <a:picLocks noChangeAspect="1"/>
          </p:cNvPicPr>
          <p:nvPr/>
        </p:nvPicPr>
        <p:blipFill rotWithShape="1">
          <a:blip r:embed="rId4"/>
          <a:srcRect l="21340" t="25022" r="23144" b="21343"/>
          <a:stretch/>
        </p:blipFill>
        <p:spPr>
          <a:xfrm>
            <a:off x="1405376" y="2022327"/>
            <a:ext cx="8898121" cy="4835673"/>
          </a:xfrm>
          <a:prstGeom prst="rect">
            <a:avLst/>
          </a:prstGeom>
        </p:spPr>
      </p:pic>
      <p:pic>
        <p:nvPicPr>
          <p:cNvPr id="5" name="Audio 4">
            <a:hlinkClick r:id="" action="ppaction://media"/>
            <a:extLst>
              <a:ext uri="{FF2B5EF4-FFF2-40B4-BE49-F238E27FC236}">
                <a16:creationId xmlns:a16="http://schemas.microsoft.com/office/drawing/2014/main" id="{BD583BB9-D4AC-47B0-89DF-6918355BD0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7323881"/>
      </p:ext>
    </p:extLst>
  </p:cSld>
  <p:clrMapOvr>
    <a:masterClrMapping/>
  </p:clrMapOvr>
  <mc:AlternateContent xmlns:mc="http://schemas.openxmlformats.org/markup-compatibility/2006">
    <mc:Choice xmlns:p14="http://schemas.microsoft.com/office/powerpoint/2010/main" Requires="p14">
      <p:transition spd="slow" p14:dur="2000" advTm="134578"/>
    </mc:Choice>
    <mc:Fallback>
      <p:transition spd="slow" advTm="13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ED52-1544-4A3A-8163-C9BC7B0C2121}"/>
              </a:ext>
            </a:extLst>
          </p:cNvPr>
          <p:cNvSpPr>
            <a:spLocks noGrp="1"/>
          </p:cNvSpPr>
          <p:nvPr>
            <p:ph type="title"/>
          </p:nvPr>
        </p:nvSpPr>
        <p:spPr/>
        <p:txBody>
          <a:bodyPr/>
          <a:lstStyle/>
          <a:p>
            <a:r>
              <a:rPr lang="en-US" dirty="0"/>
              <a:t>Questions? Comments? </a:t>
            </a:r>
          </a:p>
        </p:txBody>
      </p:sp>
      <p:sp>
        <p:nvSpPr>
          <p:cNvPr id="3" name="Content Placeholder 2">
            <a:extLst>
              <a:ext uri="{FF2B5EF4-FFF2-40B4-BE49-F238E27FC236}">
                <a16:creationId xmlns:a16="http://schemas.microsoft.com/office/drawing/2014/main" id="{B94BC024-405E-45A3-ABF0-0CEBDC2933C7}"/>
              </a:ext>
            </a:extLst>
          </p:cNvPr>
          <p:cNvSpPr>
            <a:spLocks noGrp="1"/>
          </p:cNvSpPr>
          <p:nvPr>
            <p:ph idx="1"/>
          </p:nvPr>
        </p:nvSpPr>
        <p:spPr/>
        <p:txBody>
          <a:bodyPr>
            <a:normAutofit/>
          </a:bodyPr>
          <a:lstStyle/>
          <a:p>
            <a:r>
              <a:rPr lang="en-US" sz="3600" dirty="0"/>
              <a:t>Let me know – </a:t>
            </a:r>
          </a:p>
          <a:p>
            <a:pPr lvl="1"/>
            <a:r>
              <a:rPr lang="en-US" sz="3200" dirty="0"/>
              <a:t>I’m here for you – in office hours, by email, virtual chat!</a:t>
            </a:r>
          </a:p>
        </p:txBody>
      </p:sp>
      <p:pic>
        <p:nvPicPr>
          <p:cNvPr id="4" name="Audio 3">
            <a:hlinkClick r:id="" action="ppaction://media"/>
            <a:extLst>
              <a:ext uri="{FF2B5EF4-FFF2-40B4-BE49-F238E27FC236}">
                <a16:creationId xmlns:a16="http://schemas.microsoft.com/office/drawing/2014/main" id="{8320F387-CE7C-4664-9614-76379391EE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92401277"/>
      </p:ext>
    </p:extLst>
  </p:cSld>
  <p:clrMapOvr>
    <a:masterClrMapping/>
  </p:clrMapOvr>
  <mc:AlternateContent xmlns:mc="http://schemas.openxmlformats.org/markup-compatibility/2006">
    <mc:Choice xmlns:p14="http://schemas.microsoft.com/office/powerpoint/2010/main" Requires="p14">
      <p:transition spd="slow" p14:dur="2000" advTm="53007"/>
    </mc:Choice>
    <mc:Fallback>
      <p:transition spd="slow" advTm="5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B5971-17CB-4C87-B5D1-1DE70FB6636F}"/>
              </a:ext>
            </a:extLst>
          </p:cNvPr>
          <p:cNvSpPr>
            <a:spLocks noGrp="1"/>
          </p:cNvSpPr>
          <p:nvPr>
            <p:ph type="title"/>
          </p:nvPr>
        </p:nvSpPr>
        <p:spPr/>
        <p:txBody>
          <a:bodyPr/>
          <a:lstStyle/>
          <a:p>
            <a:r>
              <a:rPr lang="en-US" dirty="0"/>
              <a:t>Basic assignment details </a:t>
            </a:r>
          </a:p>
        </p:txBody>
      </p:sp>
      <p:sp>
        <p:nvSpPr>
          <p:cNvPr id="3" name="Content Placeholder 2">
            <a:extLst>
              <a:ext uri="{FF2B5EF4-FFF2-40B4-BE49-F238E27FC236}">
                <a16:creationId xmlns:a16="http://schemas.microsoft.com/office/drawing/2014/main" id="{10B6B4AF-8F16-44F5-AD5A-26D3AB81605C}"/>
              </a:ext>
            </a:extLst>
          </p:cNvPr>
          <p:cNvSpPr>
            <a:spLocks noGrp="1"/>
          </p:cNvSpPr>
          <p:nvPr>
            <p:ph idx="1"/>
          </p:nvPr>
        </p:nvSpPr>
        <p:spPr>
          <a:xfrm>
            <a:off x="581192" y="2180496"/>
            <a:ext cx="11029615" cy="4389986"/>
          </a:xfrm>
        </p:spPr>
        <p:txBody>
          <a:bodyPr>
            <a:normAutofit/>
          </a:bodyPr>
          <a:lstStyle/>
          <a:p>
            <a:r>
              <a:rPr lang="en-US" sz="2400" dirty="0"/>
              <a:t>These are TWO separate assignments (resume &amp; character career assessment) due on the same date to the same CANVAS folder (you’ll turn them in together, as one document)</a:t>
            </a:r>
          </a:p>
          <a:p>
            <a:pPr lvl="1"/>
            <a:r>
              <a:rPr lang="en-US" sz="2000" dirty="0"/>
              <a:t>To Canvas by 11:59 PM on Sunday, October 25</a:t>
            </a:r>
            <a:r>
              <a:rPr lang="en-US" sz="2000" baseline="30000" dirty="0"/>
              <a:t>th</a:t>
            </a:r>
            <a:r>
              <a:rPr lang="en-US" sz="2000" dirty="0"/>
              <a:t> </a:t>
            </a:r>
          </a:p>
          <a:p>
            <a:pPr lvl="1"/>
            <a:r>
              <a:rPr lang="en-US" sz="2000" dirty="0"/>
              <a:t>Worth a total of 30 points (20 points for the resume, 10 points for the character career skills assessment) </a:t>
            </a:r>
          </a:p>
          <a:p>
            <a:pPr lvl="1"/>
            <a:r>
              <a:rPr lang="en-US" sz="2000" dirty="0"/>
              <a:t>Assignment descriptions and submission folders for each posted to Canvas, in the assignment description module and assignment submission folder module </a:t>
            </a:r>
          </a:p>
          <a:p>
            <a:r>
              <a:rPr lang="en-US" sz="2400" dirty="0"/>
              <a:t>These assignments are the first that I’ll review of the entire semester (but really, the first of many others) – set a high standard for your work! </a:t>
            </a:r>
          </a:p>
          <a:p>
            <a:endParaRPr lang="en-US" dirty="0"/>
          </a:p>
        </p:txBody>
      </p:sp>
      <p:pic>
        <p:nvPicPr>
          <p:cNvPr id="4" name="Audio 3">
            <a:hlinkClick r:id="" action="ppaction://media"/>
            <a:extLst>
              <a:ext uri="{FF2B5EF4-FFF2-40B4-BE49-F238E27FC236}">
                <a16:creationId xmlns:a16="http://schemas.microsoft.com/office/drawing/2014/main" id="{CF3BDA40-7837-43DF-9513-57CC0BA7A6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1554628"/>
      </p:ext>
    </p:extLst>
  </p:cSld>
  <p:clrMapOvr>
    <a:masterClrMapping/>
  </p:clrMapOvr>
  <mc:AlternateContent xmlns:mc="http://schemas.openxmlformats.org/markup-compatibility/2006" xmlns:p14="http://schemas.microsoft.com/office/powerpoint/2010/main">
    <mc:Choice Requires="p14">
      <p:transition spd="slow" p14:dur="2000" advTm="173579"/>
    </mc:Choice>
    <mc:Fallback xmlns="">
      <p:transition spd="slow" advTm="17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0B10-8D47-4583-BEA9-952826794CFC}"/>
              </a:ext>
            </a:extLst>
          </p:cNvPr>
          <p:cNvSpPr>
            <a:spLocks noGrp="1"/>
          </p:cNvSpPr>
          <p:nvPr>
            <p:ph type="title"/>
          </p:nvPr>
        </p:nvSpPr>
        <p:spPr/>
        <p:txBody>
          <a:bodyPr/>
          <a:lstStyle/>
          <a:p>
            <a:r>
              <a:rPr lang="en-US" dirty="0"/>
              <a:t>But…why?</a:t>
            </a:r>
          </a:p>
        </p:txBody>
      </p:sp>
      <p:sp>
        <p:nvSpPr>
          <p:cNvPr id="3" name="Content Placeholder 2">
            <a:extLst>
              <a:ext uri="{FF2B5EF4-FFF2-40B4-BE49-F238E27FC236}">
                <a16:creationId xmlns:a16="http://schemas.microsoft.com/office/drawing/2014/main" id="{8F65BC5D-0C87-4977-80E7-F8F014FF3E1B}"/>
              </a:ext>
            </a:extLst>
          </p:cNvPr>
          <p:cNvSpPr>
            <a:spLocks noGrp="1"/>
          </p:cNvSpPr>
          <p:nvPr>
            <p:ph idx="1"/>
          </p:nvPr>
        </p:nvSpPr>
        <p:spPr>
          <a:xfrm>
            <a:off x="373802" y="2061277"/>
            <a:ext cx="5961010" cy="4503108"/>
          </a:xfrm>
        </p:spPr>
        <p:txBody>
          <a:bodyPr/>
          <a:lstStyle/>
          <a:p>
            <a:r>
              <a:rPr lang="en-US" dirty="0"/>
              <a:t>Skills Assessment tells you what kind of work to look for, resume helps you get that work…</a:t>
            </a:r>
          </a:p>
          <a:p>
            <a:r>
              <a:rPr lang="en-US" dirty="0"/>
              <a:t>Remember those ‘career aptitude’ tests you may have taken in high school?</a:t>
            </a:r>
          </a:p>
          <a:p>
            <a:pPr lvl="1"/>
            <a:r>
              <a:rPr lang="en-US" dirty="0"/>
              <a:t>How might your results on these sort of assessments indicate what kinds of health education professional work you should be engaging in? Where you’d be most successful? Where you’d find the most enjoyment? </a:t>
            </a:r>
          </a:p>
          <a:p>
            <a:r>
              <a:rPr lang="en-US" dirty="0"/>
              <a:t>Do I really need to establish the importance of a good resume? </a:t>
            </a:r>
          </a:p>
          <a:p>
            <a:pPr lvl="1"/>
            <a:r>
              <a:rPr lang="en-US" dirty="0"/>
              <a:t>Your key to internships, jobs, and general life success! </a:t>
            </a:r>
          </a:p>
          <a:p>
            <a:pPr lvl="1"/>
            <a:r>
              <a:rPr lang="en-US" dirty="0"/>
              <a:t>Some of you likely have one already created, but perhaps lacking in depth/detail for actual professional employment post-college </a:t>
            </a:r>
          </a:p>
        </p:txBody>
      </p:sp>
      <p:pic>
        <p:nvPicPr>
          <p:cNvPr id="5" name="Picture 4">
            <a:extLst>
              <a:ext uri="{FF2B5EF4-FFF2-40B4-BE49-F238E27FC236}">
                <a16:creationId xmlns:a16="http://schemas.microsoft.com/office/drawing/2014/main" id="{60814DEC-FED0-470F-B130-3B822A210BF9}"/>
              </a:ext>
            </a:extLst>
          </p:cNvPr>
          <p:cNvPicPr>
            <a:picLocks noChangeAspect="1"/>
          </p:cNvPicPr>
          <p:nvPr/>
        </p:nvPicPr>
        <p:blipFill>
          <a:blip r:embed="rId4"/>
          <a:stretch>
            <a:fillRect/>
          </a:stretch>
        </p:blipFill>
        <p:spPr>
          <a:xfrm>
            <a:off x="6487027" y="51707"/>
            <a:ext cx="5628172" cy="6858000"/>
          </a:xfrm>
          <a:prstGeom prst="rect">
            <a:avLst/>
          </a:prstGeom>
        </p:spPr>
      </p:pic>
      <p:pic>
        <p:nvPicPr>
          <p:cNvPr id="4" name="Audio 3">
            <a:hlinkClick r:id="" action="ppaction://media"/>
            <a:extLst>
              <a:ext uri="{FF2B5EF4-FFF2-40B4-BE49-F238E27FC236}">
                <a16:creationId xmlns:a16="http://schemas.microsoft.com/office/drawing/2014/main" id="{55DC5ABF-6703-46EB-800E-0C16364775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757659"/>
      </p:ext>
    </p:extLst>
  </p:cSld>
  <p:clrMapOvr>
    <a:masterClrMapping/>
  </p:clrMapOvr>
  <mc:AlternateContent xmlns:mc="http://schemas.openxmlformats.org/markup-compatibility/2006" xmlns:p14="http://schemas.microsoft.com/office/powerpoint/2010/main">
    <mc:Choice Requires="p14">
      <p:transition spd="slow" p14:dur="2000" advTm="263511"/>
    </mc:Choice>
    <mc:Fallback xmlns="">
      <p:transition spd="slow" advTm="26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 Quiz!</a:t>
            </a:r>
          </a:p>
        </p:txBody>
      </p:sp>
      <p:sp>
        <p:nvSpPr>
          <p:cNvPr id="3" name="Content Placeholder 2"/>
          <p:cNvSpPr>
            <a:spLocks noGrp="1"/>
          </p:cNvSpPr>
          <p:nvPr>
            <p:ph idx="1"/>
          </p:nvPr>
        </p:nvSpPr>
        <p:spPr>
          <a:xfrm>
            <a:off x="956036" y="2578054"/>
            <a:ext cx="2663857" cy="3318936"/>
          </a:xfrm>
        </p:spPr>
        <p:txBody>
          <a:bodyPr>
            <a:normAutofit lnSpcReduction="10000"/>
          </a:bodyPr>
          <a:lstStyle/>
          <a:p>
            <a:r>
              <a:rPr lang="en-US" sz="2800" dirty="0"/>
              <a:t>On average, how long does a recruiter take to scan a resume? </a:t>
            </a:r>
          </a:p>
          <a:p>
            <a:endParaRPr lang="en-US" sz="2800" dirty="0"/>
          </a:p>
          <a:p>
            <a:pPr marL="0" indent="0">
              <a:buNone/>
            </a:pPr>
            <a:r>
              <a:rPr lang="en-US" sz="2800" dirty="0"/>
              <a:t>	6 seconds!!!</a:t>
            </a:r>
          </a:p>
        </p:txBody>
      </p:sp>
      <p:pic>
        <p:nvPicPr>
          <p:cNvPr id="4" name="Picture 3"/>
          <p:cNvPicPr>
            <a:picLocks noChangeAspect="1"/>
          </p:cNvPicPr>
          <p:nvPr/>
        </p:nvPicPr>
        <p:blipFill>
          <a:blip r:embed="rId5"/>
          <a:stretch>
            <a:fillRect/>
          </a:stretch>
        </p:blipFill>
        <p:spPr>
          <a:xfrm>
            <a:off x="4144899" y="2224726"/>
            <a:ext cx="7892688" cy="3601039"/>
          </a:xfrm>
          <a:prstGeom prst="rect">
            <a:avLst/>
          </a:prstGeom>
        </p:spPr>
      </p:pic>
      <p:pic>
        <p:nvPicPr>
          <p:cNvPr id="5" name="Audio 4">
            <a:hlinkClick r:id="" action="ppaction://media"/>
            <a:extLst>
              <a:ext uri="{FF2B5EF4-FFF2-40B4-BE49-F238E27FC236}">
                <a16:creationId xmlns:a16="http://schemas.microsoft.com/office/drawing/2014/main" id="{F7E9F7D7-8D7B-4D9B-911A-E9139B8752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8390292"/>
      </p:ext>
    </p:extLst>
  </p:cSld>
  <p:clrMapOvr>
    <a:masterClrMapping/>
  </p:clrMapOvr>
  <mc:AlternateContent xmlns:mc="http://schemas.openxmlformats.org/markup-compatibility/2006" xmlns:p14="http://schemas.microsoft.com/office/powerpoint/2010/main">
    <mc:Choice Requires="p14">
      <p:transition spd="slow" p14:dur="2000" advTm="210523"/>
    </mc:Choice>
    <mc:Fallback xmlns="">
      <p:transition spd="slow" advTm="21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7C12-5E5A-4CF0-BC40-E7E0B77B0099}"/>
              </a:ext>
            </a:extLst>
          </p:cNvPr>
          <p:cNvSpPr>
            <a:spLocks noGrp="1"/>
          </p:cNvSpPr>
          <p:nvPr>
            <p:ph type="title"/>
          </p:nvPr>
        </p:nvSpPr>
        <p:spPr/>
        <p:txBody>
          <a:bodyPr/>
          <a:lstStyle/>
          <a:p>
            <a:r>
              <a:rPr lang="en-US" dirty="0"/>
              <a:t>Career/character/personality assessment</a:t>
            </a:r>
          </a:p>
        </p:txBody>
      </p:sp>
      <p:sp>
        <p:nvSpPr>
          <p:cNvPr id="3" name="Content Placeholder 2">
            <a:extLst>
              <a:ext uri="{FF2B5EF4-FFF2-40B4-BE49-F238E27FC236}">
                <a16:creationId xmlns:a16="http://schemas.microsoft.com/office/drawing/2014/main" id="{7CB44D5B-8ADA-4CE6-AB5E-5ECB03EB4771}"/>
              </a:ext>
            </a:extLst>
          </p:cNvPr>
          <p:cNvSpPr>
            <a:spLocks noGrp="1"/>
          </p:cNvSpPr>
          <p:nvPr>
            <p:ph idx="1"/>
          </p:nvPr>
        </p:nvSpPr>
        <p:spPr>
          <a:xfrm>
            <a:off x="581192" y="2180496"/>
            <a:ext cx="11029615" cy="4484255"/>
          </a:xfrm>
        </p:spPr>
        <p:txBody>
          <a:bodyPr>
            <a:normAutofit/>
          </a:bodyPr>
          <a:lstStyle/>
          <a:p>
            <a:r>
              <a:rPr lang="en-US" sz="2400" dirty="0"/>
              <a:t>Watch the guest speaker video presentation: Guest Speaker - Counseling Center Character Assessment (to be posted to Canvas across the week of Sept 28/Oct 5)</a:t>
            </a:r>
          </a:p>
          <a:p>
            <a:r>
              <a:rPr lang="en-US" sz="2400" dirty="0"/>
              <a:t>Identify a career/character/personality assessment tool, such as VIA, Myers-Briggs, Stages of Career Development, 16 Personalities, SIGI 3, etc. </a:t>
            </a:r>
          </a:p>
          <a:p>
            <a:pPr lvl="1"/>
            <a:r>
              <a:rPr lang="en-US" sz="2000" dirty="0"/>
              <a:t>Simply searching the name of any of these tools into Google should take you to the assessment tool. You can also access the Myers-Briggs assessment through the Career Center webpage at: https://www.bsu.edu/about/administrativeoffices/careercenter/tools-resources/personality-types. </a:t>
            </a:r>
          </a:p>
          <a:p>
            <a:r>
              <a:rPr lang="en-US" sz="2400" dirty="0"/>
              <a:t>Take the test. Take a screen shot of your completed instrument and attach it to your reflection. </a:t>
            </a:r>
          </a:p>
          <a:p>
            <a:r>
              <a:rPr lang="en-US" sz="2400" dirty="0"/>
              <a:t>Write a reflection of your results. </a:t>
            </a:r>
          </a:p>
        </p:txBody>
      </p:sp>
      <p:pic>
        <p:nvPicPr>
          <p:cNvPr id="4" name="Audio 3">
            <a:hlinkClick r:id="" action="ppaction://media"/>
            <a:extLst>
              <a:ext uri="{FF2B5EF4-FFF2-40B4-BE49-F238E27FC236}">
                <a16:creationId xmlns:a16="http://schemas.microsoft.com/office/drawing/2014/main" id="{323330C4-10DF-4E02-A095-7B5E154EE4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4418937"/>
      </p:ext>
    </p:extLst>
  </p:cSld>
  <p:clrMapOvr>
    <a:masterClrMapping/>
  </p:clrMapOvr>
  <mc:AlternateContent xmlns:mc="http://schemas.openxmlformats.org/markup-compatibility/2006" xmlns:p14="http://schemas.microsoft.com/office/powerpoint/2010/main">
    <mc:Choice Requires="p14">
      <p:transition spd="slow" p14:dur="2000" advTm="217648"/>
    </mc:Choice>
    <mc:Fallback xmlns="">
      <p:transition spd="slow" advTm="21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00DC-695D-46AB-B680-37A1B81730EF}"/>
              </a:ext>
            </a:extLst>
          </p:cNvPr>
          <p:cNvSpPr>
            <a:spLocks noGrp="1"/>
          </p:cNvSpPr>
          <p:nvPr>
            <p:ph type="title"/>
          </p:nvPr>
        </p:nvSpPr>
        <p:spPr/>
        <p:txBody>
          <a:bodyPr/>
          <a:lstStyle/>
          <a:p>
            <a:r>
              <a:rPr lang="en-US" dirty="0"/>
              <a:t>What to include in the reflection - </a:t>
            </a:r>
          </a:p>
        </p:txBody>
      </p:sp>
      <p:sp>
        <p:nvSpPr>
          <p:cNvPr id="3" name="Content Placeholder 2">
            <a:extLst>
              <a:ext uri="{FF2B5EF4-FFF2-40B4-BE49-F238E27FC236}">
                <a16:creationId xmlns:a16="http://schemas.microsoft.com/office/drawing/2014/main" id="{B8D445B1-3358-469B-B1BC-750A826631F6}"/>
              </a:ext>
            </a:extLst>
          </p:cNvPr>
          <p:cNvSpPr>
            <a:spLocks noGrp="1"/>
          </p:cNvSpPr>
          <p:nvPr>
            <p:ph idx="1"/>
          </p:nvPr>
        </p:nvSpPr>
        <p:spPr>
          <a:xfrm>
            <a:off x="581193" y="1793997"/>
            <a:ext cx="11029615" cy="4833046"/>
          </a:xfrm>
        </p:spPr>
        <p:txBody>
          <a:bodyPr>
            <a:normAutofit/>
          </a:bodyPr>
          <a:lstStyle/>
          <a:p>
            <a:endParaRPr lang="en-US" dirty="0"/>
          </a:p>
          <a:p>
            <a:r>
              <a:rPr lang="en-US" dirty="0"/>
              <a:t>First Paragraph – Introduce each topic covered in your paper (introductory paragraph) </a:t>
            </a:r>
          </a:p>
          <a:p>
            <a:r>
              <a:rPr lang="en-US" dirty="0"/>
              <a:t>Second Paragraph - Discuss the assessment tool that you selected for the assignment.  Include the name, length, and a description of what the assessment measures.  Explain how you found the assessment tool.</a:t>
            </a:r>
          </a:p>
          <a:p>
            <a:r>
              <a:rPr lang="en-US" dirty="0"/>
              <a:t>Third Paragraph – Provide a rationale for your selection of the assessment tool.  Why did you select the assessment tool?  How do you think it will assist in your career or character or personality development?  </a:t>
            </a:r>
          </a:p>
          <a:p>
            <a:r>
              <a:rPr lang="en-US" sz="2400" b="1" dirty="0"/>
              <a:t>Fourth Paragraph – Discuss the results of the assessment.   </a:t>
            </a:r>
          </a:p>
          <a:p>
            <a:r>
              <a:rPr lang="en-US" sz="2400" b="1" dirty="0"/>
              <a:t>Fifth Paragraph – Describe how you plan to use the results to enhance your career or character or personality development as a Health Education Specialist.   </a:t>
            </a:r>
          </a:p>
          <a:p>
            <a:r>
              <a:rPr lang="en-US" dirty="0"/>
              <a:t>Last Paragraph – Summarize each topic discussed in your paper (summary paragraph) </a:t>
            </a:r>
          </a:p>
          <a:p>
            <a:endParaRPr lang="en-US" dirty="0"/>
          </a:p>
        </p:txBody>
      </p:sp>
      <p:pic>
        <p:nvPicPr>
          <p:cNvPr id="4" name="Audio 3">
            <a:hlinkClick r:id="" action="ppaction://media"/>
            <a:extLst>
              <a:ext uri="{FF2B5EF4-FFF2-40B4-BE49-F238E27FC236}">
                <a16:creationId xmlns:a16="http://schemas.microsoft.com/office/drawing/2014/main" id="{8739D063-6506-4558-9530-C303CFE0CB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5757436"/>
      </p:ext>
    </p:extLst>
  </p:cSld>
  <p:clrMapOvr>
    <a:masterClrMapping/>
  </p:clrMapOvr>
  <mc:AlternateContent xmlns:mc="http://schemas.openxmlformats.org/markup-compatibility/2006" xmlns:p14="http://schemas.microsoft.com/office/powerpoint/2010/main">
    <mc:Choice Requires="p14">
      <p:transition spd="slow" p14:dur="2000" advTm="170486"/>
    </mc:Choice>
    <mc:Fallback xmlns="">
      <p:transition spd="slow" advTm="170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958D-1390-4DAF-B082-E9A8DF1F58B2}"/>
              </a:ext>
            </a:extLst>
          </p:cNvPr>
          <p:cNvSpPr>
            <a:spLocks noGrp="1"/>
          </p:cNvSpPr>
          <p:nvPr>
            <p:ph type="title"/>
          </p:nvPr>
        </p:nvSpPr>
        <p:spPr/>
        <p:txBody>
          <a:bodyPr/>
          <a:lstStyle/>
          <a:p>
            <a:r>
              <a:rPr lang="en-US" dirty="0"/>
              <a:t>The fifth paragraph is most important!</a:t>
            </a:r>
          </a:p>
        </p:txBody>
      </p:sp>
      <p:sp>
        <p:nvSpPr>
          <p:cNvPr id="3" name="Content Placeholder 2">
            <a:extLst>
              <a:ext uri="{FF2B5EF4-FFF2-40B4-BE49-F238E27FC236}">
                <a16:creationId xmlns:a16="http://schemas.microsoft.com/office/drawing/2014/main" id="{75B3FDF0-9F74-431F-9B20-A13A01BDFEE6}"/>
              </a:ext>
            </a:extLst>
          </p:cNvPr>
          <p:cNvSpPr>
            <a:spLocks noGrp="1"/>
          </p:cNvSpPr>
          <p:nvPr>
            <p:ph idx="1"/>
          </p:nvPr>
        </p:nvSpPr>
        <p:spPr>
          <a:xfrm>
            <a:off x="581192" y="1715956"/>
            <a:ext cx="11029615" cy="4927314"/>
          </a:xfrm>
        </p:spPr>
        <p:txBody>
          <a:bodyPr>
            <a:normAutofit/>
          </a:bodyPr>
          <a:lstStyle/>
          <a:p>
            <a:r>
              <a:rPr lang="en-US" sz="2400" dirty="0"/>
              <a:t>How will the results enhance your career </a:t>
            </a:r>
            <a:r>
              <a:rPr lang="en-US" sz="2400" b="1" dirty="0"/>
              <a:t>AS A HEALTH EDUCATION SPECIALIST </a:t>
            </a:r>
            <a:r>
              <a:rPr lang="en-US" sz="2400" dirty="0"/>
              <a:t>(not a nurse, psychologist, business entrepreneur, etc.)?</a:t>
            </a:r>
          </a:p>
          <a:p>
            <a:pPr lvl="1"/>
            <a:r>
              <a:rPr lang="en-US" sz="2000" dirty="0"/>
              <a:t>The goal is to establish:</a:t>
            </a:r>
          </a:p>
          <a:p>
            <a:pPr lvl="2"/>
            <a:r>
              <a:rPr lang="en-US" sz="1800" dirty="0"/>
              <a:t>That you’ve learned something about the work of health education specialists (use information from what you’ve read and heard in lecture) </a:t>
            </a:r>
          </a:p>
          <a:p>
            <a:pPr lvl="2"/>
            <a:r>
              <a:rPr lang="en-US" sz="1800" dirty="0"/>
              <a:t>That you understand what your results mean </a:t>
            </a:r>
          </a:p>
          <a:p>
            <a:pPr lvl="2"/>
            <a:r>
              <a:rPr lang="en-US" sz="1800" dirty="0"/>
              <a:t>That you can apply what you learned about yourself to the work of health education specialists…</a:t>
            </a:r>
          </a:p>
          <a:p>
            <a:pPr lvl="3"/>
            <a:r>
              <a:rPr lang="en-US" sz="1600" dirty="0"/>
              <a:t>For example, if you’re a pretty introverted person – would you be better at RESEARCH (running data, designing research assessment tools by yourself) rather than someone who is a HEALTH COACH (who has to engage with other people that they don’t know pretty much every day) </a:t>
            </a:r>
          </a:p>
          <a:p>
            <a:pPr lvl="2"/>
            <a:endParaRPr lang="en-US" dirty="0"/>
          </a:p>
        </p:txBody>
      </p:sp>
      <p:pic>
        <p:nvPicPr>
          <p:cNvPr id="4" name="Audio 3">
            <a:hlinkClick r:id="" action="ppaction://media"/>
            <a:extLst>
              <a:ext uri="{FF2B5EF4-FFF2-40B4-BE49-F238E27FC236}">
                <a16:creationId xmlns:a16="http://schemas.microsoft.com/office/drawing/2014/main" id="{A9000DE4-AD14-4787-A0C7-CBBE3ABD02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39170317"/>
      </p:ext>
    </p:extLst>
  </p:cSld>
  <p:clrMapOvr>
    <a:masterClrMapping/>
  </p:clrMapOvr>
  <mc:AlternateContent xmlns:mc="http://schemas.openxmlformats.org/markup-compatibility/2006" xmlns:p14="http://schemas.microsoft.com/office/powerpoint/2010/main">
    <mc:Choice Requires="p14">
      <p:transition spd="slow" p14:dur="2000" advTm="248527"/>
    </mc:Choice>
    <mc:Fallback xmlns="">
      <p:transition spd="slow" advTm="24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6A9E-BC9F-4950-B2C6-D768DBD0252B}"/>
              </a:ext>
            </a:extLst>
          </p:cNvPr>
          <p:cNvSpPr>
            <a:spLocks noGrp="1"/>
          </p:cNvSpPr>
          <p:nvPr>
            <p:ph type="title"/>
          </p:nvPr>
        </p:nvSpPr>
        <p:spPr/>
        <p:txBody>
          <a:bodyPr/>
          <a:lstStyle/>
          <a:p>
            <a:r>
              <a:rPr lang="en-US" dirty="0"/>
              <a:t>Remember good writing principles - </a:t>
            </a:r>
          </a:p>
        </p:txBody>
      </p:sp>
      <p:sp>
        <p:nvSpPr>
          <p:cNvPr id="3" name="Content Placeholder 2">
            <a:extLst>
              <a:ext uri="{FF2B5EF4-FFF2-40B4-BE49-F238E27FC236}">
                <a16:creationId xmlns:a16="http://schemas.microsoft.com/office/drawing/2014/main" id="{488108EB-2E58-4EED-BD94-8E8078EB4036}"/>
              </a:ext>
            </a:extLst>
          </p:cNvPr>
          <p:cNvSpPr>
            <a:spLocks noGrp="1"/>
          </p:cNvSpPr>
          <p:nvPr>
            <p:ph idx="1"/>
          </p:nvPr>
        </p:nvSpPr>
        <p:spPr>
          <a:xfrm>
            <a:off x="581193" y="2180496"/>
            <a:ext cx="6026998" cy="4380560"/>
          </a:xfrm>
        </p:spPr>
        <p:txBody>
          <a:bodyPr>
            <a:normAutofit fontScale="77500" lnSpcReduction="20000"/>
          </a:bodyPr>
          <a:lstStyle/>
          <a:p>
            <a:r>
              <a:rPr lang="en-US" sz="2400" dirty="0"/>
              <a:t>Use an easy to read, 12 point font with maximum one inch margins (you may use .5 inch margins) on the top, bottom, and sides of the document.  Check and correct the default margins if necessary.  Use double spaced type. </a:t>
            </a:r>
          </a:p>
          <a:p>
            <a:r>
              <a:rPr lang="en-US" sz="2400" dirty="0"/>
              <a:t>Create multiple drafts, edit your work – </a:t>
            </a:r>
          </a:p>
          <a:p>
            <a:pPr lvl="1"/>
            <a:r>
              <a:rPr lang="en-US" sz="2200" dirty="0"/>
              <a:t>Edit for writing mechanics (grammar, capitalization, punctuation) </a:t>
            </a:r>
          </a:p>
          <a:p>
            <a:r>
              <a:rPr lang="en-US" sz="2400" dirty="0"/>
              <a:t>Language should be professional – no slang/jargon</a:t>
            </a:r>
          </a:p>
          <a:p>
            <a:r>
              <a:rPr lang="en-US" sz="2400" dirty="0"/>
              <a:t>Cite sources, if you use information from the textbook or the web – </a:t>
            </a:r>
          </a:p>
          <a:p>
            <a:r>
              <a:rPr lang="en-US" sz="2400" dirty="0"/>
              <a:t>Follow the outline! </a:t>
            </a:r>
          </a:p>
          <a:p>
            <a:r>
              <a:rPr lang="en-US" sz="2400" dirty="0"/>
              <a:t>Writing Center on campus – </a:t>
            </a:r>
          </a:p>
          <a:p>
            <a:pPr lvl="1"/>
            <a:r>
              <a:rPr lang="en-US" sz="2000" dirty="0"/>
              <a:t>See link in “course resources” module on Canvas</a:t>
            </a:r>
          </a:p>
        </p:txBody>
      </p:sp>
      <p:pic>
        <p:nvPicPr>
          <p:cNvPr id="4" name="Picture 3">
            <a:extLst>
              <a:ext uri="{FF2B5EF4-FFF2-40B4-BE49-F238E27FC236}">
                <a16:creationId xmlns:a16="http://schemas.microsoft.com/office/drawing/2014/main" id="{7EFD1DAA-FBA8-45AD-998E-7077844295A1}"/>
              </a:ext>
            </a:extLst>
          </p:cNvPr>
          <p:cNvPicPr>
            <a:picLocks noChangeAspect="1"/>
          </p:cNvPicPr>
          <p:nvPr/>
        </p:nvPicPr>
        <p:blipFill>
          <a:blip r:embed="rId4"/>
          <a:stretch>
            <a:fillRect/>
          </a:stretch>
        </p:blipFill>
        <p:spPr>
          <a:xfrm>
            <a:off x="6337029" y="2865747"/>
            <a:ext cx="5715199" cy="2132537"/>
          </a:xfrm>
          <a:prstGeom prst="rect">
            <a:avLst/>
          </a:prstGeom>
        </p:spPr>
      </p:pic>
      <p:pic>
        <p:nvPicPr>
          <p:cNvPr id="5" name="Audio 4">
            <a:hlinkClick r:id="" action="ppaction://media"/>
            <a:extLst>
              <a:ext uri="{FF2B5EF4-FFF2-40B4-BE49-F238E27FC236}">
                <a16:creationId xmlns:a16="http://schemas.microsoft.com/office/drawing/2014/main" id="{A8657C22-BC5B-40F3-888C-241C61F92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4517588"/>
      </p:ext>
    </p:extLst>
  </p:cSld>
  <p:clrMapOvr>
    <a:masterClrMapping/>
  </p:clrMapOvr>
  <mc:AlternateContent xmlns:mc="http://schemas.openxmlformats.org/markup-compatibility/2006" xmlns:p14="http://schemas.microsoft.com/office/powerpoint/2010/main">
    <mc:Choice Requires="p14">
      <p:transition spd="slow" p14:dur="2000" advTm="128138"/>
    </mc:Choice>
    <mc:Fallback xmlns="">
      <p:transition spd="slow" advTm="128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537A-6F8A-463B-B824-42B9FF8A1826}"/>
              </a:ext>
            </a:extLst>
          </p:cNvPr>
          <p:cNvSpPr>
            <a:spLocks noGrp="1"/>
          </p:cNvSpPr>
          <p:nvPr>
            <p:ph type="title"/>
          </p:nvPr>
        </p:nvSpPr>
        <p:spPr/>
        <p:txBody>
          <a:bodyPr/>
          <a:lstStyle/>
          <a:p>
            <a:r>
              <a:rPr lang="en-US" dirty="0"/>
              <a:t>Grading rubric </a:t>
            </a:r>
          </a:p>
        </p:txBody>
      </p:sp>
      <p:pic>
        <p:nvPicPr>
          <p:cNvPr id="4" name="Picture 3">
            <a:extLst>
              <a:ext uri="{FF2B5EF4-FFF2-40B4-BE49-F238E27FC236}">
                <a16:creationId xmlns:a16="http://schemas.microsoft.com/office/drawing/2014/main" id="{A8F3D2DB-5E6B-4C11-8C32-80082355442E}"/>
              </a:ext>
            </a:extLst>
          </p:cNvPr>
          <p:cNvPicPr>
            <a:picLocks noChangeAspect="1"/>
          </p:cNvPicPr>
          <p:nvPr/>
        </p:nvPicPr>
        <p:blipFill rotWithShape="1">
          <a:blip r:embed="rId4"/>
          <a:srcRect l="19484" t="27629" r="17655" b="22337"/>
          <a:stretch/>
        </p:blipFill>
        <p:spPr>
          <a:xfrm>
            <a:off x="1563672" y="2189923"/>
            <a:ext cx="9517141" cy="4261056"/>
          </a:xfrm>
          <a:prstGeom prst="rect">
            <a:avLst/>
          </a:prstGeom>
        </p:spPr>
      </p:pic>
      <p:pic>
        <p:nvPicPr>
          <p:cNvPr id="3" name="Audio 2">
            <a:hlinkClick r:id="" action="ppaction://media"/>
            <a:extLst>
              <a:ext uri="{FF2B5EF4-FFF2-40B4-BE49-F238E27FC236}">
                <a16:creationId xmlns:a16="http://schemas.microsoft.com/office/drawing/2014/main" id="{2AB35AC2-B135-41DB-83FD-3DF8A8A552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8369630"/>
      </p:ext>
    </p:extLst>
  </p:cSld>
  <p:clrMapOvr>
    <a:masterClrMapping/>
  </p:clrMapOvr>
  <mc:AlternateContent xmlns:mc="http://schemas.openxmlformats.org/markup-compatibility/2006" xmlns:p14="http://schemas.microsoft.com/office/powerpoint/2010/main">
    <mc:Choice Requires="p14">
      <p:transition spd="slow" p14:dur="2000" advTm="76305"/>
    </mc:Choice>
    <mc:Fallback xmlns="">
      <p:transition spd="slow" advTm="7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9.4|36.3"/>
</p:tagLst>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116</TotalTime>
  <Words>1549</Words>
  <Application>Microsoft Office PowerPoint</Application>
  <PresentationFormat>Widescreen</PresentationFormat>
  <Paragraphs>108</Paragraphs>
  <Slides>18</Slides>
  <Notes>0</Notes>
  <HiddenSlides>0</HiddenSlides>
  <MMClips>18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Gill Sans MT</vt:lpstr>
      <vt:lpstr>Wingdings 2</vt:lpstr>
      <vt:lpstr>Dividend</vt:lpstr>
      <vt:lpstr>Resume and Character skills assessment assignment presentation</vt:lpstr>
      <vt:lpstr>Basic assignment details </vt:lpstr>
      <vt:lpstr>But…why?</vt:lpstr>
      <vt:lpstr>Pop Quiz!</vt:lpstr>
      <vt:lpstr>Career/character/personality assessment</vt:lpstr>
      <vt:lpstr>What to include in the reflection - </vt:lpstr>
      <vt:lpstr>The fifth paragraph is most important!</vt:lpstr>
      <vt:lpstr>Remember good writing principles - </vt:lpstr>
      <vt:lpstr>Grading rubric </vt:lpstr>
      <vt:lpstr>Part 2 – resume! </vt:lpstr>
      <vt:lpstr>How do I get started with my resume?</vt:lpstr>
      <vt:lpstr>Resume “Do’s” from the Pros - </vt:lpstr>
      <vt:lpstr>Miscellaneous Advice</vt:lpstr>
      <vt:lpstr>Other more arguable advice…</vt:lpstr>
      <vt:lpstr>PowerPoint Presentation</vt:lpstr>
      <vt:lpstr>The writing here should be very close to perfect - </vt:lpstr>
      <vt:lpstr>Grading rubric</vt:lpstr>
      <vt:lpstr>Questions?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Resume and Character skills assessment assignment presentation</dc:title>
  <dc:creator>Jones, Christina Lynn</dc:creator>
  <cp:lastModifiedBy>Jones, Christina Lynn</cp:lastModifiedBy>
  <cp:revision>7</cp:revision>
  <dcterms:created xsi:type="dcterms:W3CDTF">2020-09-14T18:37:00Z</dcterms:created>
  <dcterms:modified xsi:type="dcterms:W3CDTF">2020-09-15T20:47:31Z</dcterms:modified>
</cp:coreProperties>
</file>