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  <p:sldMasterId id="2147483708" r:id="rId3"/>
  </p:sldMasterIdLst>
  <p:sldIdLst>
    <p:sldId id="394" r:id="rId4"/>
    <p:sldId id="395" r:id="rId5"/>
    <p:sldId id="396" r:id="rId6"/>
    <p:sldId id="277" r:id="rId7"/>
    <p:sldId id="376" r:id="rId8"/>
    <p:sldId id="299" r:id="rId9"/>
    <p:sldId id="362" r:id="rId10"/>
    <p:sldId id="370" r:id="rId11"/>
    <p:sldId id="292" r:id="rId12"/>
    <p:sldId id="374" r:id="rId13"/>
    <p:sldId id="393" r:id="rId14"/>
    <p:sldId id="343" r:id="rId15"/>
    <p:sldId id="344" r:id="rId16"/>
    <p:sldId id="345" r:id="rId17"/>
    <p:sldId id="346" r:id="rId18"/>
    <p:sldId id="348" r:id="rId19"/>
    <p:sldId id="349" r:id="rId20"/>
    <p:sldId id="350" r:id="rId21"/>
    <p:sldId id="351" r:id="rId22"/>
    <p:sldId id="353" r:id="rId23"/>
    <p:sldId id="354" r:id="rId24"/>
    <p:sldId id="355" r:id="rId25"/>
    <p:sldId id="342" r:id="rId26"/>
    <p:sldId id="327" r:id="rId27"/>
    <p:sldId id="397" r:id="rId28"/>
    <p:sldId id="326" r:id="rId29"/>
    <p:sldId id="330" r:id="rId30"/>
    <p:sldId id="331" r:id="rId31"/>
    <p:sldId id="39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F67A2-A4F6-4907-97D8-13F63A7C1120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4CC61E-E2D0-4C86-B571-7CCB0DB6AE1C}">
      <dgm:prSet phldrT="[Text]" custT="1"/>
      <dgm:spPr/>
      <dgm:t>
        <a:bodyPr/>
        <a:lstStyle/>
        <a:p>
          <a:r>
            <a:rPr lang="en-US" sz="1800" dirty="0"/>
            <a:t>Injuries</a:t>
          </a:r>
        </a:p>
      </dgm:t>
    </dgm:pt>
    <dgm:pt modelId="{29CD129B-20E4-4C9D-BC97-97FB7B5BCFBF}" type="parTrans" cxnId="{DEAE879E-3D7A-4E2E-8988-412750E3050C}">
      <dgm:prSet/>
      <dgm:spPr/>
      <dgm:t>
        <a:bodyPr/>
        <a:lstStyle/>
        <a:p>
          <a:endParaRPr lang="en-US" sz="2800"/>
        </a:p>
      </dgm:t>
    </dgm:pt>
    <dgm:pt modelId="{33510935-F4A3-487F-B79A-35DE08874567}" type="sibTrans" cxnId="{DEAE879E-3D7A-4E2E-8988-412750E3050C}">
      <dgm:prSet/>
      <dgm:spPr/>
      <dgm:t>
        <a:bodyPr/>
        <a:lstStyle/>
        <a:p>
          <a:endParaRPr lang="en-US" sz="2800"/>
        </a:p>
      </dgm:t>
    </dgm:pt>
    <dgm:pt modelId="{AA1FF16A-3F6F-403B-94F8-02AB4EC3D254}">
      <dgm:prSet phldrT="[Text]" custT="1"/>
      <dgm:spPr/>
      <dgm:t>
        <a:bodyPr/>
        <a:lstStyle/>
        <a:p>
          <a:r>
            <a:rPr lang="en-US" sz="1800" dirty="0"/>
            <a:t>Unhealthy Diet</a:t>
          </a:r>
        </a:p>
      </dgm:t>
    </dgm:pt>
    <dgm:pt modelId="{C40FDB44-6957-41DE-BF37-E243215D53B4}" type="parTrans" cxnId="{B41B5C45-69CD-48C7-A95E-C0C5CF457E7D}">
      <dgm:prSet/>
      <dgm:spPr/>
      <dgm:t>
        <a:bodyPr/>
        <a:lstStyle/>
        <a:p>
          <a:endParaRPr lang="en-US" sz="2800"/>
        </a:p>
      </dgm:t>
    </dgm:pt>
    <dgm:pt modelId="{DF50C4D6-C98A-463F-B5CA-C43DEF67A865}" type="sibTrans" cxnId="{B41B5C45-69CD-48C7-A95E-C0C5CF457E7D}">
      <dgm:prSet/>
      <dgm:spPr/>
      <dgm:t>
        <a:bodyPr/>
        <a:lstStyle/>
        <a:p>
          <a:endParaRPr lang="en-US" sz="2800"/>
        </a:p>
      </dgm:t>
    </dgm:pt>
    <dgm:pt modelId="{3961E939-C1D3-48FB-AA69-D6041CA2BB7B}">
      <dgm:prSet phldrT="[Text]" custT="1"/>
      <dgm:spPr/>
      <dgm:t>
        <a:bodyPr/>
        <a:lstStyle/>
        <a:p>
          <a:r>
            <a:rPr lang="en-US" sz="1800" dirty="0"/>
            <a:t>Poor Sexual Health</a:t>
          </a:r>
        </a:p>
      </dgm:t>
    </dgm:pt>
    <dgm:pt modelId="{5260B4C3-EA59-4A5B-9C9E-D28B12431FEB}" type="parTrans" cxnId="{0EC9D2C8-DE4B-48B2-90BC-C30742DC5DD6}">
      <dgm:prSet/>
      <dgm:spPr/>
      <dgm:t>
        <a:bodyPr/>
        <a:lstStyle/>
        <a:p>
          <a:endParaRPr lang="en-US" sz="2800"/>
        </a:p>
      </dgm:t>
    </dgm:pt>
    <dgm:pt modelId="{A8EBFC58-9168-4A4B-BA32-1007B0BFB04A}" type="sibTrans" cxnId="{0EC9D2C8-DE4B-48B2-90BC-C30742DC5DD6}">
      <dgm:prSet/>
      <dgm:spPr/>
      <dgm:t>
        <a:bodyPr/>
        <a:lstStyle/>
        <a:p>
          <a:endParaRPr lang="en-US" sz="2800"/>
        </a:p>
      </dgm:t>
    </dgm:pt>
    <dgm:pt modelId="{EA80BDB3-9F72-4995-8D31-5A9EBB3222AE}">
      <dgm:prSet phldrT="[Text]" custT="1"/>
      <dgm:spPr/>
      <dgm:t>
        <a:bodyPr/>
        <a:lstStyle/>
        <a:p>
          <a:r>
            <a:rPr lang="en-US" sz="1800" dirty="0"/>
            <a:t>Lack of Physical Activity</a:t>
          </a:r>
        </a:p>
      </dgm:t>
    </dgm:pt>
    <dgm:pt modelId="{93A78061-4860-4C3B-A86B-38166688BEAC}" type="parTrans" cxnId="{8CBEAEBE-A50B-47E8-A0F3-A4FE183EB8AB}">
      <dgm:prSet/>
      <dgm:spPr/>
      <dgm:t>
        <a:bodyPr/>
        <a:lstStyle/>
        <a:p>
          <a:endParaRPr lang="en-US" sz="2800"/>
        </a:p>
      </dgm:t>
    </dgm:pt>
    <dgm:pt modelId="{B7DA5910-E728-465D-8318-E70D23E66AB3}" type="sibTrans" cxnId="{8CBEAEBE-A50B-47E8-A0F3-A4FE183EB8AB}">
      <dgm:prSet/>
      <dgm:spPr/>
      <dgm:t>
        <a:bodyPr/>
        <a:lstStyle/>
        <a:p>
          <a:endParaRPr lang="en-US" sz="2800"/>
        </a:p>
      </dgm:t>
    </dgm:pt>
    <dgm:pt modelId="{0C28C49B-8E5D-4749-9166-05787998AE0E}">
      <dgm:prSet phldrT="[Text]" custT="1"/>
      <dgm:spPr/>
      <dgm:t>
        <a:bodyPr/>
        <a:lstStyle/>
        <a:p>
          <a:r>
            <a:rPr lang="en-US" sz="1800" dirty="0"/>
            <a:t>Tobacco Use</a:t>
          </a:r>
        </a:p>
      </dgm:t>
    </dgm:pt>
    <dgm:pt modelId="{A6CC996D-EC45-4C3D-9700-737647418F6C}" type="parTrans" cxnId="{6543AC9B-D396-4D3E-9FD6-208EC5231B00}">
      <dgm:prSet/>
      <dgm:spPr/>
      <dgm:t>
        <a:bodyPr/>
        <a:lstStyle/>
        <a:p>
          <a:endParaRPr lang="en-US" sz="2800"/>
        </a:p>
      </dgm:t>
    </dgm:pt>
    <dgm:pt modelId="{8200D1DD-C2DC-4264-8B99-5C8A6980E1EF}" type="sibTrans" cxnId="{6543AC9B-D396-4D3E-9FD6-208EC5231B00}">
      <dgm:prSet/>
      <dgm:spPr/>
      <dgm:t>
        <a:bodyPr/>
        <a:lstStyle/>
        <a:p>
          <a:endParaRPr lang="en-US" sz="2800"/>
        </a:p>
      </dgm:t>
    </dgm:pt>
    <dgm:pt modelId="{5D5C4875-B0E5-47C4-8E21-D362F6F3629A}">
      <dgm:prSet phldrT="[Text]" custT="1"/>
      <dgm:spPr/>
      <dgm:t>
        <a:bodyPr/>
        <a:lstStyle/>
        <a:p>
          <a:r>
            <a:rPr lang="en-US" sz="1800" dirty="0"/>
            <a:t>Alcohol and </a:t>
          </a:r>
        </a:p>
        <a:p>
          <a:r>
            <a:rPr lang="en-US" sz="1800" dirty="0"/>
            <a:t>Drug Use</a:t>
          </a:r>
        </a:p>
      </dgm:t>
    </dgm:pt>
    <dgm:pt modelId="{71CEAB2E-A474-4621-9DAE-34C2C55B2A9A}" type="parTrans" cxnId="{B90A1EAB-ACDF-46C8-B1C4-3A125889EDC8}">
      <dgm:prSet/>
      <dgm:spPr/>
      <dgm:t>
        <a:bodyPr/>
        <a:lstStyle/>
        <a:p>
          <a:endParaRPr lang="en-US" sz="2800"/>
        </a:p>
      </dgm:t>
    </dgm:pt>
    <dgm:pt modelId="{62EE548A-8C05-4E71-8ABB-2C287D27E793}" type="sibTrans" cxnId="{B90A1EAB-ACDF-46C8-B1C4-3A125889EDC8}">
      <dgm:prSet/>
      <dgm:spPr/>
      <dgm:t>
        <a:bodyPr/>
        <a:lstStyle/>
        <a:p>
          <a:endParaRPr lang="en-US" sz="2800"/>
        </a:p>
      </dgm:t>
    </dgm:pt>
    <dgm:pt modelId="{01FA214C-7088-4CD8-A639-C6BC80EB5734}" type="pres">
      <dgm:prSet presAssocID="{8D9F67A2-A4F6-4907-97D8-13F63A7C1120}" presName="cycle" presStyleCnt="0">
        <dgm:presLayoutVars>
          <dgm:dir/>
          <dgm:resizeHandles val="exact"/>
        </dgm:presLayoutVars>
      </dgm:prSet>
      <dgm:spPr/>
    </dgm:pt>
    <dgm:pt modelId="{B73BB384-070D-4C6B-91A8-9C0730C9EABA}" type="pres">
      <dgm:prSet presAssocID="{1B4CC61E-E2D0-4C86-B571-7CCB0DB6AE1C}" presName="node" presStyleLbl="node1" presStyleIdx="0" presStyleCnt="6" custScaleX="193530">
        <dgm:presLayoutVars>
          <dgm:bulletEnabled val="1"/>
        </dgm:presLayoutVars>
      </dgm:prSet>
      <dgm:spPr/>
    </dgm:pt>
    <dgm:pt modelId="{6CFE2D93-703F-4F3F-A02C-DC981473E441}" type="pres">
      <dgm:prSet presAssocID="{1B4CC61E-E2D0-4C86-B571-7CCB0DB6AE1C}" presName="spNode" presStyleCnt="0"/>
      <dgm:spPr/>
    </dgm:pt>
    <dgm:pt modelId="{B6E7A023-57FF-4E03-BD4E-30E31CB0D92D}" type="pres">
      <dgm:prSet presAssocID="{33510935-F4A3-487F-B79A-35DE08874567}" presName="sibTrans" presStyleLbl="sibTrans1D1" presStyleIdx="0" presStyleCnt="6"/>
      <dgm:spPr/>
    </dgm:pt>
    <dgm:pt modelId="{23B60DDC-6C40-4408-9FE7-E920A7E81ADF}" type="pres">
      <dgm:prSet presAssocID="{AA1FF16A-3F6F-403B-94F8-02AB4EC3D254}" presName="node" presStyleLbl="node1" presStyleIdx="1" presStyleCnt="6" custScaleX="184703">
        <dgm:presLayoutVars>
          <dgm:bulletEnabled val="1"/>
        </dgm:presLayoutVars>
      </dgm:prSet>
      <dgm:spPr/>
    </dgm:pt>
    <dgm:pt modelId="{5181E342-EF9C-455C-9361-221B2AC60A6A}" type="pres">
      <dgm:prSet presAssocID="{AA1FF16A-3F6F-403B-94F8-02AB4EC3D254}" presName="spNode" presStyleCnt="0"/>
      <dgm:spPr/>
    </dgm:pt>
    <dgm:pt modelId="{4481CFBA-7E64-41CD-98AB-E9D4B8DB7633}" type="pres">
      <dgm:prSet presAssocID="{DF50C4D6-C98A-463F-B5CA-C43DEF67A865}" presName="sibTrans" presStyleLbl="sibTrans1D1" presStyleIdx="1" presStyleCnt="6"/>
      <dgm:spPr/>
    </dgm:pt>
    <dgm:pt modelId="{DEF905DD-9420-47E4-8378-D9EF186764A0}" type="pres">
      <dgm:prSet presAssocID="{EA80BDB3-9F72-4995-8D31-5A9EBB3222AE}" presName="node" presStyleLbl="node1" presStyleIdx="2" presStyleCnt="6" custScaleX="198984">
        <dgm:presLayoutVars>
          <dgm:bulletEnabled val="1"/>
        </dgm:presLayoutVars>
      </dgm:prSet>
      <dgm:spPr/>
    </dgm:pt>
    <dgm:pt modelId="{4C9AA009-F410-4CD5-930F-92A5A09EB261}" type="pres">
      <dgm:prSet presAssocID="{EA80BDB3-9F72-4995-8D31-5A9EBB3222AE}" presName="spNode" presStyleCnt="0"/>
      <dgm:spPr/>
    </dgm:pt>
    <dgm:pt modelId="{6C6E3764-CE5B-41F1-95B8-F32A30CD86D2}" type="pres">
      <dgm:prSet presAssocID="{B7DA5910-E728-465D-8318-E70D23E66AB3}" presName="sibTrans" presStyleLbl="sibTrans1D1" presStyleIdx="2" presStyleCnt="6"/>
      <dgm:spPr/>
    </dgm:pt>
    <dgm:pt modelId="{FD54657B-D33C-40A9-AE16-E70062A03993}" type="pres">
      <dgm:prSet presAssocID="{3961E939-C1D3-48FB-AA69-D6041CA2BB7B}" presName="node" presStyleLbl="node1" presStyleIdx="3" presStyleCnt="6" custScaleX="185159">
        <dgm:presLayoutVars>
          <dgm:bulletEnabled val="1"/>
        </dgm:presLayoutVars>
      </dgm:prSet>
      <dgm:spPr/>
    </dgm:pt>
    <dgm:pt modelId="{858D7133-31E4-48CA-A4D5-1EAA3EC4410B}" type="pres">
      <dgm:prSet presAssocID="{3961E939-C1D3-48FB-AA69-D6041CA2BB7B}" presName="spNode" presStyleCnt="0"/>
      <dgm:spPr/>
    </dgm:pt>
    <dgm:pt modelId="{4358862D-C54F-4306-AEF2-829103D9B31D}" type="pres">
      <dgm:prSet presAssocID="{A8EBFC58-9168-4A4B-BA32-1007B0BFB04A}" presName="sibTrans" presStyleLbl="sibTrans1D1" presStyleIdx="3" presStyleCnt="6"/>
      <dgm:spPr/>
    </dgm:pt>
    <dgm:pt modelId="{4DE7D863-BC5C-4B9D-9622-4E91C26D3F9E}" type="pres">
      <dgm:prSet presAssocID="{0C28C49B-8E5D-4749-9166-05787998AE0E}" presName="node" presStyleLbl="node1" presStyleIdx="4" presStyleCnt="6" custScaleX="172811">
        <dgm:presLayoutVars>
          <dgm:bulletEnabled val="1"/>
        </dgm:presLayoutVars>
      </dgm:prSet>
      <dgm:spPr/>
    </dgm:pt>
    <dgm:pt modelId="{27C165EF-E1A8-4DB8-8BAB-618149612ECC}" type="pres">
      <dgm:prSet presAssocID="{0C28C49B-8E5D-4749-9166-05787998AE0E}" presName="spNode" presStyleCnt="0"/>
      <dgm:spPr/>
    </dgm:pt>
    <dgm:pt modelId="{36A2C24F-7161-4A1A-8B45-D1F722F18209}" type="pres">
      <dgm:prSet presAssocID="{8200D1DD-C2DC-4264-8B99-5C8A6980E1EF}" presName="sibTrans" presStyleLbl="sibTrans1D1" presStyleIdx="4" presStyleCnt="6"/>
      <dgm:spPr/>
    </dgm:pt>
    <dgm:pt modelId="{85FCB67C-5D42-41D0-B656-CBC3215C334A}" type="pres">
      <dgm:prSet presAssocID="{5D5C4875-B0E5-47C4-8E21-D362F6F3629A}" presName="node" presStyleLbl="node1" presStyleIdx="5" presStyleCnt="6" custScaleX="204399">
        <dgm:presLayoutVars>
          <dgm:bulletEnabled val="1"/>
        </dgm:presLayoutVars>
      </dgm:prSet>
      <dgm:spPr/>
    </dgm:pt>
    <dgm:pt modelId="{8FFABCEA-1B7C-4BFF-95CE-70CCBFA8903D}" type="pres">
      <dgm:prSet presAssocID="{5D5C4875-B0E5-47C4-8E21-D362F6F3629A}" presName="spNode" presStyleCnt="0"/>
      <dgm:spPr/>
    </dgm:pt>
    <dgm:pt modelId="{084A3C67-6C84-44BE-BA1F-8923CDC1FE66}" type="pres">
      <dgm:prSet presAssocID="{62EE548A-8C05-4E71-8ABB-2C287D27E793}" presName="sibTrans" presStyleLbl="sibTrans1D1" presStyleIdx="5" presStyleCnt="6"/>
      <dgm:spPr/>
    </dgm:pt>
  </dgm:ptLst>
  <dgm:cxnLst>
    <dgm:cxn modelId="{B3F7BB3E-8AD5-402F-88A9-BD734865B7D6}" type="presOf" srcId="{DF50C4D6-C98A-463F-B5CA-C43DEF67A865}" destId="{4481CFBA-7E64-41CD-98AB-E9D4B8DB7633}" srcOrd="0" destOrd="0" presId="urn:microsoft.com/office/officeart/2005/8/layout/cycle6"/>
    <dgm:cxn modelId="{B41B5C45-69CD-48C7-A95E-C0C5CF457E7D}" srcId="{8D9F67A2-A4F6-4907-97D8-13F63A7C1120}" destId="{AA1FF16A-3F6F-403B-94F8-02AB4EC3D254}" srcOrd="1" destOrd="0" parTransId="{C40FDB44-6957-41DE-BF37-E243215D53B4}" sibTransId="{DF50C4D6-C98A-463F-B5CA-C43DEF67A865}"/>
    <dgm:cxn modelId="{38184E69-1982-4BB5-8507-8F0095CE4AE0}" type="presOf" srcId="{B7DA5910-E728-465D-8318-E70D23E66AB3}" destId="{6C6E3764-CE5B-41F1-95B8-F32A30CD86D2}" srcOrd="0" destOrd="0" presId="urn:microsoft.com/office/officeart/2005/8/layout/cycle6"/>
    <dgm:cxn modelId="{56617F69-BB0C-402B-8CAD-903EEE4D9227}" type="presOf" srcId="{8D9F67A2-A4F6-4907-97D8-13F63A7C1120}" destId="{01FA214C-7088-4CD8-A639-C6BC80EB5734}" srcOrd="0" destOrd="0" presId="urn:microsoft.com/office/officeart/2005/8/layout/cycle6"/>
    <dgm:cxn modelId="{F5D1546C-3731-4C3B-88CC-363D65ED723D}" type="presOf" srcId="{A8EBFC58-9168-4A4B-BA32-1007B0BFB04A}" destId="{4358862D-C54F-4306-AEF2-829103D9B31D}" srcOrd="0" destOrd="0" presId="urn:microsoft.com/office/officeart/2005/8/layout/cycle6"/>
    <dgm:cxn modelId="{13E4A96E-C830-4531-897F-AC16EF8B8350}" type="presOf" srcId="{3961E939-C1D3-48FB-AA69-D6041CA2BB7B}" destId="{FD54657B-D33C-40A9-AE16-E70062A03993}" srcOrd="0" destOrd="0" presId="urn:microsoft.com/office/officeart/2005/8/layout/cycle6"/>
    <dgm:cxn modelId="{6C1B2171-73E8-4EF6-917D-7BCF009B5647}" type="presOf" srcId="{AA1FF16A-3F6F-403B-94F8-02AB4EC3D254}" destId="{23B60DDC-6C40-4408-9FE7-E920A7E81ADF}" srcOrd="0" destOrd="0" presId="urn:microsoft.com/office/officeart/2005/8/layout/cycle6"/>
    <dgm:cxn modelId="{C17EF255-273E-418B-889C-0566838FC380}" type="presOf" srcId="{0C28C49B-8E5D-4749-9166-05787998AE0E}" destId="{4DE7D863-BC5C-4B9D-9622-4E91C26D3F9E}" srcOrd="0" destOrd="0" presId="urn:microsoft.com/office/officeart/2005/8/layout/cycle6"/>
    <dgm:cxn modelId="{0A4D8358-C239-41E6-B4DE-811F024B9C35}" type="presOf" srcId="{5D5C4875-B0E5-47C4-8E21-D362F6F3629A}" destId="{85FCB67C-5D42-41D0-B656-CBC3215C334A}" srcOrd="0" destOrd="0" presId="urn:microsoft.com/office/officeart/2005/8/layout/cycle6"/>
    <dgm:cxn modelId="{648CC07B-F9D0-4D8E-904F-FB4C0726C766}" type="presOf" srcId="{33510935-F4A3-487F-B79A-35DE08874567}" destId="{B6E7A023-57FF-4E03-BD4E-30E31CB0D92D}" srcOrd="0" destOrd="0" presId="urn:microsoft.com/office/officeart/2005/8/layout/cycle6"/>
    <dgm:cxn modelId="{6543AC9B-D396-4D3E-9FD6-208EC5231B00}" srcId="{8D9F67A2-A4F6-4907-97D8-13F63A7C1120}" destId="{0C28C49B-8E5D-4749-9166-05787998AE0E}" srcOrd="4" destOrd="0" parTransId="{A6CC996D-EC45-4C3D-9700-737647418F6C}" sibTransId="{8200D1DD-C2DC-4264-8B99-5C8A6980E1EF}"/>
    <dgm:cxn modelId="{DEAE879E-3D7A-4E2E-8988-412750E3050C}" srcId="{8D9F67A2-A4F6-4907-97D8-13F63A7C1120}" destId="{1B4CC61E-E2D0-4C86-B571-7CCB0DB6AE1C}" srcOrd="0" destOrd="0" parTransId="{29CD129B-20E4-4C9D-BC97-97FB7B5BCFBF}" sibTransId="{33510935-F4A3-487F-B79A-35DE08874567}"/>
    <dgm:cxn modelId="{B90A1EAB-ACDF-46C8-B1C4-3A125889EDC8}" srcId="{8D9F67A2-A4F6-4907-97D8-13F63A7C1120}" destId="{5D5C4875-B0E5-47C4-8E21-D362F6F3629A}" srcOrd="5" destOrd="0" parTransId="{71CEAB2E-A474-4621-9DAE-34C2C55B2A9A}" sibTransId="{62EE548A-8C05-4E71-8ABB-2C287D27E793}"/>
    <dgm:cxn modelId="{CC922DBD-6629-4372-A06F-139CC99D9F1D}" type="presOf" srcId="{62EE548A-8C05-4E71-8ABB-2C287D27E793}" destId="{084A3C67-6C84-44BE-BA1F-8923CDC1FE66}" srcOrd="0" destOrd="0" presId="urn:microsoft.com/office/officeart/2005/8/layout/cycle6"/>
    <dgm:cxn modelId="{8CBEAEBE-A50B-47E8-A0F3-A4FE183EB8AB}" srcId="{8D9F67A2-A4F6-4907-97D8-13F63A7C1120}" destId="{EA80BDB3-9F72-4995-8D31-5A9EBB3222AE}" srcOrd="2" destOrd="0" parTransId="{93A78061-4860-4C3B-A86B-38166688BEAC}" sibTransId="{B7DA5910-E728-465D-8318-E70D23E66AB3}"/>
    <dgm:cxn modelId="{0EC9D2C8-DE4B-48B2-90BC-C30742DC5DD6}" srcId="{8D9F67A2-A4F6-4907-97D8-13F63A7C1120}" destId="{3961E939-C1D3-48FB-AA69-D6041CA2BB7B}" srcOrd="3" destOrd="0" parTransId="{5260B4C3-EA59-4A5B-9C9E-D28B12431FEB}" sibTransId="{A8EBFC58-9168-4A4B-BA32-1007B0BFB04A}"/>
    <dgm:cxn modelId="{05E61BE8-C385-4385-BE09-6F0DFD710302}" type="presOf" srcId="{1B4CC61E-E2D0-4C86-B571-7CCB0DB6AE1C}" destId="{B73BB384-070D-4C6B-91A8-9C0730C9EABA}" srcOrd="0" destOrd="0" presId="urn:microsoft.com/office/officeart/2005/8/layout/cycle6"/>
    <dgm:cxn modelId="{02C808EC-49E1-4C22-99F7-114678D5039C}" type="presOf" srcId="{EA80BDB3-9F72-4995-8D31-5A9EBB3222AE}" destId="{DEF905DD-9420-47E4-8378-D9EF186764A0}" srcOrd="0" destOrd="0" presId="urn:microsoft.com/office/officeart/2005/8/layout/cycle6"/>
    <dgm:cxn modelId="{F5C203EE-C226-4539-9677-42B98D75375C}" type="presOf" srcId="{8200D1DD-C2DC-4264-8B99-5C8A6980E1EF}" destId="{36A2C24F-7161-4A1A-8B45-D1F722F18209}" srcOrd="0" destOrd="0" presId="urn:microsoft.com/office/officeart/2005/8/layout/cycle6"/>
    <dgm:cxn modelId="{31959397-2271-445F-996E-6F432A2FBC5E}" type="presParOf" srcId="{01FA214C-7088-4CD8-A639-C6BC80EB5734}" destId="{B73BB384-070D-4C6B-91A8-9C0730C9EABA}" srcOrd="0" destOrd="0" presId="urn:microsoft.com/office/officeart/2005/8/layout/cycle6"/>
    <dgm:cxn modelId="{69E9DE9C-B66A-419E-9380-0E81CE71D9EE}" type="presParOf" srcId="{01FA214C-7088-4CD8-A639-C6BC80EB5734}" destId="{6CFE2D93-703F-4F3F-A02C-DC981473E441}" srcOrd="1" destOrd="0" presId="urn:microsoft.com/office/officeart/2005/8/layout/cycle6"/>
    <dgm:cxn modelId="{1FE8A0DA-73D9-4CC2-84A2-BDDF0B35F7B3}" type="presParOf" srcId="{01FA214C-7088-4CD8-A639-C6BC80EB5734}" destId="{B6E7A023-57FF-4E03-BD4E-30E31CB0D92D}" srcOrd="2" destOrd="0" presId="urn:microsoft.com/office/officeart/2005/8/layout/cycle6"/>
    <dgm:cxn modelId="{EEFF4F74-98F4-44E2-936E-6CAFB90FA0CA}" type="presParOf" srcId="{01FA214C-7088-4CD8-A639-C6BC80EB5734}" destId="{23B60DDC-6C40-4408-9FE7-E920A7E81ADF}" srcOrd="3" destOrd="0" presId="urn:microsoft.com/office/officeart/2005/8/layout/cycle6"/>
    <dgm:cxn modelId="{7E4A117F-369E-40F2-BA1C-F33DF4B8BC9D}" type="presParOf" srcId="{01FA214C-7088-4CD8-A639-C6BC80EB5734}" destId="{5181E342-EF9C-455C-9361-221B2AC60A6A}" srcOrd="4" destOrd="0" presId="urn:microsoft.com/office/officeart/2005/8/layout/cycle6"/>
    <dgm:cxn modelId="{3D026740-03EF-4383-84DB-CC4E5F3F7D38}" type="presParOf" srcId="{01FA214C-7088-4CD8-A639-C6BC80EB5734}" destId="{4481CFBA-7E64-41CD-98AB-E9D4B8DB7633}" srcOrd="5" destOrd="0" presId="urn:microsoft.com/office/officeart/2005/8/layout/cycle6"/>
    <dgm:cxn modelId="{E3D5E60B-AF62-44EC-92F8-4E4B16B3A3BC}" type="presParOf" srcId="{01FA214C-7088-4CD8-A639-C6BC80EB5734}" destId="{DEF905DD-9420-47E4-8378-D9EF186764A0}" srcOrd="6" destOrd="0" presId="urn:microsoft.com/office/officeart/2005/8/layout/cycle6"/>
    <dgm:cxn modelId="{77CA6727-8644-4523-AD82-64B70312F153}" type="presParOf" srcId="{01FA214C-7088-4CD8-A639-C6BC80EB5734}" destId="{4C9AA009-F410-4CD5-930F-92A5A09EB261}" srcOrd="7" destOrd="0" presId="urn:microsoft.com/office/officeart/2005/8/layout/cycle6"/>
    <dgm:cxn modelId="{A6012F6C-FC2B-45AF-BC7D-199FF5160EEA}" type="presParOf" srcId="{01FA214C-7088-4CD8-A639-C6BC80EB5734}" destId="{6C6E3764-CE5B-41F1-95B8-F32A30CD86D2}" srcOrd="8" destOrd="0" presId="urn:microsoft.com/office/officeart/2005/8/layout/cycle6"/>
    <dgm:cxn modelId="{01B5A8BF-C310-4C93-BD23-22C07A1CF6DB}" type="presParOf" srcId="{01FA214C-7088-4CD8-A639-C6BC80EB5734}" destId="{FD54657B-D33C-40A9-AE16-E70062A03993}" srcOrd="9" destOrd="0" presId="urn:microsoft.com/office/officeart/2005/8/layout/cycle6"/>
    <dgm:cxn modelId="{C4F1DFB7-5E70-4865-B3C5-89557424F768}" type="presParOf" srcId="{01FA214C-7088-4CD8-A639-C6BC80EB5734}" destId="{858D7133-31E4-48CA-A4D5-1EAA3EC4410B}" srcOrd="10" destOrd="0" presId="urn:microsoft.com/office/officeart/2005/8/layout/cycle6"/>
    <dgm:cxn modelId="{C9AEDB06-3FF7-4819-9671-21D03C860D5B}" type="presParOf" srcId="{01FA214C-7088-4CD8-A639-C6BC80EB5734}" destId="{4358862D-C54F-4306-AEF2-829103D9B31D}" srcOrd="11" destOrd="0" presId="urn:microsoft.com/office/officeart/2005/8/layout/cycle6"/>
    <dgm:cxn modelId="{626A6610-09BC-4479-825C-C0861BED4443}" type="presParOf" srcId="{01FA214C-7088-4CD8-A639-C6BC80EB5734}" destId="{4DE7D863-BC5C-4B9D-9622-4E91C26D3F9E}" srcOrd="12" destOrd="0" presId="urn:microsoft.com/office/officeart/2005/8/layout/cycle6"/>
    <dgm:cxn modelId="{64D50994-FAEA-4951-A8FB-C30CF74F84B7}" type="presParOf" srcId="{01FA214C-7088-4CD8-A639-C6BC80EB5734}" destId="{27C165EF-E1A8-4DB8-8BAB-618149612ECC}" srcOrd="13" destOrd="0" presId="urn:microsoft.com/office/officeart/2005/8/layout/cycle6"/>
    <dgm:cxn modelId="{54D03FAE-A24B-4E30-AF6A-E1622E061253}" type="presParOf" srcId="{01FA214C-7088-4CD8-A639-C6BC80EB5734}" destId="{36A2C24F-7161-4A1A-8B45-D1F722F18209}" srcOrd="14" destOrd="0" presId="urn:microsoft.com/office/officeart/2005/8/layout/cycle6"/>
    <dgm:cxn modelId="{59943400-036F-4E47-AF6A-3F5883572DCC}" type="presParOf" srcId="{01FA214C-7088-4CD8-A639-C6BC80EB5734}" destId="{85FCB67C-5D42-41D0-B656-CBC3215C334A}" srcOrd="15" destOrd="0" presId="urn:microsoft.com/office/officeart/2005/8/layout/cycle6"/>
    <dgm:cxn modelId="{41FE04C4-7FAE-42F3-A6B5-1EC71413D892}" type="presParOf" srcId="{01FA214C-7088-4CD8-A639-C6BC80EB5734}" destId="{8FFABCEA-1B7C-4BFF-95CE-70CCBFA8903D}" srcOrd="16" destOrd="0" presId="urn:microsoft.com/office/officeart/2005/8/layout/cycle6"/>
    <dgm:cxn modelId="{8A72DB83-E7B5-4012-8E4D-A7DE8D05B7EA}" type="presParOf" srcId="{01FA214C-7088-4CD8-A639-C6BC80EB5734}" destId="{084A3C67-6C84-44BE-BA1F-8923CDC1FE6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BB384-070D-4C6B-91A8-9C0730C9EABA}">
      <dsp:nvSpPr>
        <dsp:cNvPr id="0" name=""/>
        <dsp:cNvSpPr/>
      </dsp:nvSpPr>
      <dsp:spPr>
        <a:xfrm>
          <a:off x="2004309" y="1965"/>
          <a:ext cx="2116998" cy="7110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Injuries</a:t>
          </a:r>
        </a:p>
      </dsp:txBody>
      <dsp:txXfrm>
        <a:off x="2039018" y="36674"/>
        <a:ext cx="2047580" cy="641608"/>
      </dsp:txXfrm>
    </dsp:sp>
    <dsp:sp modelId="{B6E7A023-57FF-4E03-BD4E-30E31CB0D92D}">
      <dsp:nvSpPr>
        <dsp:cNvPr id="0" name=""/>
        <dsp:cNvSpPr/>
      </dsp:nvSpPr>
      <dsp:spPr>
        <a:xfrm>
          <a:off x="1278498" y="547639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402351" y="166448"/>
              </a:moveTo>
              <a:arcTo wR="1674521" hR="1674521" stAng="17745782" swAng="508437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0DDC-6C40-4408-9FE7-E920A7E81ADF}">
      <dsp:nvSpPr>
        <dsp:cNvPr id="0" name=""/>
        <dsp:cNvSpPr/>
      </dsp:nvSpPr>
      <dsp:spPr>
        <a:xfrm>
          <a:off x="3502765" y="839226"/>
          <a:ext cx="2020441" cy="7110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Unhealthy Diet</a:t>
          </a:r>
        </a:p>
      </dsp:txBody>
      <dsp:txXfrm>
        <a:off x="3537474" y="873935"/>
        <a:ext cx="1951023" cy="641608"/>
      </dsp:txXfrm>
    </dsp:sp>
    <dsp:sp modelId="{4481CFBA-7E64-41CD-98AB-E9D4B8DB7633}">
      <dsp:nvSpPr>
        <dsp:cNvPr id="0" name=""/>
        <dsp:cNvSpPr/>
      </dsp:nvSpPr>
      <dsp:spPr>
        <a:xfrm>
          <a:off x="1388287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3280993" y="1202009"/>
              </a:moveTo>
              <a:arcTo wR="1674521" hR="1674521" stAng="20616588" swAng="1966824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905DD-9420-47E4-8378-D9EF186764A0}">
      <dsp:nvSpPr>
        <dsp:cNvPr id="0" name=""/>
        <dsp:cNvSpPr/>
      </dsp:nvSpPr>
      <dsp:spPr>
        <a:xfrm>
          <a:off x="3424656" y="2513747"/>
          <a:ext cx="2176659" cy="7110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Lack of Physical Activity</a:t>
          </a:r>
        </a:p>
      </dsp:txBody>
      <dsp:txXfrm>
        <a:off x="3459365" y="2548456"/>
        <a:ext cx="2107241" cy="641608"/>
      </dsp:txXfrm>
    </dsp:sp>
    <dsp:sp modelId="{6C6E3764-CE5B-41F1-95B8-F32A30CD86D2}">
      <dsp:nvSpPr>
        <dsp:cNvPr id="0" name=""/>
        <dsp:cNvSpPr/>
      </dsp:nvSpPr>
      <dsp:spPr>
        <a:xfrm>
          <a:off x="1388287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848280" y="2868803"/>
              </a:moveTo>
              <a:arcTo wR="1674521" hR="1674521" stAng="2729793" swAng="433016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4657B-D33C-40A9-AE16-E70062A03993}">
      <dsp:nvSpPr>
        <dsp:cNvPr id="0" name=""/>
        <dsp:cNvSpPr/>
      </dsp:nvSpPr>
      <dsp:spPr>
        <a:xfrm>
          <a:off x="2050093" y="3351008"/>
          <a:ext cx="2025429" cy="7110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Poor Sexual Health</a:t>
          </a:r>
        </a:p>
      </dsp:txBody>
      <dsp:txXfrm>
        <a:off x="2084802" y="3385717"/>
        <a:ext cx="1956011" cy="641608"/>
      </dsp:txXfrm>
    </dsp:sp>
    <dsp:sp modelId="{4358862D-C54F-4306-AEF2-829103D9B31D}">
      <dsp:nvSpPr>
        <dsp:cNvPr id="0" name=""/>
        <dsp:cNvSpPr/>
      </dsp:nvSpPr>
      <dsp:spPr>
        <a:xfrm>
          <a:off x="1388287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660094" y="3006797"/>
              </a:moveTo>
              <a:arcTo wR="1674521" hR="1674521" stAng="7637191" swAng="433016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7D863-BC5C-4B9D-9622-4E91C26D3F9E}">
      <dsp:nvSpPr>
        <dsp:cNvPr id="0" name=""/>
        <dsp:cNvSpPr/>
      </dsp:nvSpPr>
      <dsp:spPr>
        <a:xfrm>
          <a:off x="667452" y="2513747"/>
          <a:ext cx="1890356" cy="7110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Tobacco Use</a:t>
          </a:r>
        </a:p>
      </dsp:txBody>
      <dsp:txXfrm>
        <a:off x="702161" y="2548456"/>
        <a:ext cx="1820938" cy="641608"/>
      </dsp:txXfrm>
    </dsp:sp>
    <dsp:sp modelId="{36A2C24F-7161-4A1A-8B45-D1F722F18209}">
      <dsp:nvSpPr>
        <dsp:cNvPr id="0" name=""/>
        <dsp:cNvSpPr/>
      </dsp:nvSpPr>
      <dsp:spPr>
        <a:xfrm>
          <a:off x="1388287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68048" y="2147033"/>
              </a:moveTo>
              <a:arcTo wR="1674521" hR="1674521" stAng="9816588" swAng="1966824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CB67C-5D42-41D0-B656-CBC3215C334A}">
      <dsp:nvSpPr>
        <dsp:cNvPr id="0" name=""/>
        <dsp:cNvSpPr/>
      </dsp:nvSpPr>
      <dsp:spPr>
        <a:xfrm>
          <a:off x="494683" y="839226"/>
          <a:ext cx="2235893" cy="7110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Alcohol and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Drug Use</a:t>
          </a:r>
        </a:p>
      </dsp:txBody>
      <dsp:txXfrm>
        <a:off x="529392" y="873935"/>
        <a:ext cx="2166475" cy="641608"/>
      </dsp:txXfrm>
    </dsp:sp>
    <dsp:sp modelId="{084A3C67-6C84-44BE-BA1F-8923CDC1FE66}">
      <dsp:nvSpPr>
        <dsp:cNvPr id="0" name=""/>
        <dsp:cNvSpPr/>
      </dsp:nvSpPr>
      <dsp:spPr>
        <a:xfrm>
          <a:off x="1498076" y="547639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732407" y="290164"/>
              </a:moveTo>
              <a:arcTo wR="1674521" hR="1674521" stAng="14145782" swAng="508437"/>
            </a:path>
          </a:pathLst>
        </a:custGeom>
        <a:noFill/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>
              <a:defRPr/>
            </a:pPr>
            <a:fld id="{042E457C-7F74-4D18-9D0A-E59291A45A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27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>
              <a:defRPr/>
            </a:pPr>
            <a:fld id="{9C0B794F-905F-413C-B5BF-3A9A321017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46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>
              <a:defRPr/>
            </a:pPr>
            <a:fld id="{E804730E-A060-492A-9347-81620A984D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24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3AAC6A62-1B9B-401A-A7C5-862BB6A399A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8569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86990C51-ABDE-4A40-B9AF-4FC7BA7E7D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83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5E709-7544-4643-9768-317A2E1EA5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51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37E89-F03C-471D-AC7B-96529F62DC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04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462DF-8782-4226-958C-51863DC208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560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D5EE40C2-5598-49C6-9DEC-9276A4B3464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44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5BED10-D8B3-4923-8748-CFD57C1F62E8}"/>
              </a:ext>
            </a:extLst>
          </p:cNvPr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FF9FF5F4-A219-4392-A63D-D0931E40F05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>
            <a:extLst>
              <a:ext uri="{FF2B5EF4-FFF2-40B4-BE49-F238E27FC236}">
                <a16:creationId xmlns:a16="http://schemas.microsoft.com/office/drawing/2014/main" id="{61A0D690-6CEC-4E66-B128-5160E90F4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6372D8-0008-4385-8E7A-F1FB46CD08D4}" type="datetimeFigureOut">
              <a:rPr/>
              <a:pPr>
                <a:defRPr/>
              </a:pPr>
              <a:t>9/4/2020</a:t>
            </a:fld>
            <a:endParaRPr/>
          </a:p>
        </p:txBody>
      </p:sp>
      <p:sp>
        <p:nvSpPr>
          <p:cNvPr id="7" name="Footer Placeholder 17">
            <a:extLst>
              <a:ext uri="{FF2B5EF4-FFF2-40B4-BE49-F238E27FC236}">
                <a16:creationId xmlns:a16="http://schemas.microsoft.com/office/drawing/2014/main" id="{3332467E-1034-447F-900D-D7AF81B7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C23D7D8D-F6EC-41DF-BC38-30EFE81A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373D79-43AC-4E3E-9926-2FBC6E246B3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497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>
            <a:extLst>
              <a:ext uri="{FF2B5EF4-FFF2-40B4-BE49-F238E27FC236}">
                <a16:creationId xmlns:a16="http://schemas.microsoft.com/office/drawing/2014/main" id="{743D2C93-32DC-4418-952A-5B5684AA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DEB2A-571A-46AD-B38D-1977A499C2C8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EF6DB57-A4AE-4515-B7E9-3BF94861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397D7E20-2393-4E59-8D4B-868FE318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479EF-8FF2-474F-B661-0394B50C8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8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5BDDD-53B7-44B1-841F-1FD38A4ED4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1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1D0A2-81FD-4E35-AE0C-1C4CBE76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870FEB6-22AC-4CBE-BD15-41012550634A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7DCD2-D08A-4402-8572-3360567F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F1729-368B-45FD-9542-4F2B6A1A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C095-D43C-48E3-97A3-66C7629FD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22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159B0DA9-C5D6-4114-B253-6EE8B6A1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E83B-105C-4B0F-84F1-C0F8623BCED8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DDA83BB-81AD-42EB-BEF2-404A8FAD6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41F41152-252E-4B46-9BA8-558267A5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C734-8CC0-418B-A5A6-C3F70E318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70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>
            <a:extLst>
              <a:ext uri="{FF2B5EF4-FFF2-40B4-BE49-F238E27FC236}">
                <a16:creationId xmlns:a16="http://schemas.microsoft.com/office/drawing/2014/main" id="{4EF01F85-A58F-4097-9D27-E345C236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19B3-B3DC-4804-9B1D-4E9B00932D20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C38BB9-C8F0-45B9-B97E-575A2B543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2C495E20-9821-415D-910F-F00EB3E6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16C2-5990-450E-88D5-A481AFA1F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67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>
            <a:extLst>
              <a:ext uri="{FF2B5EF4-FFF2-40B4-BE49-F238E27FC236}">
                <a16:creationId xmlns:a16="http://schemas.microsoft.com/office/drawing/2014/main" id="{CE0F8643-A90F-47C4-B80D-97FC89FF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D3F9B-ABEB-41EA-A212-C6317EB2831E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66AB7-C8B8-44DE-8903-4487442F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F6BC6C49-14EE-4B64-9443-F3DC76DB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C679-3E37-4072-B4B6-A263EDBB0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4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>
            <a:extLst>
              <a:ext uri="{FF2B5EF4-FFF2-40B4-BE49-F238E27FC236}">
                <a16:creationId xmlns:a16="http://schemas.microsoft.com/office/drawing/2014/main" id="{BAFF6E01-ED55-44F7-9382-ACD52794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E51E7-69BD-4F68-9C05-B61750EC37DA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6AD2BF1-177D-4634-8588-5CEFE593B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F8E616EA-FCCE-420C-A0FA-3373F215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E3EF-CF2B-4B77-95EF-E96C1D3A2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30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6761D4B7-96EB-4D57-AC88-8871AAB8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12A54-1742-442F-AE71-65F226890210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D1ED1B6-F7A6-474C-BF94-2307BDAC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1A0DBD4D-491B-46D9-BA79-522FE4714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1BAE-8160-425B-BE67-AD0D4AF36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98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D84FBE-F83B-4129-A24F-20C49F60F927}"/>
              </a:ext>
            </a:extLst>
          </p:cNvPr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05C0F-7FDA-4BF9-97D9-F7C6E9E7CA37}"/>
              </a:ext>
            </a:extLst>
          </p:cNvPr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F9B4E81-37C6-4AAE-B7DB-8984D1BE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4CC0-4BC0-45BD-B88F-3E3075EC3708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743CCA1-1A6B-4854-9823-A45FCC9A0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1F4004A-027D-4016-9715-455456D1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A040B-F661-40BC-9380-CC9BF888D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35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>
            <a:extLst>
              <a:ext uri="{FF2B5EF4-FFF2-40B4-BE49-F238E27FC236}">
                <a16:creationId xmlns:a16="http://schemas.microsoft.com/office/drawing/2014/main" id="{38539154-6B31-41EF-9050-AF5ED2A1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70B86-DA33-49F3-9024-F0C20A3F4D57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19AA11E-3669-4459-A472-7CA216FF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9E393CAF-AC12-4867-BE12-AC712ADB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04174-F4EE-4EEB-8825-3B51B8C37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80429-2571-4C00-88B0-3A36B827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549D0-3989-4A96-8E5C-931B5DEA7E70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F7F84-0D0A-4167-A0E0-EFF764E4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1A129-5790-4399-A43F-5BD212EA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E43A6F5-29F2-40D2-87B4-364286B38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68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6CC907-AD93-4D37-ADE0-0186195E94D6}"/>
              </a:ext>
            </a:extLst>
          </p:cNvPr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160E7B86-64FE-426A-AD16-51D7A47900D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>
            <a:extLst>
              <a:ext uri="{FF2B5EF4-FFF2-40B4-BE49-F238E27FC236}">
                <a16:creationId xmlns:a16="http://schemas.microsoft.com/office/drawing/2014/main" id="{D60BEA2E-5B1A-4571-BC03-54F12BE23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E7A71F-F7F7-42DE-AB4B-8E37816077EE}" type="datetimeFigureOut">
              <a:rPr/>
              <a:pPr>
                <a:defRPr/>
              </a:pPr>
              <a:t>9/4/2020</a:t>
            </a:fld>
            <a:endParaRPr/>
          </a:p>
        </p:txBody>
      </p:sp>
      <p:sp>
        <p:nvSpPr>
          <p:cNvPr id="7" name="Footer Placeholder 17">
            <a:extLst>
              <a:ext uri="{FF2B5EF4-FFF2-40B4-BE49-F238E27FC236}">
                <a16:creationId xmlns:a16="http://schemas.microsoft.com/office/drawing/2014/main" id="{35D11B49-6EED-4696-A524-94A944978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4AFC4BDD-560D-45C4-8CE8-F8D5384EC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97EEA13-EADD-41C9-B81E-3A713078FBA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3533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fld id="{71F35D86-B5D2-4039-A0E6-099B3252F8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0636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>
            <a:extLst>
              <a:ext uri="{FF2B5EF4-FFF2-40B4-BE49-F238E27FC236}">
                <a16:creationId xmlns:a16="http://schemas.microsoft.com/office/drawing/2014/main" id="{9B241F51-4DD6-491D-9821-36B29B37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C557F-6096-420B-B5B0-3D4780407C9D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6575985-7EDD-46D4-B358-A4F03C35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DD83D53E-F09B-4ED5-BE47-60CC78C4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B609-2B05-48D7-8C50-0BFADD52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8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92D22-EB4C-4EB9-BDEF-A6A43C344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BED7488-A626-419C-B60E-A41D97197C1A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56D39-A590-497E-A21B-85E7867CA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8D3B0-2D01-427E-9F1C-A4814C5E5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B983-0A6B-4800-989E-EC9CFB645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7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7E6CA0FE-8A70-44F6-BFE4-9964EBFE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E7ED-EBF8-4023-AC32-504737E910FF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74E53A8-D918-4CFF-94EE-07A1B661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499B87CB-65E9-442D-BC0A-96BAD3E8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815D4-6846-48FD-8266-12C382DBB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>
            <a:extLst>
              <a:ext uri="{FF2B5EF4-FFF2-40B4-BE49-F238E27FC236}">
                <a16:creationId xmlns:a16="http://schemas.microsoft.com/office/drawing/2014/main" id="{28CE4538-590E-44BC-B457-36E9C8B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7D16-8DAC-4EF7-92EC-8ACC09ADCFF6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BD39DDE-5343-4C69-80A7-86A6EC17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3B75795F-664E-4019-8077-EF0C1830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2DAC-E683-492D-B398-3AB38743F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19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>
            <a:extLst>
              <a:ext uri="{FF2B5EF4-FFF2-40B4-BE49-F238E27FC236}">
                <a16:creationId xmlns:a16="http://schemas.microsoft.com/office/drawing/2014/main" id="{2C91947E-14D5-4D55-92A4-C3436FB14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D228-A3B9-484E-A624-12297EFBFECB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339E58-426B-45F0-965A-15507B76E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C03F2FF5-AA24-4303-83EB-C51DD831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BC414-039C-409F-B988-4840D82BB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18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>
            <a:extLst>
              <a:ext uri="{FF2B5EF4-FFF2-40B4-BE49-F238E27FC236}">
                <a16:creationId xmlns:a16="http://schemas.microsoft.com/office/drawing/2014/main" id="{C2F1B1D5-7E67-4C19-A096-CE11DF56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82E3-9A74-41F1-9650-9272A7C0A9FF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E54B832-CF65-4E62-9A82-74D0426B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31753CB0-F0B0-438B-AB3B-EAE8AB43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BB253-F8F0-4668-A5EF-21102F48F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784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84E5734D-E0DF-484C-8785-F15E602A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5DB0-59A8-4018-8241-B88E41CB4651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B76403E-78E2-4083-B939-CE77A4CF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C7BE4F73-66E5-48A6-8033-54CBEB7E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91F90-4D54-4BB1-8FE3-3D8BB564C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19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8A3E3F-2649-46B0-9658-B714098C4F5F}"/>
              </a:ext>
            </a:extLst>
          </p:cNvPr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689D46-3410-468F-99A2-EC840D031872}"/>
              </a:ext>
            </a:extLst>
          </p:cNvPr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653F3EC-68FF-454A-99F2-AA472483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C1C7A-AA2A-4EE3-ADFC-2160F6C5A078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24F4BB4-DE40-4B2F-809E-6D7B248D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7F87F9E-D0CE-4E89-83ED-167825E5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23687-7A3C-43E2-95C8-8A1585480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12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>
            <a:extLst>
              <a:ext uri="{FF2B5EF4-FFF2-40B4-BE49-F238E27FC236}">
                <a16:creationId xmlns:a16="http://schemas.microsoft.com/office/drawing/2014/main" id="{1E9F787C-665B-439A-82B5-2A8244D6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086A-1B7C-4E82-9D9F-607EA58374A4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352508F-1316-49E2-9A44-46C9C509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8789B64C-1766-4727-819F-1704728B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E6BF-9E9A-4D49-A5AF-B45E98788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80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3C30-854C-42BA-B1F2-F4006B6EC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02BD-14F0-4EF9-81D1-26663BCDA640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8C19-911C-4C65-8CCC-6FBF5EC6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BD795-C249-4DE5-8BCC-66CEAB20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F2999B5-DD39-4C7A-B5CA-122627365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0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75284-5AE4-4517-B957-27FC4AA444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97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E371F-E00C-43AC-A17F-AC2B546641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23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56132-A9E2-41BD-9D0D-3BB9001260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72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6AD4-8D15-4491-A65F-55B83D3CEB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14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01655-25EB-43D5-B3F0-685B27B859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51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1CB19-A66A-4BDE-879B-7DF4DB0067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97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127780-9CFE-4760-BBD3-2DEEA170E77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745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FB4650-C47B-47B9-BF62-BF91F291B923}"/>
              </a:ext>
            </a:extLst>
          </p:cNvPr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0277349-778C-45AA-A006-3948E3D2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30">
            <a:extLst>
              <a:ext uri="{FF2B5EF4-FFF2-40B4-BE49-F238E27FC236}">
                <a16:creationId xmlns:a16="http://schemas.microsoft.com/office/drawing/2014/main" id="{4F83DBCD-B704-493A-B676-AC86F474FE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242CB90B-6A70-41C5-875A-F406C39CC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448E8DE-C246-44FB-88BD-C6476309F744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90E54-C80E-4AFC-B20E-46E11E813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8739E11-8D99-4946-82C9-AA11789D2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FB5E11E-BEA9-4C18-94A8-456E15645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0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10CF9B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DF76B1-0F71-4584-BA1E-C3FE5138AC7F}"/>
              </a:ext>
            </a:extLst>
          </p:cNvPr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72988C2F-09D7-4BE0-97A8-805AE117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4" name="Text Placeholder 30">
            <a:extLst>
              <a:ext uri="{FF2B5EF4-FFF2-40B4-BE49-F238E27FC236}">
                <a16:creationId xmlns:a16="http://schemas.microsoft.com/office/drawing/2014/main" id="{AB8EFF12-EED5-4156-B94B-DC42EE4001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B86BC282-55A3-4F5F-97A1-92A050264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31A9275-4E69-4E05-B65F-AE9515C4DC78}" type="datetimeFigureOut">
              <a:rPr lang="en-US"/>
              <a:pPr>
                <a:defRPr/>
              </a:pPr>
              <a:t>9/4/2020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58246-0C77-4602-B259-2907D8FE5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AC47654-02F1-41CA-94C7-9BE80B7A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F177A5C-A3A4-4D70-9F4C-DE34BE2AF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9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anose="020B0603020202020204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anose="05020102010507070707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10CF9B"/>
        </a:buClr>
        <a:buSzPct val="80000"/>
        <a:buFont typeface="Wingdings 2" panose="05020102010507070707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10CF9B"/>
        </a:buClr>
        <a:buSzPct val="70000"/>
        <a:buFont typeface="Wingdings" panose="05000000000000000000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46wQb9lAbI" TargetMode="Externa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qSjGouBmo0M" TargetMode="Externa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F9757D-D8EE-4AED-A046-E83932639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Live Lecture 2: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Chapter 2 – History of HE &amp; 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DEEBF46-DDEF-4F5A-A7F1-6C76A4617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490" y="4265728"/>
            <a:ext cx="5114778" cy="1101248"/>
          </a:xfrm>
        </p:spPr>
        <p:txBody>
          <a:bodyPr/>
          <a:lstStyle/>
          <a:p>
            <a:r>
              <a:rPr lang="en-US" dirty="0"/>
              <a:t>Dr Jones</a:t>
            </a:r>
          </a:p>
          <a:p>
            <a:r>
              <a:rPr lang="en-US" dirty="0"/>
              <a:t>HSC 200</a:t>
            </a:r>
          </a:p>
          <a:p>
            <a:r>
              <a:rPr lang="en-US" dirty="0"/>
              <a:t>Fall 2020</a:t>
            </a:r>
          </a:p>
        </p:txBody>
      </p:sp>
    </p:spTree>
    <p:extLst>
      <p:ext uri="{BB962C8B-B14F-4D97-AF65-F5344CB8AC3E}">
        <p14:creationId xmlns:p14="http://schemas.microsoft.com/office/powerpoint/2010/main" val="61358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CDD8A750-E04D-4D2A-BBF3-C59D7D9D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 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890974D8-EFE2-4CAB-96AE-26D4DF28C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D2D1-8F31-4D99-AA85-2B384AE6C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Chapter 2 – LOTS of HISTORY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19F9DD5F-7F4D-4171-A2B9-74109EB9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Not that history isn’t exceptionally important, BUT…</a:t>
            </a:r>
          </a:p>
          <a:p>
            <a:pPr lvl="1" eaLnBrk="1" hangingPunct="1"/>
            <a:r>
              <a:rPr lang="en-US" altLang="en-US" sz="2000"/>
              <a:t>Dr. J’s mini-lecture on medical history</a:t>
            </a:r>
          </a:p>
          <a:p>
            <a:pPr eaLnBrk="1" hangingPunct="1"/>
            <a:r>
              <a:rPr lang="en-US" altLang="en-US" sz="2400"/>
              <a:t>We’ll pick back up with the book on page 56, Healthy People Initiatives and Public Health Standards </a:t>
            </a: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812FD8E7-9280-40E6-AB07-78E66ADF7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70038"/>
            <a:ext cx="50292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2DA6-5884-4311-B246-A8E104CC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Free-Writing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0B8E8CF-01E9-48CD-BC08-6F3A33E04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You’ve developed a sore throat, a stuffy nose, a fever, and the chills. Walk me through your steps for feeling better.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4B3BD-81CB-4335-944D-19FA543A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664F666-5291-4FEC-BF70-E88E8AB9F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F7B767-5A97-4123-86EC-E77D7999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810000"/>
            <a:ext cx="3736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13E3284-4E43-4C42-B3D7-766FFE6A7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725488"/>
            <a:ext cx="4111625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70EA302-EE6E-4A8E-8A0B-F86B832AC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567113"/>
            <a:ext cx="3886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6E26-5F58-46D0-96D8-AD303163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Ancient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11B87-ACD8-426F-9314-3553911AA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Angient</a:t>
            </a:r>
            <a:r>
              <a:rPr lang="en-US" dirty="0"/>
              <a:t> Egypt</a:t>
            </a:r>
            <a:endParaRPr lang="en-US" dirty="0">
              <a:solidFill>
                <a:schemeClr val="accent4"/>
              </a:solidFill>
            </a:endParaRP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2000 BC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b="1" i="1" dirty="0" err="1">
                <a:solidFill>
                  <a:schemeClr val="accent4"/>
                </a:solidFill>
              </a:rPr>
              <a:t>Religio</a:t>
            </a:r>
            <a:r>
              <a:rPr lang="en-US" b="1" i="1" dirty="0">
                <a:solidFill>
                  <a:schemeClr val="accent4"/>
                </a:solidFill>
              </a:rPr>
              <a:t>-empirical medicine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/>
              <a:t>Combines spiritualism &amp; physical study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/>
              <a:t>Holy healers, but recognized that illness was physical</a:t>
            </a:r>
          </a:p>
          <a:p>
            <a:pPr marL="292608" lvl="1" indent="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67195D2A-C857-4DAD-A368-5E3A64A1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37211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BBEDA3E9-0C9E-4B17-84CD-C9E52413C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60863"/>
            <a:ext cx="4267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76DC4-5E08-4D3F-8E5B-D1C4FA09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Ancient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9315-C249-4A2E-A3A0-D947FCFD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725"/>
            <a:ext cx="4648200" cy="4846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accent4"/>
                </a:solidFill>
              </a:rPr>
              <a:t>Hippocrates “Father of Scientific Medicine”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>
                <a:solidFill>
                  <a:schemeClr val="tx1"/>
                </a:solidFill>
              </a:rPr>
              <a:t>460 – 370 BC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>
                <a:solidFill>
                  <a:schemeClr val="tx1"/>
                </a:solidFill>
              </a:rPr>
              <a:t>Hippocratic Oath – Guide for ‘Morally-Sound’ Medicine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/>
              <a:t>“give no deadly medicine”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/>
              <a:t>“I will not divulge, as reckoning that such to be kept secret”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Rational/Empirical Medicine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en-US" dirty="0"/>
              <a:t>Disease is best understood by careful observation and logical analysis (not spiritual); Doctors are scientists, not spiritualists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endParaRPr lang="en-US" dirty="0"/>
          </a:p>
          <a:p>
            <a:pPr marL="292608" lvl="1" indent="0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B9D16A7B-6679-403A-9DDB-8BE099319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273425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BA92-8B85-4B5E-97A8-559B845C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Medieval Religion &amp;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38BFB-E5C1-4196-A526-DB9DC08B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725"/>
            <a:ext cx="5943600" cy="4846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Middle Ages (500 – 1450 AD)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Renewed interest in </a:t>
            </a:r>
            <a:r>
              <a:rPr lang="en-US" b="1" i="1" dirty="0">
                <a:solidFill>
                  <a:schemeClr val="accent4"/>
                </a:solidFill>
              </a:rPr>
              <a:t>Medical Spiritualism </a:t>
            </a:r>
            <a:r>
              <a:rPr lang="en-US" dirty="0"/>
              <a:t>(gods, spirits, ghosts)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Prayer &amp; faith as treatment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</a:rPr>
              <a:t>A ban on secular medicine &amp; surgeons (cutting the body as interfering on God’s work)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Barber surgeons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Science &amp; Magic: Exorcisms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Still see influence of church on health today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4625E6F0-CA99-4B22-A2BC-CB2ED1E3F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4479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85C21-D63B-48C3-8007-45E10D6A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Renaissance Philosophy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F6A11-7852-42EC-AF46-782B2505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1300s-1600s</a:t>
            </a:r>
          </a:p>
          <a:p>
            <a:pPr eaLnBrk="1" hangingPunct="1"/>
            <a:r>
              <a:rPr lang="en-US" altLang="en-US"/>
              <a:t>Descartes: Importance of VERIFICATION</a:t>
            </a:r>
          </a:p>
          <a:p>
            <a:pPr lvl="1" eaLnBrk="1" hangingPunct="1"/>
            <a:r>
              <a:rPr lang="en-US" altLang="en-US"/>
              <a:t>How does this impact modern medicine?</a:t>
            </a:r>
          </a:p>
          <a:p>
            <a:pPr lvl="1" eaLnBrk="1" hangingPunct="1"/>
            <a:r>
              <a:rPr lang="en-US" altLang="en-US"/>
              <a:t>‘Biomedical’ Approach</a:t>
            </a:r>
          </a:p>
          <a:p>
            <a:pPr eaLnBrk="1" hangingPunct="1"/>
            <a:r>
              <a:rPr lang="en-US" altLang="en-US"/>
              <a:t>Dualism</a:t>
            </a:r>
          </a:p>
          <a:p>
            <a:pPr lvl="1" eaLnBrk="1" hangingPunct="1"/>
            <a:r>
              <a:rPr lang="en-US" altLang="en-US"/>
              <a:t>The soul is separate from the body, and it lies predominately in the brain</a:t>
            </a:r>
          </a:p>
          <a:p>
            <a:pPr lvl="1" eaLnBrk="1" hangingPunct="1"/>
            <a:r>
              <a:rPr lang="en-US" altLang="en-US"/>
              <a:t>Seen today is separation between mental health and physical health </a:t>
            </a:r>
          </a:p>
          <a:p>
            <a:pPr lvl="1" eaLnBrk="1" hangingPunct="1"/>
            <a:r>
              <a:rPr lang="en-US" altLang="en-US"/>
              <a:t>But, increasing recognition of connection</a:t>
            </a:r>
          </a:p>
          <a:p>
            <a:pPr lvl="2" eaLnBrk="1" hangingPunct="1"/>
            <a:r>
              <a:rPr lang="en-US" altLang="en-US"/>
              <a:t>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D18E-E49E-464D-8E81-ACB7C85A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Health care &amp; “</a:t>
            </a:r>
            <a:r>
              <a:rPr lang="en-US"/>
              <a:t>New world”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AEA4FB5-25CF-4DE9-AF74-D56DF9AA5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Influx of uncommon diseases and epidemics</a:t>
            </a:r>
          </a:p>
          <a:p>
            <a:pPr lvl="1" eaLnBrk="1" hangingPunct="1"/>
            <a:r>
              <a:rPr lang="en-US" altLang="en-US"/>
              <a:t>Malaria, dysentery, measles </a:t>
            </a:r>
          </a:p>
          <a:p>
            <a:pPr lvl="1" eaLnBrk="1" hangingPunct="1"/>
            <a:r>
              <a:rPr lang="en-US" altLang="en-US"/>
              <a:t>Treated through home remedies, as doctors still prescribed to Hippocratic methods</a:t>
            </a:r>
          </a:p>
          <a:p>
            <a:pPr lvl="1" eaLnBrk="1" hangingPunct="1"/>
            <a:r>
              <a:rPr lang="en-US" altLang="en-US"/>
              <a:t>Increased role of women in healthcare</a:t>
            </a:r>
          </a:p>
          <a:p>
            <a:pPr eaLnBrk="1" hangingPunct="1"/>
            <a:endParaRPr lang="en-US" altLang="en-US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7DF19CB3-C431-4853-9517-2B428A64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86250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B9B14F90-2E19-4947-AA25-7CA6AE65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62400"/>
            <a:ext cx="1676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>
            <a:extLst>
              <a:ext uri="{FF2B5EF4-FFF2-40B4-BE49-F238E27FC236}">
                <a16:creationId xmlns:a16="http://schemas.microsoft.com/office/drawing/2014/main" id="{1ECF8376-F2CB-4575-8A87-9F350AC23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29063"/>
            <a:ext cx="24923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6D57-E6A3-4C0E-814E-7F1508CC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Orthodox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5A575-B1A1-4D1A-9045-EE2043609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Stemming from Industrial Revolution and Influx of workers in </a:t>
            </a:r>
            <a:r>
              <a:rPr lang="en-US" b="1" dirty="0">
                <a:solidFill>
                  <a:schemeClr val="accent4"/>
                </a:solidFill>
              </a:rPr>
              <a:t>cities, industrial injuries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solidFill>
                  <a:schemeClr val="accent4"/>
                </a:solidFill>
              </a:rPr>
              <a:t>First hospitals </a:t>
            </a:r>
            <a:r>
              <a:rPr lang="en-US" dirty="0"/>
              <a:t>for increased demand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i="1" dirty="0">
                <a:solidFill>
                  <a:schemeClr val="accent4"/>
                </a:solidFill>
              </a:rPr>
              <a:t>Orthodox practitioners </a:t>
            </a:r>
            <a:r>
              <a:rPr lang="en-US" dirty="0"/>
              <a:t>(educated) vs. </a:t>
            </a:r>
            <a:r>
              <a:rPr lang="en-US" b="1" i="1" dirty="0">
                <a:solidFill>
                  <a:schemeClr val="accent4"/>
                </a:solidFill>
              </a:rPr>
              <a:t>Sectarians</a:t>
            </a:r>
            <a:r>
              <a:rPr lang="en-US" dirty="0"/>
              <a:t> (folk)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Acceptance of Pasteur’s </a:t>
            </a:r>
            <a:r>
              <a:rPr lang="en-US" b="1" i="1" dirty="0">
                <a:solidFill>
                  <a:schemeClr val="accent4"/>
                </a:solidFill>
              </a:rPr>
              <a:t>Germ Theory</a:t>
            </a:r>
            <a:r>
              <a:rPr lang="en-US" dirty="0"/>
              <a:t>: disease is caused by micro-organisms</a:t>
            </a: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102C94BF-D57A-4EBC-A838-D1394103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id="{DB17F639-AF3A-4BBE-98CC-18DF30149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D2DBE01-3EBE-4550-BB94-5E481519E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34EEB1-9F6A-4826-917F-AA06D287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5395"/>
            <a:ext cx="4548433" cy="4846638"/>
          </a:xfrm>
        </p:spPr>
        <p:txBody>
          <a:bodyPr/>
          <a:lstStyle/>
          <a:p>
            <a:r>
              <a:rPr lang="en-US" dirty="0"/>
              <a:t>Course Announcements </a:t>
            </a:r>
          </a:p>
          <a:p>
            <a:r>
              <a:rPr lang="en-US" dirty="0"/>
              <a:t>Review/Finish Chapter 1</a:t>
            </a:r>
          </a:p>
          <a:p>
            <a:pPr lvl="1"/>
            <a:r>
              <a:rPr lang="en-US" dirty="0"/>
              <a:t>I moved quickly at the end of lecture last week – let’s go back a bit! </a:t>
            </a:r>
          </a:p>
          <a:p>
            <a:r>
              <a:rPr lang="en-US" dirty="0"/>
              <a:t>Chapter 2 </a:t>
            </a:r>
          </a:p>
          <a:p>
            <a:pPr lvl="1"/>
            <a:r>
              <a:rPr lang="en-US" dirty="0"/>
              <a:t>History of Health Education and Promotion </a:t>
            </a:r>
          </a:p>
          <a:p>
            <a:pPr marL="2921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D5F13-92D0-4C03-A849-C3397FC24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18" y="1988589"/>
            <a:ext cx="3360211" cy="28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01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BA775-C39C-4315-A6D3-FD64C563F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many of you:</a:t>
            </a:r>
          </a:p>
          <a:p>
            <a:pPr lvl="1" eaLnBrk="1" hangingPunct="1"/>
            <a:r>
              <a:rPr lang="en-US" altLang="en-US"/>
              <a:t>Have been to a chiropractor?</a:t>
            </a:r>
          </a:p>
          <a:p>
            <a:pPr lvl="1" eaLnBrk="1" hangingPunct="1"/>
            <a:r>
              <a:rPr lang="en-US" altLang="en-US"/>
              <a:t>Have used a herbal remedy to treat an illness? </a:t>
            </a:r>
          </a:p>
          <a:p>
            <a:pPr lvl="1" eaLnBrk="1" hangingPunct="1"/>
            <a:r>
              <a:rPr lang="en-US" altLang="en-US"/>
              <a:t>Yoga?</a:t>
            </a:r>
          </a:p>
          <a:p>
            <a:pPr lvl="1" eaLnBrk="1" hangingPunct="1"/>
            <a:r>
              <a:rPr lang="en-US" altLang="en-US"/>
              <a:t>Supplements? </a:t>
            </a:r>
          </a:p>
          <a:p>
            <a:pPr eaLnBrk="1" hangingPunct="1"/>
            <a:r>
              <a:rPr lang="en-US" altLang="en-US"/>
              <a:t>Do you view this form of treatment as less credible or less effective than other forms?</a:t>
            </a:r>
          </a:p>
          <a:p>
            <a:pPr eaLnBrk="1" hangingPunct="1"/>
            <a:r>
              <a:rPr lang="en-US" altLang="en-US"/>
              <a:t>$34 BILLION a year being spent on alternative medicines (Scientific American, 2010)</a:t>
            </a:r>
          </a:p>
          <a:p>
            <a:pPr lvl="1" eaLnBrk="1" hangingPunct="1"/>
            <a:r>
              <a:rPr lang="en-US" altLang="en-US"/>
              <a:t>Why do you think sectarian medicine is making a return?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C03BF-3587-45FF-8A5C-8BC3F2482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resurgence of Sectarian Medicine?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A3E1-94F7-47B6-A8A7-6FD9D2AC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Jumping forward to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1C24-BAEE-4567-9E68-633F658A1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725"/>
            <a:ext cx="7620000" cy="48672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Biomedical or sectarian?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dirty="0">
                <a:solidFill>
                  <a:schemeClr val="tx1">
                    <a:tint val="85000"/>
                  </a:schemeClr>
                </a:solidFill>
              </a:rPr>
              <a:t>Resurgence of focus on “evidence-based” practice, especially in health education and promotion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Shortage of family practice physicians, increased numbers in specialties. Why?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/>
              <a:t>Legislation to improve health of the population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dirty="0">
                <a:solidFill>
                  <a:schemeClr val="tx1">
                    <a:tint val="85000"/>
                  </a:schemeClr>
                </a:solidFill>
              </a:rPr>
              <a:t>Medicare (for the disabled)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dirty="0">
                <a:solidFill>
                  <a:schemeClr val="tx1">
                    <a:tint val="85000"/>
                  </a:schemeClr>
                </a:solidFill>
              </a:rPr>
              <a:t>Medicaid (for the poor) </a:t>
            </a:r>
          </a:p>
          <a:p>
            <a:pPr marL="521208" lvl="1" eaLnBrk="1" fontAlgn="auto" hangingPunct="1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en-US" sz="2400" dirty="0">
                <a:solidFill>
                  <a:schemeClr val="tx1">
                    <a:tint val="85000"/>
                  </a:schemeClr>
                </a:solidFill>
              </a:rPr>
              <a:t>Patient Protection and Affordable Care Act, maybe?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AAB6-E7CE-40C8-94AD-4A30ABF6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Healthcare Today:</a:t>
            </a:r>
            <a:br>
              <a:rPr lang="en-US" dirty="0"/>
            </a:br>
            <a:r>
              <a:rPr lang="en-US" dirty="0"/>
              <a:t>What are the Major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32DE5-D9D8-434F-98E5-7C1C9E4E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3429000" cy="48006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Excessive bureaucracy (administrative costs)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Too much hospital care that could be avoided with better preventative care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Duplicated tests, unnecessary testing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Lack of medical information technology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hlinkClick r:id="rId3"/>
              </a:rPr>
              <a:t>Inequities between classes in access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It costs less to provide ongoing care than to wait until health deteriorates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5" name="Online Media 4" title="Why Are American Health Care Costs So High?">
            <a:hlinkClick r:id="" action="ppaction://media"/>
            <a:extLst>
              <a:ext uri="{FF2B5EF4-FFF2-40B4-BE49-F238E27FC236}">
                <a16:creationId xmlns:a16="http://schemas.microsoft.com/office/drawing/2014/main" id="{3214BE60-867B-410C-BCD8-D7EF69F3CE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25245" y="2544941"/>
            <a:ext cx="4729114" cy="266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36CD-1C6A-487A-AC97-DE9D7863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Healthy People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9F6C066-1158-4ECF-B103-01400826D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725"/>
            <a:ext cx="7074816" cy="484663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first major recognition of the importance of healthy lifestyles in promoting health and well-being </a:t>
            </a:r>
          </a:p>
          <a:p>
            <a:pPr lvl="1" eaLnBrk="1" hangingPunct="1"/>
            <a:r>
              <a:rPr lang="en-US" altLang="en-US" sz="2000" dirty="0"/>
              <a:t>Shift from standard, biomedical, “primary care” model to recognition of prevention, lifestyle changes </a:t>
            </a:r>
          </a:p>
          <a:p>
            <a:pPr eaLnBrk="1" hangingPunct="1"/>
            <a:r>
              <a:rPr lang="en-US" altLang="en-US" sz="2400" dirty="0"/>
              <a:t>Began in 1980, and has been released every ten years, setting objectives for the coming decade.</a:t>
            </a:r>
          </a:p>
          <a:p>
            <a:pPr eaLnBrk="1" hangingPunct="1"/>
            <a:r>
              <a:rPr lang="en-US" altLang="en-US" sz="2400" dirty="0"/>
              <a:t>Preventing disease &amp; improving people’s quality of life</a:t>
            </a:r>
          </a:p>
          <a:p>
            <a:pPr lvl="1" eaLnBrk="1" hangingPunct="1"/>
            <a:r>
              <a:rPr lang="en-US" altLang="en-US" sz="2000" dirty="0"/>
              <a:t>Vision: “a society in which all people live long, healthy lives</a:t>
            </a:r>
            <a:r>
              <a:rPr lang="en-US" altLang="en-US" sz="1800" dirty="0"/>
              <a:t>” </a:t>
            </a:r>
          </a:p>
          <a:p>
            <a:pPr lvl="1" eaLnBrk="1" hangingPunct="1"/>
            <a:r>
              <a:rPr lang="en-US" altLang="en-US" sz="1800" dirty="0"/>
              <a:t>Captured in “leading health indicators”</a:t>
            </a: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F86C61B-0709-4651-BE59-02644785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HP 2020 </a:t>
            </a:r>
            <a:br>
              <a:rPr lang="en-US" altLang="en-US" dirty="0"/>
            </a:br>
            <a:r>
              <a:rPr lang="en-US" altLang="en-US" dirty="0"/>
              <a:t>National Health Objectives 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A11A8E8E-1E3F-49DC-A2B8-50B8CE45B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18772"/>
            <a:ext cx="7239000" cy="48466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/>
              <a:t>Eliminate </a:t>
            </a:r>
            <a:r>
              <a:rPr lang="en-US" altLang="en-US" b="1" dirty="0">
                <a:solidFill>
                  <a:srgbClr val="FF0000"/>
                </a:solidFill>
              </a:rPr>
              <a:t>preventable disease, disability, injury &amp; premature death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/>
              <a:t>Achieve </a:t>
            </a:r>
            <a:r>
              <a:rPr lang="en-US" altLang="en-US" b="1" dirty="0">
                <a:solidFill>
                  <a:srgbClr val="FF0000"/>
                </a:solidFill>
              </a:rPr>
              <a:t>health equity</a:t>
            </a:r>
            <a:r>
              <a:rPr lang="en-US" altLang="en-US" dirty="0"/>
              <a:t>, eliminate disparities, &amp; improve the health of all groups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/>
              <a:t>Create </a:t>
            </a:r>
            <a:r>
              <a:rPr lang="en-US" altLang="en-US" b="1" dirty="0">
                <a:solidFill>
                  <a:srgbClr val="FF0000"/>
                </a:solidFill>
              </a:rPr>
              <a:t>social &amp; physical environments </a:t>
            </a:r>
            <a:r>
              <a:rPr lang="en-US" altLang="en-US" dirty="0"/>
              <a:t>that promote good health for all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en-US" dirty="0"/>
              <a:t>Promote healthy development &amp; healthy behaviors </a:t>
            </a:r>
            <a:r>
              <a:rPr lang="en-US" altLang="en-US" b="1" dirty="0">
                <a:solidFill>
                  <a:srgbClr val="FF0000"/>
                </a:solidFill>
              </a:rPr>
              <a:t>across every stage of life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altLang="en-US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E0F86-7589-429A-AFAF-D93F543B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F763-DB4F-4C72-A22B-1188C4BE6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A58ACD-69D6-4C86-A48D-8AAB9E35A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43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5C11F96-E4E8-46A8-AAC2-40A80EC2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Healthy People 2020 - 2030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1A4A57B2-8BB1-4570-ABA1-4CD248CC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8" y="1752600"/>
            <a:ext cx="42672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HP 2020 was last fully evaluated in 2014 for mid-term outcomes</a:t>
            </a:r>
          </a:p>
          <a:p>
            <a:pPr eaLnBrk="1" hangingPunct="1"/>
            <a:r>
              <a:rPr lang="en-US" altLang="en-US" dirty="0"/>
              <a:t>They are currently evaluating final outcomes </a:t>
            </a:r>
          </a:p>
          <a:p>
            <a:pPr eaLnBrk="1" hangingPunct="1"/>
            <a:r>
              <a:rPr lang="en-US" altLang="en-US" dirty="0"/>
              <a:t>HP 2030 still in final stages of development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A389A-A4E4-46A4-939E-FE479E238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84" y="1463040"/>
            <a:ext cx="3506328" cy="55548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BB89B04-B5AB-41FF-9AD5-9952D253C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6 Categories of Behavior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FB13B9A-8F10-4FB8-8AF9-391A10A553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On page 57-58, there are 42 different “topic areas” (within 26 health indicators) for HP 2020</a:t>
            </a:r>
          </a:p>
          <a:p>
            <a:pPr lvl="1" eaLnBrk="1" hangingPunct="1"/>
            <a:r>
              <a:rPr lang="en-US" altLang="en-US" dirty="0"/>
              <a:t>There’s no way I can expect you to know all 42</a:t>
            </a:r>
          </a:p>
          <a:p>
            <a:pPr lvl="1" eaLnBrk="1" hangingPunct="1"/>
            <a:r>
              <a:rPr lang="en-US" altLang="en-US" dirty="0"/>
              <a:t>So, let’s instead focus on the top SIX areas this semester…</a:t>
            </a:r>
          </a:p>
          <a:p>
            <a:pPr eaLnBrk="1" hangingPunct="1"/>
            <a:r>
              <a:rPr lang="en-US" altLang="en-US" dirty="0"/>
              <a:t>What health-related behaviors cause the most mortality &amp; disability? 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EDFF94C-6173-4C60-ACBB-77AA6B77C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Here they are!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148915F-16B8-4295-AA01-0EE80EF88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803821"/>
              </p:ext>
            </p:extLst>
          </p:nvPr>
        </p:nvGraphicFramePr>
        <p:xfrm>
          <a:off x="1241196" y="207572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2402-9B93-4ACE-84F2-83BE7959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710C-BB4E-4FBA-B658-2BFD1F8A3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Enjoy the week!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86A39-EA94-4681-BB68-84A206B6A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242" y="2093486"/>
            <a:ext cx="3531958" cy="35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0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3FAC53-47F9-4603-9729-3804BB65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announcements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EEC485-EBEA-48DD-BDBC-83750C01F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Keep up with Professional Development hours!</a:t>
            </a:r>
          </a:p>
          <a:p>
            <a:pPr lvl="1"/>
            <a:r>
              <a:rPr lang="en-US" sz="2000" dirty="0"/>
              <a:t>See additional announcements regarding career center workshops, etc. </a:t>
            </a:r>
          </a:p>
          <a:p>
            <a:r>
              <a:rPr lang="en-US" sz="2400" dirty="0"/>
              <a:t>What’s on deck for the weeks to come:</a:t>
            </a:r>
          </a:p>
          <a:p>
            <a:pPr lvl="1"/>
            <a:r>
              <a:rPr lang="en-US" sz="2000" dirty="0"/>
              <a:t>Next Live Lecture: Tuesday, Sept. 15 at 10 AM </a:t>
            </a:r>
          </a:p>
          <a:p>
            <a:pPr lvl="1"/>
            <a:r>
              <a:rPr lang="en-US" sz="2000" dirty="0"/>
              <a:t>Recorded Presentation: Resume and Character Assessment Assignment (to be posted next week) </a:t>
            </a:r>
          </a:p>
          <a:p>
            <a:pPr lvl="1"/>
            <a:r>
              <a:rPr lang="en-US" sz="2000" dirty="0"/>
              <a:t>Exam 1 (</a:t>
            </a:r>
            <a:r>
              <a:rPr lang="en-US" sz="2000" dirty="0" err="1"/>
              <a:t>Chs</a:t>
            </a:r>
            <a:r>
              <a:rPr lang="en-US" sz="2000" dirty="0"/>
              <a:t>. 1 – 3): Week of Sept. 21</a:t>
            </a:r>
          </a:p>
          <a:p>
            <a:pPr lvl="1"/>
            <a:r>
              <a:rPr lang="en-US" sz="2000" dirty="0"/>
              <a:t>Video Interview w/ Dillon Waggoner from the Career Center (also week of Sept. 21)</a:t>
            </a:r>
          </a:p>
          <a:p>
            <a:r>
              <a:rPr lang="en-US" sz="2400" dirty="0"/>
              <a:t>Questions during lecture – unmute yourself! </a:t>
            </a:r>
          </a:p>
          <a:p>
            <a:pPr lvl="1"/>
            <a:r>
              <a:rPr lang="en-US" sz="2000" dirty="0"/>
              <a:t>I don’t always see comments. If you comment, I’ll likely get back to you by email after lecture!</a:t>
            </a:r>
          </a:p>
          <a:p>
            <a:r>
              <a:rPr lang="en-US" sz="2300" dirty="0"/>
              <a:t>Any questions?!</a:t>
            </a:r>
          </a:p>
        </p:txBody>
      </p:sp>
    </p:spTree>
    <p:extLst>
      <p:ext uri="{BB962C8B-B14F-4D97-AF65-F5344CB8AC3E}">
        <p14:creationId xmlns:p14="http://schemas.microsoft.com/office/powerpoint/2010/main" val="276580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EA2D63B-3E1A-4E7B-8005-42333A7CC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/>
              <a:t>Basic Assumptions of Health Education 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00C5B6B-79FD-4B9E-910F-8625A6FBBC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336802"/>
            <a:ext cx="7696200" cy="35988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Theories &amp; principles of disease occurrence </a:t>
            </a:r>
            <a:r>
              <a:rPr lang="en-US" altLang="en-US" dirty="0"/>
              <a:t>can be understood &amp; explained</a:t>
            </a:r>
          </a:p>
          <a:p>
            <a:pPr eaLnBrk="1" hangingPunct="1">
              <a:defRPr/>
            </a:pPr>
            <a:r>
              <a:rPr lang="en-US" altLang="en-US" dirty="0"/>
              <a:t>Changes in individual &amp; societal health behaviors &amp; lifestyles will </a:t>
            </a:r>
            <a:r>
              <a:rPr lang="en-US" alt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affect health status positively </a:t>
            </a:r>
          </a:p>
          <a:p>
            <a:pPr eaLnBrk="1" hangingPunct="1">
              <a:defRPr/>
            </a:pPr>
            <a:r>
              <a:rPr lang="en-US" altLang="en-US" dirty="0"/>
              <a:t>Individuals, families, small groups, &amp; communities can be taught to </a:t>
            </a:r>
            <a:r>
              <a:rPr lang="en-US" alt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assume responsibility </a:t>
            </a:r>
            <a:r>
              <a:rPr lang="en-US" altLang="en-US" dirty="0"/>
              <a:t>for their health, &amp; consequently change their health behaviors &amp; lifestyles</a:t>
            </a:r>
          </a:p>
          <a:p>
            <a:pPr eaLnBrk="1" hangingPunct="1">
              <a:defRPr/>
            </a:pPr>
            <a:r>
              <a:rPr lang="en-US" altLang="en-US" dirty="0"/>
              <a:t>Appropriate </a:t>
            </a:r>
            <a:r>
              <a:rPr lang="en-US" alt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prevention strategies </a:t>
            </a:r>
            <a:r>
              <a:rPr lang="en-US" altLang="en-US" dirty="0"/>
              <a:t>can be developed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4BD4D802-266F-44AD-AF7B-7D0D33E5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3" y="762000"/>
            <a:ext cx="6896100" cy="1081088"/>
          </a:xfrm>
        </p:spPr>
        <p:txBody>
          <a:bodyPr>
            <a:normAutofit fontScale="90000"/>
          </a:bodyPr>
          <a:lstStyle/>
          <a:p>
            <a:r>
              <a:rPr lang="en-US" altLang="en-US" sz="2800"/>
              <a:t>There are many times when the “assuming responsibility” principle is challenged…</a:t>
            </a:r>
          </a:p>
        </p:txBody>
      </p:sp>
      <p:pic>
        <p:nvPicPr>
          <p:cNvPr id="51203" name="Content Placeholder 3">
            <a:extLst>
              <a:ext uri="{FF2B5EF4-FFF2-40B4-BE49-F238E27FC236}">
                <a16:creationId xmlns:a16="http://schemas.microsoft.com/office/drawing/2014/main" id="{4DA35A98-62A5-49E8-8866-94D51E5081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2438402"/>
            <a:ext cx="2668588" cy="3319463"/>
          </a:xfrm>
        </p:spPr>
      </p:pic>
      <p:pic>
        <p:nvPicPr>
          <p:cNvPr id="51204" name="Picture 4">
            <a:extLst>
              <a:ext uri="{FF2B5EF4-FFF2-40B4-BE49-F238E27FC236}">
                <a16:creationId xmlns:a16="http://schemas.microsoft.com/office/drawing/2014/main" id="{B1DA22FC-668C-4FBB-BA49-233EEEA5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2438400"/>
            <a:ext cx="213836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>
            <a:extLst>
              <a:ext uri="{FF2B5EF4-FFF2-40B4-BE49-F238E27FC236}">
                <a16:creationId xmlns:a16="http://schemas.microsoft.com/office/drawing/2014/main" id="{EFE09192-50F1-4F40-BDF3-BC7FA05F8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0" y="2452690"/>
            <a:ext cx="369093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8D2670B-D746-41D9-9A94-CBA244A7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Criticisms of Prevention 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2641D4D-BE98-4FEC-96EE-53800403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02"/>
            <a:ext cx="4425099" cy="3598863"/>
          </a:xfrm>
        </p:spPr>
        <p:txBody>
          <a:bodyPr/>
          <a:lstStyle/>
          <a:p>
            <a:pPr eaLnBrk="1" hangingPunct="1"/>
            <a:r>
              <a:rPr lang="en-US" altLang="en-US" dirty="0"/>
              <a:t>Idealistic</a:t>
            </a:r>
          </a:p>
          <a:p>
            <a:pPr eaLnBrk="1" hangingPunct="1"/>
            <a:r>
              <a:rPr lang="en-US" altLang="en-US" dirty="0"/>
              <a:t>Impractical &amp; intangible</a:t>
            </a:r>
          </a:p>
          <a:p>
            <a:pPr eaLnBrk="1" hangingPunct="1"/>
            <a:r>
              <a:rPr lang="en-US" altLang="en-US" dirty="0"/>
              <a:t>Cannot measure </a:t>
            </a:r>
          </a:p>
          <a:p>
            <a:pPr eaLnBrk="1" hangingPunct="1"/>
            <a:r>
              <a:rPr lang="en-US" altLang="en-US" dirty="0"/>
              <a:t>Only long range in nature</a:t>
            </a:r>
          </a:p>
          <a:p>
            <a:pPr eaLnBrk="1" hangingPunct="1"/>
            <a:r>
              <a:rPr lang="en-US" altLang="en-US" dirty="0"/>
              <a:t>Costs too much </a:t>
            </a:r>
          </a:p>
          <a:p>
            <a:pPr eaLnBrk="1" hangingPunct="1"/>
            <a:r>
              <a:rPr lang="en-US" altLang="en-US" dirty="0"/>
              <a:t>Worthwhile, but we need to take care of more immediate things first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487EA2-AF82-4F21-BB77-9343A178E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53" t="18993" r="27938" b="50000"/>
          <a:stretch/>
        </p:blipFill>
        <p:spPr>
          <a:xfrm>
            <a:off x="4990287" y="2190939"/>
            <a:ext cx="3987538" cy="1594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1BFC36-47B0-4F53-8416-F472C378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287" y="3869644"/>
            <a:ext cx="4090728" cy="257829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29596B52-02C0-4CFD-ADD6-CE404C1D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Health Education also appreciates MANY Determinants of Health 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404A5F20-E864-4E02-8AD4-06D31D316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Genetics </a:t>
            </a:r>
          </a:p>
          <a:p>
            <a:pPr eaLnBrk="1" hangingPunct="1"/>
            <a:r>
              <a:rPr lang="en-US" altLang="en-US"/>
              <a:t>Health Behavior</a:t>
            </a:r>
          </a:p>
          <a:p>
            <a:pPr eaLnBrk="1" hangingPunct="1"/>
            <a:r>
              <a:rPr lang="en-US" altLang="en-US"/>
              <a:t>Social Circumstances</a:t>
            </a:r>
          </a:p>
          <a:p>
            <a:pPr eaLnBrk="1" hangingPunct="1"/>
            <a:r>
              <a:rPr lang="en-US" altLang="en-US"/>
              <a:t>Environmental Conditions </a:t>
            </a:r>
          </a:p>
          <a:p>
            <a:pPr eaLnBrk="1" hangingPunct="1"/>
            <a:r>
              <a:rPr lang="en-US" altLang="en-US"/>
              <a:t>Health Services </a:t>
            </a: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FDF037E3-37D5-41E2-8E10-DE98EBF42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336802"/>
            <a:ext cx="4268788" cy="297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479217BE-0D0B-450C-948F-FF65B570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4275" name="Content Placeholder 4">
            <a:extLst>
              <a:ext uri="{FF2B5EF4-FFF2-40B4-BE49-F238E27FC236}">
                <a16:creationId xmlns:a16="http://schemas.microsoft.com/office/drawing/2014/main" id="{1015602D-E341-4EAB-B53F-1558EC135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5938" y="685802"/>
            <a:ext cx="4379912" cy="5668963"/>
          </a:xfrm>
        </p:spPr>
      </p:pic>
      <p:pic>
        <p:nvPicPr>
          <p:cNvPr id="54276" name="Picture 3">
            <a:extLst>
              <a:ext uri="{FF2B5EF4-FFF2-40B4-BE49-F238E27FC236}">
                <a16:creationId xmlns:a16="http://schemas.microsoft.com/office/drawing/2014/main" id="{EEE55153-A45F-49FB-A05A-27B803482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685800"/>
            <a:ext cx="3452813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8923E3D-C295-4BBB-A953-2F475AD19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Health Education also values Participation &amp; Ownership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545FBEF-923D-466E-A71B-F870CE94D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02"/>
            <a:ext cx="4267200" cy="35988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Active involvement of target population </a:t>
            </a:r>
          </a:p>
          <a:p>
            <a:pPr eaLnBrk="1" hangingPunct="1"/>
            <a:r>
              <a:rPr lang="en-US" altLang="en-US"/>
              <a:t>Identity, plan, &amp; implement programs to address their health problems</a:t>
            </a:r>
          </a:p>
          <a:p>
            <a:pPr eaLnBrk="1" hangingPunct="1"/>
            <a:r>
              <a:rPr lang="en-US" altLang="en-US"/>
              <a:t>Population feels responsible for the program </a:t>
            </a:r>
          </a:p>
          <a:p>
            <a:pPr eaLnBrk="1" hangingPunct="1"/>
            <a:r>
              <a:rPr lang="en-US" altLang="en-US"/>
              <a:t>Empowerment – encourage community to gain control of their lives</a:t>
            </a:r>
          </a:p>
        </p:txBody>
      </p:sp>
      <p:pic>
        <p:nvPicPr>
          <p:cNvPr id="55300" name="Picture 1">
            <a:extLst>
              <a:ext uri="{FF2B5EF4-FFF2-40B4-BE49-F238E27FC236}">
                <a16:creationId xmlns:a16="http://schemas.microsoft.com/office/drawing/2014/main" id="{9DB00161-81B9-4881-AA2F-5C04AF1FF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2"/>
            <a:ext cx="34353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47</TotalTime>
  <Words>1132</Words>
  <Application>Microsoft Office PowerPoint</Application>
  <PresentationFormat>On-screen Show (4:3)</PresentationFormat>
  <Paragraphs>151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Trebuchet MS</vt:lpstr>
      <vt:lpstr>Wingdings</vt:lpstr>
      <vt:lpstr>Wingdings 2</vt:lpstr>
      <vt:lpstr>Berlin</vt:lpstr>
      <vt:lpstr>Opulent</vt:lpstr>
      <vt:lpstr>1_Opulent</vt:lpstr>
      <vt:lpstr>Live Lecture 2:   Chapter 2 – History of HE &amp; P</vt:lpstr>
      <vt:lpstr>Today’s Plan </vt:lpstr>
      <vt:lpstr>Course announcements </vt:lpstr>
      <vt:lpstr>Basic Assumptions of Health Education </vt:lpstr>
      <vt:lpstr>There are many times when the “assuming responsibility” principle is challenged…</vt:lpstr>
      <vt:lpstr>Criticisms of Prevention </vt:lpstr>
      <vt:lpstr>Health Education also appreciates MANY Determinants of Health </vt:lpstr>
      <vt:lpstr>PowerPoint Presentation</vt:lpstr>
      <vt:lpstr>Health Education also values Participation &amp; Ownership</vt:lpstr>
      <vt:lpstr>Questions? </vt:lpstr>
      <vt:lpstr>Chapter 2 – LOTS of HISTORY</vt:lpstr>
      <vt:lpstr>Free-Writing</vt:lpstr>
      <vt:lpstr>PowerPoint Presentation</vt:lpstr>
      <vt:lpstr>Ancient medicine</vt:lpstr>
      <vt:lpstr>Ancient medicine</vt:lpstr>
      <vt:lpstr>Medieval Religion &amp; Health</vt:lpstr>
      <vt:lpstr>Renaissance Philosophy </vt:lpstr>
      <vt:lpstr>Health care &amp; “New world”</vt:lpstr>
      <vt:lpstr>Orthodox medicine</vt:lpstr>
      <vt:lpstr>A resurgence of Sectarian Medicine?</vt:lpstr>
      <vt:lpstr>Jumping forward to today</vt:lpstr>
      <vt:lpstr>Healthcare Today: What are the Major Problems?</vt:lpstr>
      <vt:lpstr>Healthy People</vt:lpstr>
      <vt:lpstr>HP 2020  National Health Objectives </vt:lpstr>
      <vt:lpstr>PowerPoint Presentation</vt:lpstr>
      <vt:lpstr>Healthy People 2020 - 2030</vt:lpstr>
      <vt:lpstr>6 Categories of Behavior </vt:lpstr>
      <vt:lpstr>Here they are!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Christina Lynn</dc:creator>
  <cp:lastModifiedBy>Jones, Christina Lynn</cp:lastModifiedBy>
  <cp:revision>6</cp:revision>
  <dcterms:created xsi:type="dcterms:W3CDTF">2020-09-04T14:31:54Z</dcterms:created>
  <dcterms:modified xsi:type="dcterms:W3CDTF">2020-09-04T15:19:39Z</dcterms:modified>
</cp:coreProperties>
</file>