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5" r:id="rId3"/>
    <p:sldId id="258" r:id="rId4"/>
    <p:sldId id="272" r:id="rId5"/>
    <p:sldId id="260" r:id="rId6"/>
    <p:sldId id="273" r:id="rId7"/>
    <p:sldId id="274" r:id="rId8"/>
    <p:sldId id="275" r:id="rId9"/>
    <p:sldId id="276" r:id="rId10"/>
    <p:sldId id="282" r:id="rId11"/>
    <p:sldId id="277" r:id="rId12"/>
    <p:sldId id="281" r:id="rId13"/>
    <p:sldId id="279" r:id="rId14"/>
    <p:sldId id="278" r:id="rId15"/>
    <p:sldId id="280" r:id="rId16"/>
    <p:sldId id="283" r:id="rId17"/>
    <p:sldId id="284" r:id="rId18"/>
    <p:sldId id="262" r:id="rId19"/>
    <p:sldId id="263" r:id="rId20"/>
    <p:sldId id="265" r:id="rId21"/>
    <p:sldId id="266" r:id="rId22"/>
    <p:sldId id="267" r:id="rId23"/>
    <p:sldId id="268" r:id="rId24"/>
    <p:sldId id="269" r:id="rId25"/>
    <p:sldId id="270"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8" autoAdjust="0"/>
    <p:restoredTop sz="94660"/>
  </p:normalViewPr>
  <p:slideViewPr>
    <p:cSldViewPr snapToGrid="0">
      <p:cViewPr varScale="1">
        <p:scale>
          <a:sx n="61" d="100"/>
          <a:sy n="61" d="100"/>
        </p:scale>
        <p:origin x="8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078442" y="1449147"/>
            <a:ext cx="10035117"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78442" y="5280847"/>
            <a:ext cx="10035117"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6" name="Slide Number Placeholder 5"/>
          <p:cNvSpPr>
            <a:spLocks noGrp="1"/>
          </p:cNvSpPr>
          <p:nvPr>
            <p:ph type="sldNum" sz="quarter" idx="12"/>
          </p:nvPr>
        </p:nvSpPr>
        <p:spPr/>
        <p:txBody>
          <a:bodyPr/>
          <a:lstStyle/>
          <a:p>
            <a:pPr>
              <a:defRPr/>
            </a:pPr>
            <a:fld id="{9569264B-4F24-40A8-B9E0-7D9966487162}" type="slidenum">
              <a:rPr lang="en-US" smtClean="0"/>
              <a:pPr>
                <a:defRPr/>
              </a:pPr>
              <a:t>‹#›</a:t>
            </a:fld>
            <a:endParaRPr lang="en-US"/>
          </a:p>
        </p:txBody>
      </p:sp>
    </p:spTree>
    <p:extLst>
      <p:ext uri="{BB962C8B-B14F-4D97-AF65-F5344CB8AC3E}">
        <p14:creationId xmlns:p14="http://schemas.microsoft.com/office/powerpoint/2010/main" val="348305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3151" y="4800600"/>
            <a:ext cx="10035116"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1073151" y="5367338"/>
            <a:ext cx="1003511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52F1C375-C13D-4986-9792-AE107C6BDF5B}" type="slidenum">
              <a:rPr lang="en-US" smtClean="0">
                <a:latin typeface="Arial" charset="0"/>
                <a:cs typeface="Arial" charset="0"/>
              </a:rPr>
              <a:pPr fontAlgn="base">
                <a:spcBef>
                  <a:spcPct val="0"/>
                </a:spcBef>
                <a:spcAft>
                  <a:spcPct val="0"/>
                </a:spcAft>
                <a:defRPr/>
              </a:pPr>
              <a:t>‹#›</a:t>
            </a:fld>
            <a:endParaRPr lang="en-US">
              <a:latin typeface="Arial" charset="0"/>
              <a:cs typeface="Arial" charset="0"/>
            </a:endParaRPr>
          </a:p>
        </p:txBody>
      </p:sp>
    </p:spTree>
    <p:extLst>
      <p:ext uri="{BB962C8B-B14F-4D97-AF65-F5344CB8AC3E}">
        <p14:creationId xmlns:p14="http://schemas.microsoft.com/office/powerpoint/2010/main" val="174881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46809" y="1338479"/>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097" y="1495525"/>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68302" y="4700703"/>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198512" y="1338479"/>
            <a:ext cx="4403088" cy="4075464"/>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2F1C375-C13D-4986-9792-AE107C6BDF5B}" type="slidenum">
              <a:rPr lang="en-US" smtClean="0">
                <a:latin typeface="Arial" charset="0"/>
                <a:cs typeface="Arial" charset="0"/>
              </a:rPr>
              <a:pPr fontAlgn="base">
                <a:spcBef>
                  <a:spcPct val="0"/>
                </a:spcBef>
                <a:spcAft>
                  <a:spcPct val="0"/>
                </a:spcAft>
                <a:defRPr/>
              </a:pPr>
              <a:t>‹#›</a:t>
            </a:fld>
            <a:endParaRPr lang="en-US">
              <a:latin typeface="Arial" charset="0"/>
              <a:cs typeface="Arial" charset="0"/>
            </a:endParaRPr>
          </a:p>
        </p:txBody>
      </p:sp>
    </p:spTree>
    <p:extLst>
      <p:ext uri="{BB962C8B-B14F-4D97-AF65-F5344CB8AC3E}">
        <p14:creationId xmlns:p14="http://schemas.microsoft.com/office/powerpoint/2010/main" val="1697085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5267" y="2286000"/>
            <a:ext cx="4895851" cy="2300288"/>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cs typeface="Arial"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52F1C375-C13D-4986-9792-AE107C6BDF5B}" type="slidenum">
              <a:rPr lang="en-US" smtClean="0">
                <a:latin typeface="Arial" charset="0"/>
                <a:cs typeface="Arial" charset="0"/>
              </a:rPr>
              <a:pPr fontAlgn="base">
                <a:spcBef>
                  <a:spcPct val="0"/>
                </a:spcBef>
                <a:spcAft>
                  <a:spcPct val="0"/>
                </a:spcAft>
                <a:defRPr/>
              </a:pPr>
              <a:t>‹#›</a:t>
            </a:fld>
            <a:endParaRPr lang="en-US">
              <a:latin typeface="Arial" charset="0"/>
              <a:cs typeface="Arial" charset="0"/>
            </a:endParaRPr>
          </a:p>
        </p:txBody>
      </p:sp>
    </p:spTree>
    <p:extLst>
      <p:ext uri="{BB962C8B-B14F-4D97-AF65-F5344CB8AC3E}">
        <p14:creationId xmlns:p14="http://schemas.microsoft.com/office/powerpoint/2010/main" val="266691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6" name="Slide Number Placeholder 5"/>
          <p:cNvSpPr>
            <a:spLocks noGrp="1"/>
          </p:cNvSpPr>
          <p:nvPr>
            <p:ph type="sldNum" sz="quarter" idx="12"/>
          </p:nvPr>
        </p:nvSpPr>
        <p:spPr/>
        <p:txBody>
          <a:bodyPr/>
          <a:lstStyle/>
          <a:p>
            <a:pPr>
              <a:defRPr/>
            </a:pPr>
            <a:fld id="{E843D597-BF8E-4D3D-8426-1CC0FFDC34AB}" type="slidenum">
              <a:rPr lang="en-US" smtClean="0"/>
              <a:pPr>
                <a:defRPr/>
              </a:pPr>
              <a:t>‹#›</a:t>
            </a:fld>
            <a:endParaRPr lang="en-US"/>
          </a:p>
        </p:txBody>
      </p:sp>
    </p:spTree>
    <p:extLst>
      <p:ext uri="{BB962C8B-B14F-4D97-AF65-F5344CB8AC3E}">
        <p14:creationId xmlns:p14="http://schemas.microsoft.com/office/powerpoint/2010/main" val="218539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6978651" y="0"/>
            <a:ext cx="521334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8183540" y="586171"/>
            <a:ext cx="2269067"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73150" y="446089"/>
            <a:ext cx="6596501"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6" name="Slide Number Placeholder 5"/>
          <p:cNvSpPr>
            <a:spLocks noGrp="1"/>
          </p:cNvSpPr>
          <p:nvPr>
            <p:ph type="sldNum" sz="quarter" idx="12"/>
          </p:nvPr>
        </p:nvSpPr>
        <p:spPr/>
        <p:txBody>
          <a:bodyPr/>
          <a:lstStyle/>
          <a:p>
            <a:pPr>
              <a:defRPr/>
            </a:pPr>
            <a:fld id="{610C789C-D4CE-42A9-A77C-C55F91C92607}" type="slidenum">
              <a:rPr lang="en-US" smtClean="0"/>
              <a:pPr>
                <a:defRPr/>
              </a:pPr>
              <a:t>‹#›</a:t>
            </a:fld>
            <a:endParaRPr lang="en-US"/>
          </a:p>
        </p:txBody>
      </p:sp>
    </p:spTree>
    <p:extLst>
      <p:ext uri="{BB962C8B-B14F-4D97-AF65-F5344CB8AC3E}">
        <p14:creationId xmlns:p14="http://schemas.microsoft.com/office/powerpoint/2010/main" val="342549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79997" y="2222287"/>
            <a:ext cx="10032004" cy="363651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6" name="Slide Number Placeholder 5"/>
          <p:cNvSpPr>
            <a:spLocks noGrp="1"/>
          </p:cNvSpPr>
          <p:nvPr>
            <p:ph type="sldNum" sz="quarter" idx="12"/>
          </p:nvPr>
        </p:nvSpPr>
        <p:spPr/>
        <p:txBody>
          <a:bodyPr/>
          <a:lstStyle/>
          <a:p>
            <a:pPr>
              <a:defRPr/>
            </a:pPr>
            <a:fld id="{8D3D7035-26D4-4459-8CB0-3B5B6BB40A6D}" type="slidenum">
              <a:rPr lang="en-US" smtClean="0"/>
              <a:pPr>
                <a:defRPr/>
              </a:pPr>
              <a:t>‹#›</a:t>
            </a:fld>
            <a:endParaRPr lang="en-US"/>
          </a:p>
        </p:txBody>
      </p:sp>
    </p:spTree>
    <p:extLst>
      <p:ext uri="{BB962C8B-B14F-4D97-AF65-F5344CB8AC3E}">
        <p14:creationId xmlns:p14="http://schemas.microsoft.com/office/powerpoint/2010/main" val="83552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2951396"/>
            <a:ext cx="10035116"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1073151" y="5281201"/>
            <a:ext cx="10035116"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FFF39D"/>
              </a:solidFill>
            </a:endParaRPr>
          </a:p>
        </p:txBody>
      </p:sp>
      <p:sp>
        <p:nvSpPr>
          <p:cNvPr id="5" name="Footer Placeholder 4"/>
          <p:cNvSpPr>
            <a:spLocks noGrp="1"/>
          </p:cNvSpPr>
          <p:nvPr>
            <p:ph type="ftr" sz="quarter" idx="11"/>
          </p:nvPr>
        </p:nvSpPr>
        <p:spPr/>
        <p:txBody>
          <a:bodyPr/>
          <a:lstStyle/>
          <a:p>
            <a:pPr>
              <a:defRPr/>
            </a:pPr>
            <a:endParaRPr lang="en-US">
              <a:solidFill>
                <a:srgbClr val="FFF39D"/>
              </a:solidFill>
            </a:endParaRPr>
          </a:p>
        </p:txBody>
      </p:sp>
      <p:sp>
        <p:nvSpPr>
          <p:cNvPr id="6" name="Slide Number Placeholder 5"/>
          <p:cNvSpPr>
            <a:spLocks noGrp="1"/>
          </p:cNvSpPr>
          <p:nvPr>
            <p:ph type="sldNum" sz="quarter" idx="12"/>
          </p:nvPr>
        </p:nvSpPr>
        <p:spPr/>
        <p:txBody>
          <a:bodyPr/>
          <a:lstStyle/>
          <a:p>
            <a:pPr>
              <a:defRPr/>
            </a:pPr>
            <a:fld id="{98C91585-080A-4E9B-B07E-0CDBA4EC3683}" type="slidenum">
              <a:rPr lang="en-US" smtClean="0"/>
              <a:pPr>
                <a:defRPr/>
              </a:pPr>
              <a:t>‹#›</a:t>
            </a:fld>
            <a:endParaRPr lang="en-US"/>
          </a:p>
        </p:txBody>
      </p:sp>
    </p:spTree>
    <p:extLst>
      <p:ext uri="{BB962C8B-B14F-4D97-AF65-F5344CB8AC3E}">
        <p14:creationId xmlns:p14="http://schemas.microsoft.com/office/powerpoint/2010/main" val="118929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9995" y="2222288"/>
            <a:ext cx="4894297"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707" y="2222288"/>
            <a:ext cx="489429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575F6D"/>
              </a:solidFill>
            </a:endParaRPr>
          </a:p>
        </p:txBody>
      </p:sp>
      <p:sp>
        <p:nvSpPr>
          <p:cNvPr id="6" name="Footer Placeholder 5"/>
          <p:cNvSpPr>
            <a:spLocks noGrp="1"/>
          </p:cNvSpPr>
          <p:nvPr>
            <p:ph type="ftr" sz="quarter" idx="11"/>
          </p:nvPr>
        </p:nvSpPr>
        <p:spPr/>
        <p:txBody>
          <a:bodyPr/>
          <a:lstStyle/>
          <a:p>
            <a:pPr>
              <a:defRPr/>
            </a:pPr>
            <a:endParaRPr lang="en-US">
              <a:solidFill>
                <a:srgbClr val="575F6D"/>
              </a:solidFill>
            </a:endParaRPr>
          </a:p>
        </p:txBody>
      </p:sp>
      <p:sp>
        <p:nvSpPr>
          <p:cNvPr id="7" name="Slide Number Placeholder 6"/>
          <p:cNvSpPr>
            <a:spLocks noGrp="1"/>
          </p:cNvSpPr>
          <p:nvPr>
            <p:ph type="sldNum" sz="quarter" idx="12"/>
          </p:nvPr>
        </p:nvSpPr>
        <p:spPr/>
        <p:txBody>
          <a:bodyPr/>
          <a:lstStyle/>
          <a:p>
            <a:pPr>
              <a:defRPr/>
            </a:pPr>
            <a:fld id="{EAD92860-869B-4675-92A0-C0C239DB4880}" type="slidenum">
              <a:rPr lang="en-US" smtClean="0"/>
              <a:pPr>
                <a:defRPr/>
              </a:pPr>
              <a:t>‹#›</a:t>
            </a:fld>
            <a:endParaRPr lang="en-US"/>
          </a:p>
        </p:txBody>
      </p:sp>
    </p:spTree>
    <p:extLst>
      <p:ext uri="{BB962C8B-B14F-4D97-AF65-F5344CB8AC3E}">
        <p14:creationId xmlns:p14="http://schemas.microsoft.com/office/powerpoint/2010/main" val="149304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9995" y="2174875"/>
            <a:ext cx="489429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79996" y="2751138"/>
            <a:ext cx="4916521"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707" y="2174875"/>
            <a:ext cx="489429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7" y="2751138"/>
            <a:ext cx="489429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575F6D"/>
              </a:solidFill>
            </a:endParaRPr>
          </a:p>
        </p:txBody>
      </p:sp>
      <p:sp>
        <p:nvSpPr>
          <p:cNvPr id="8" name="Footer Placeholder 7"/>
          <p:cNvSpPr>
            <a:spLocks noGrp="1"/>
          </p:cNvSpPr>
          <p:nvPr>
            <p:ph type="ftr" sz="quarter" idx="11"/>
          </p:nvPr>
        </p:nvSpPr>
        <p:spPr/>
        <p:txBody>
          <a:bodyPr/>
          <a:lstStyle/>
          <a:p>
            <a:pPr>
              <a:defRPr/>
            </a:pPr>
            <a:endParaRPr lang="en-US">
              <a:solidFill>
                <a:srgbClr val="575F6D"/>
              </a:solidFill>
            </a:endParaRPr>
          </a:p>
        </p:txBody>
      </p:sp>
      <p:sp>
        <p:nvSpPr>
          <p:cNvPr id="9" name="Slide Number Placeholder 8"/>
          <p:cNvSpPr>
            <a:spLocks noGrp="1"/>
          </p:cNvSpPr>
          <p:nvPr>
            <p:ph type="sldNum" sz="quarter" idx="12"/>
          </p:nvPr>
        </p:nvSpPr>
        <p:spPr/>
        <p:txBody>
          <a:bodyPr/>
          <a:lstStyle/>
          <a:p>
            <a:pPr>
              <a:defRPr/>
            </a:pPr>
            <a:fld id="{654B661C-22E4-469F-B7F0-F319EE29D445}" type="slidenum">
              <a:rPr lang="en-US" smtClean="0"/>
              <a:pPr>
                <a:defRPr/>
              </a:pPr>
              <a:t>‹#›</a:t>
            </a:fld>
            <a:endParaRPr lang="en-US"/>
          </a:p>
        </p:txBody>
      </p:sp>
    </p:spTree>
    <p:extLst>
      <p:ext uri="{BB962C8B-B14F-4D97-AF65-F5344CB8AC3E}">
        <p14:creationId xmlns:p14="http://schemas.microsoft.com/office/powerpoint/2010/main" val="411401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575F6D"/>
              </a:solidFill>
            </a:endParaRPr>
          </a:p>
        </p:txBody>
      </p:sp>
      <p:sp>
        <p:nvSpPr>
          <p:cNvPr id="4" name="Footer Placeholder 3"/>
          <p:cNvSpPr>
            <a:spLocks noGrp="1"/>
          </p:cNvSpPr>
          <p:nvPr>
            <p:ph type="ftr" sz="quarter" idx="11"/>
          </p:nvPr>
        </p:nvSpPr>
        <p:spPr/>
        <p:txBody>
          <a:bodyPr/>
          <a:lstStyle/>
          <a:p>
            <a:pPr>
              <a:defRPr/>
            </a:pPr>
            <a:endParaRPr lang="en-US">
              <a:solidFill>
                <a:srgbClr val="575F6D"/>
              </a:solidFill>
            </a:endParaRPr>
          </a:p>
        </p:txBody>
      </p:sp>
      <p:sp>
        <p:nvSpPr>
          <p:cNvPr id="5" name="Slide Number Placeholder 4"/>
          <p:cNvSpPr>
            <a:spLocks noGrp="1"/>
          </p:cNvSpPr>
          <p:nvPr>
            <p:ph type="sldNum" sz="quarter" idx="12"/>
          </p:nvPr>
        </p:nvSpPr>
        <p:spPr/>
        <p:txBody>
          <a:bodyPr/>
          <a:lstStyle/>
          <a:p>
            <a:pPr>
              <a:defRPr/>
            </a:pPr>
            <a:fld id="{4127DABE-00BC-4A3D-8B0E-B9F6DEAEB743}" type="slidenum">
              <a:rPr lang="en-US" smtClean="0"/>
              <a:pPr>
                <a:defRPr/>
              </a:pPr>
              <a:t>‹#›</a:t>
            </a:fld>
            <a:endParaRPr lang="en-US"/>
          </a:p>
        </p:txBody>
      </p:sp>
    </p:spTree>
    <p:extLst>
      <p:ext uri="{BB962C8B-B14F-4D97-AF65-F5344CB8AC3E}">
        <p14:creationId xmlns:p14="http://schemas.microsoft.com/office/powerpoint/2010/main" val="173540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575F6D"/>
              </a:solidFill>
            </a:endParaRPr>
          </a:p>
        </p:txBody>
      </p:sp>
      <p:sp>
        <p:nvSpPr>
          <p:cNvPr id="3" name="Footer Placeholder 2"/>
          <p:cNvSpPr>
            <a:spLocks noGrp="1"/>
          </p:cNvSpPr>
          <p:nvPr>
            <p:ph type="ftr" sz="quarter" idx="11"/>
          </p:nvPr>
        </p:nvSpPr>
        <p:spPr/>
        <p:txBody>
          <a:bodyPr/>
          <a:lstStyle/>
          <a:p>
            <a:pPr>
              <a:defRPr/>
            </a:pPr>
            <a:endParaRPr lang="en-US">
              <a:solidFill>
                <a:srgbClr val="575F6D"/>
              </a:solidFill>
            </a:endParaRPr>
          </a:p>
        </p:txBody>
      </p:sp>
      <p:sp>
        <p:nvSpPr>
          <p:cNvPr id="4" name="Slide Number Placeholder 3"/>
          <p:cNvSpPr>
            <a:spLocks noGrp="1"/>
          </p:cNvSpPr>
          <p:nvPr>
            <p:ph type="sldNum" sz="quarter" idx="12"/>
          </p:nvPr>
        </p:nvSpPr>
        <p:spPr/>
        <p:txBody>
          <a:bodyPr/>
          <a:lstStyle/>
          <a:p>
            <a:pPr>
              <a:defRPr/>
            </a:pPr>
            <a:fld id="{69507316-AD41-46C4-9634-7ED52939C626}" type="slidenum">
              <a:rPr lang="en-US" smtClean="0"/>
              <a:pPr>
                <a:defRPr/>
              </a:pPr>
              <a:t>‹#›</a:t>
            </a:fld>
            <a:endParaRPr lang="en-US"/>
          </a:p>
        </p:txBody>
      </p:sp>
    </p:spTree>
    <p:extLst>
      <p:ext uri="{BB962C8B-B14F-4D97-AF65-F5344CB8AC3E}">
        <p14:creationId xmlns:p14="http://schemas.microsoft.com/office/powerpoint/2010/main" val="171328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575F6D"/>
              </a:solidFill>
            </a:endParaRPr>
          </a:p>
        </p:txBody>
      </p:sp>
      <p:sp>
        <p:nvSpPr>
          <p:cNvPr id="6" name="Footer Placeholder 5"/>
          <p:cNvSpPr>
            <a:spLocks noGrp="1"/>
          </p:cNvSpPr>
          <p:nvPr>
            <p:ph type="ftr" sz="quarter" idx="11"/>
          </p:nvPr>
        </p:nvSpPr>
        <p:spPr/>
        <p:txBody>
          <a:bodyPr/>
          <a:lstStyle/>
          <a:p>
            <a:pPr>
              <a:defRPr/>
            </a:pPr>
            <a:endParaRPr lang="en-US">
              <a:solidFill>
                <a:srgbClr val="575F6D"/>
              </a:solidFill>
            </a:endParaRPr>
          </a:p>
        </p:txBody>
      </p:sp>
      <p:sp>
        <p:nvSpPr>
          <p:cNvPr id="7" name="Slide Number Placeholder 6"/>
          <p:cNvSpPr>
            <a:spLocks noGrp="1"/>
          </p:cNvSpPr>
          <p:nvPr>
            <p:ph type="sldNum" sz="quarter" idx="12"/>
          </p:nvPr>
        </p:nvSpPr>
        <p:spPr/>
        <p:txBody>
          <a:bodyPr/>
          <a:lstStyle/>
          <a:p>
            <a:pPr>
              <a:defRPr/>
            </a:pPr>
            <a:fld id="{13A2E197-6861-4CA4-B178-CF8CFC775C05}" type="slidenum">
              <a:rPr lang="en-US" smtClean="0"/>
              <a:pPr>
                <a:defRPr/>
              </a:pPr>
              <a:t>‹#›</a:t>
            </a:fld>
            <a:endParaRPr lang="en-US"/>
          </a:p>
        </p:txBody>
      </p:sp>
    </p:spTree>
    <p:extLst>
      <p:ext uri="{BB962C8B-B14F-4D97-AF65-F5344CB8AC3E}">
        <p14:creationId xmlns:p14="http://schemas.microsoft.com/office/powerpoint/2010/main" val="18119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9995" y="727522"/>
            <a:ext cx="4668731"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1079995" y="2344684"/>
            <a:ext cx="4668731"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pPr>
              <a:defRPr/>
            </a:pPr>
            <a:endParaRPr lang="en-US">
              <a:solidFill>
                <a:srgbClr val="575F6D"/>
              </a:solidFill>
            </a:endParaRPr>
          </a:p>
        </p:txBody>
      </p:sp>
      <p:sp>
        <p:nvSpPr>
          <p:cNvPr id="6" name="Footer Placeholder 5"/>
          <p:cNvSpPr>
            <a:spLocks noGrp="1"/>
          </p:cNvSpPr>
          <p:nvPr>
            <p:ph type="ftr" sz="quarter" idx="11"/>
          </p:nvPr>
        </p:nvSpPr>
        <p:spPr>
          <a:xfrm>
            <a:off x="590396" y="6041362"/>
            <a:ext cx="3295413" cy="365125"/>
          </a:xfrm>
        </p:spPr>
        <p:txBody>
          <a:bodyPr/>
          <a:lstStyle/>
          <a:p>
            <a:pPr>
              <a:defRPr/>
            </a:pPr>
            <a:endParaRPr lang="en-US">
              <a:solidFill>
                <a:srgbClr val="575F6D"/>
              </a:solidFill>
            </a:endParaRPr>
          </a:p>
        </p:txBody>
      </p:sp>
      <p:sp>
        <p:nvSpPr>
          <p:cNvPr id="7" name="Slide Number Placeholder 6"/>
          <p:cNvSpPr>
            <a:spLocks noGrp="1"/>
          </p:cNvSpPr>
          <p:nvPr>
            <p:ph type="sldNum" sz="quarter" idx="12"/>
          </p:nvPr>
        </p:nvSpPr>
        <p:spPr>
          <a:xfrm>
            <a:off x="4862689" y="5915888"/>
            <a:ext cx="1062155" cy="490599"/>
          </a:xfrm>
        </p:spPr>
        <p:txBody>
          <a:bodyPr/>
          <a:lstStyle/>
          <a:p>
            <a:pPr>
              <a:defRPr/>
            </a:pPr>
            <a:fld id="{96CD12CB-CBC3-4910-A32E-0A5F8407396A}" type="slidenum">
              <a:rPr lang="en-US" smtClean="0"/>
              <a:pPr>
                <a:defRPr/>
              </a:pPr>
              <a:t>‹#›</a:t>
            </a:fld>
            <a:endParaRPr lang="en-US"/>
          </a:p>
        </p:txBody>
      </p:sp>
    </p:spTree>
    <p:extLst>
      <p:ext uri="{BB962C8B-B14F-4D97-AF65-F5344CB8AC3E}">
        <p14:creationId xmlns:p14="http://schemas.microsoft.com/office/powerpoint/2010/main" val="356405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9997" y="447188"/>
            <a:ext cx="10032004"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79997" y="2184401"/>
            <a:ext cx="1003200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90396" y="6041362"/>
            <a:ext cx="8386043" cy="365125"/>
          </a:xfrm>
          <a:prstGeom prst="rect">
            <a:avLst/>
          </a:prstGeom>
        </p:spPr>
        <p:txBody>
          <a:bodyPr vert="horz" lIns="91440" tIns="45720" rIns="91440" bIns="45720" rtlCol="0" anchor="b"/>
          <a:lstStyle>
            <a:lvl1pPr algn="l">
              <a:defRPr sz="900">
                <a:solidFill>
                  <a:schemeClr val="tx1"/>
                </a:solidFill>
              </a:defRPr>
            </a:lvl1pPr>
          </a:lstStyle>
          <a:p>
            <a:pPr fontAlgn="base">
              <a:spcBef>
                <a:spcPct val="0"/>
              </a:spcBef>
              <a:spcAft>
                <a:spcPct val="0"/>
              </a:spcAft>
              <a:defRPr/>
            </a:pPr>
            <a:endParaRPr lang="en-US">
              <a:solidFill>
                <a:srgbClr val="575F6D"/>
              </a:solidFill>
              <a:latin typeface="Arial" charset="0"/>
              <a:cs typeface="Arial" charset="0"/>
            </a:endParaRPr>
          </a:p>
        </p:txBody>
      </p:sp>
      <p:sp>
        <p:nvSpPr>
          <p:cNvPr id="4" name="Date Placeholder 3"/>
          <p:cNvSpPr>
            <a:spLocks noGrp="1"/>
          </p:cNvSpPr>
          <p:nvPr>
            <p:ph type="dt" sz="half" idx="2"/>
          </p:nvPr>
        </p:nvSpPr>
        <p:spPr>
          <a:xfrm>
            <a:off x="9215230" y="6041362"/>
            <a:ext cx="1324215" cy="365125"/>
          </a:xfrm>
          <a:prstGeom prst="rect">
            <a:avLst/>
          </a:prstGeom>
        </p:spPr>
        <p:txBody>
          <a:bodyPr vert="horz" lIns="91440" tIns="45720" rIns="91440" bIns="45720" rtlCol="0" anchor="b"/>
          <a:lstStyle>
            <a:lvl1pPr algn="r">
              <a:defRPr sz="900">
                <a:solidFill>
                  <a:schemeClr val="tx1"/>
                </a:solidFill>
              </a:defRPr>
            </a:lvl1pPr>
          </a:lstStyle>
          <a:p>
            <a:pPr fontAlgn="base">
              <a:spcBef>
                <a:spcPct val="0"/>
              </a:spcBef>
              <a:spcAft>
                <a:spcPct val="0"/>
              </a:spcAft>
              <a:defRPr/>
            </a:pPr>
            <a:endParaRPr lang="en-US">
              <a:solidFill>
                <a:srgbClr val="575F6D"/>
              </a:solidFill>
              <a:latin typeface="Arial" charset="0"/>
              <a:cs typeface="Arial" charset="0"/>
            </a:endParaRPr>
          </a:p>
        </p:txBody>
      </p:sp>
      <p:sp>
        <p:nvSpPr>
          <p:cNvPr id="6" name="Slide Number Placeholder 5"/>
          <p:cNvSpPr>
            <a:spLocks noGrp="1"/>
          </p:cNvSpPr>
          <p:nvPr>
            <p:ph type="sldNum" sz="quarter" idx="4"/>
          </p:nvPr>
        </p:nvSpPr>
        <p:spPr>
          <a:xfrm>
            <a:off x="10539445"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fontAlgn="base">
              <a:spcBef>
                <a:spcPct val="0"/>
              </a:spcBef>
              <a:spcAft>
                <a:spcPct val="0"/>
              </a:spcAft>
              <a:defRPr/>
            </a:pPr>
            <a:fld id="{52F1C375-C13D-4986-9792-AE107C6BDF5B}" type="slidenum">
              <a:rPr lang="en-US" smtClean="0">
                <a:latin typeface="Arial" charset="0"/>
                <a:cs typeface="Arial" charset="0"/>
              </a:rPr>
              <a:pPr fontAlgn="base">
                <a:spcBef>
                  <a:spcPct val="0"/>
                </a:spcBef>
                <a:spcAft>
                  <a:spcPct val="0"/>
                </a:spcAft>
                <a:defRPr/>
              </a:pPr>
              <a:t>‹#›</a:t>
            </a:fld>
            <a:endParaRPr lang="en-US">
              <a:latin typeface="Arial" charset="0"/>
              <a:cs typeface="Arial" charset="0"/>
            </a:endParaRPr>
          </a:p>
        </p:txBody>
      </p:sp>
    </p:spTree>
    <p:extLst>
      <p:ext uri="{BB962C8B-B14F-4D97-AF65-F5344CB8AC3E}">
        <p14:creationId xmlns:p14="http://schemas.microsoft.com/office/powerpoint/2010/main" val="16579926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65938" y="869840"/>
            <a:ext cx="6834187" cy="1470025"/>
          </a:xfrm>
        </p:spPr>
        <p:txBody>
          <a:bodyPr>
            <a:normAutofit/>
          </a:bodyPr>
          <a:lstStyle/>
          <a:p>
            <a:pPr>
              <a:defRPr/>
            </a:pPr>
            <a:r>
              <a:rPr lang="en-US" sz="4000" dirty="0"/>
              <a:t>Welcome to HSC </a:t>
            </a:r>
            <a:r>
              <a:rPr lang="en-US" sz="4000" dirty="0" smtClean="0"/>
              <a:t>200</a:t>
            </a:r>
            <a:r>
              <a:rPr lang="en-US" sz="4000" dirty="0" smtClean="0"/>
              <a:t>:</a:t>
            </a:r>
            <a:r>
              <a:rPr lang="en-US" sz="4000" dirty="0"/>
              <a:t/>
            </a:r>
            <a:br>
              <a:rPr lang="en-US" sz="4000" dirty="0"/>
            </a:br>
            <a:r>
              <a:rPr lang="en-US" sz="4000" dirty="0" smtClean="0"/>
              <a:t>Fall </a:t>
            </a:r>
            <a:r>
              <a:rPr lang="en-US" sz="4000" dirty="0"/>
              <a:t>2020</a:t>
            </a:r>
          </a:p>
        </p:txBody>
      </p:sp>
      <p:sp>
        <p:nvSpPr>
          <p:cNvPr id="9219" name="Rectangle 3"/>
          <p:cNvSpPr>
            <a:spLocks noGrp="1" noChangeArrowheads="1"/>
          </p:cNvSpPr>
          <p:nvPr>
            <p:ph type="subTitle" idx="1"/>
          </p:nvPr>
        </p:nvSpPr>
        <p:spPr>
          <a:xfrm>
            <a:off x="1156138" y="1158765"/>
            <a:ext cx="2209800" cy="2362200"/>
          </a:xfrm>
        </p:spPr>
        <p:txBody>
          <a:bodyPr>
            <a:normAutofit/>
          </a:bodyPr>
          <a:lstStyle/>
          <a:p>
            <a:pPr eaLnBrk="1" hangingPunct="1"/>
            <a:r>
              <a:rPr lang="en-US" altLang="en-US" sz="2400" dirty="0"/>
              <a:t>Christina Jones, PhD</a:t>
            </a:r>
          </a:p>
          <a:p>
            <a:pPr eaLnBrk="1" hangingPunct="1"/>
            <a:r>
              <a:rPr lang="en-US" altLang="en-US" sz="2400" dirty="0"/>
              <a:t>Office: </a:t>
            </a:r>
          </a:p>
          <a:p>
            <a:pPr eaLnBrk="1" hangingPunct="1"/>
            <a:r>
              <a:rPr lang="en-US" altLang="en-US" sz="2400" dirty="0"/>
              <a:t>HB 534</a:t>
            </a:r>
          </a:p>
        </p:txBody>
      </p:sp>
      <p:pic>
        <p:nvPicPr>
          <p:cNvPr id="2" name="Picture 1"/>
          <p:cNvPicPr>
            <a:picLocks noChangeAspect="1"/>
          </p:cNvPicPr>
          <p:nvPr/>
        </p:nvPicPr>
        <p:blipFill>
          <a:blip r:embed="rId4"/>
          <a:stretch>
            <a:fillRect/>
          </a:stretch>
        </p:blipFill>
        <p:spPr>
          <a:xfrm>
            <a:off x="5764924" y="2697928"/>
            <a:ext cx="5407256" cy="36025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4957163"/>
      </p:ext>
    </p:extLst>
  </p:cSld>
  <p:clrMapOvr>
    <a:masterClrMapping/>
  </p:clrMapOvr>
  <mc:AlternateContent xmlns:mc="http://schemas.openxmlformats.org/markup-compatibility/2006">
    <mc:Choice xmlns:p14="http://schemas.microsoft.com/office/powerpoint/2010/main" Requires="p14">
      <p:transition spd="slow" p14:dur="2000" advTm="93286"/>
    </mc:Choice>
    <mc:Fallback>
      <p:transition spd="slow" advTm="9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97" y="646884"/>
            <a:ext cx="10032004" cy="970450"/>
          </a:xfrm>
        </p:spPr>
        <p:txBody>
          <a:bodyPr/>
          <a:lstStyle/>
          <a:p>
            <a:r>
              <a:rPr lang="en-US" dirty="0" smtClean="0"/>
              <a:t>Attendance &amp; Participation – </a:t>
            </a:r>
            <a:br>
              <a:rPr lang="en-US" dirty="0" smtClean="0"/>
            </a:br>
            <a:r>
              <a:rPr lang="en-US" dirty="0" smtClean="0"/>
              <a:t>Live Lectures </a:t>
            </a:r>
            <a:endParaRPr lang="en-US" dirty="0"/>
          </a:p>
        </p:txBody>
      </p:sp>
      <p:sp>
        <p:nvSpPr>
          <p:cNvPr id="3" name="Content Placeholder 2"/>
          <p:cNvSpPr>
            <a:spLocks noGrp="1"/>
          </p:cNvSpPr>
          <p:nvPr>
            <p:ph idx="1"/>
          </p:nvPr>
        </p:nvSpPr>
        <p:spPr>
          <a:xfrm>
            <a:off x="1079997" y="2427239"/>
            <a:ext cx="10032004" cy="4430761"/>
          </a:xfrm>
        </p:spPr>
        <p:txBody>
          <a:bodyPr>
            <a:normAutofit fontScale="92500" lnSpcReduction="20000"/>
          </a:bodyPr>
          <a:lstStyle/>
          <a:p>
            <a:r>
              <a:rPr lang="en-US" dirty="0" smtClean="0"/>
              <a:t>If </a:t>
            </a:r>
            <a:r>
              <a:rPr lang="en-US" dirty="0"/>
              <a:t>you choose to not attend a specific lecture, you are still responsible for viewing the video-recorded session in a timely fashion, as the content will be used for exams and assignments throughout the semester. </a:t>
            </a:r>
            <a:endParaRPr lang="en-US" dirty="0" smtClean="0"/>
          </a:p>
          <a:p>
            <a:pPr lvl="1"/>
            <a:r>
              <a:rPr lang="en-US" dirty="0" smtClean="0"/>
              <a:t>Recorded </a:t>
            </a:r>
            <a:r>
              <a:rPr lang="en-US" dirty="0"/>
              <a:t>sessions will be posted in the “Recorded Lectures” folder within 24 hours following the live lecture. </a:t>
            </a:r>
            <a:r>
              <a:rPr lang="en-US" b="1" dirty="0">
                <a:solidFill>
                  <a:srgbClr val="FFFF00"/>
                </a:solidFill>
              </a:rPr>
              <a:t>Due to Canvas space restraints, recorded lectures will only be available for each corresponding unit of class content. </a:t>
            </a:r>
          </a:p>
          <a:p>
            <a:r>
              <a:rPr lang="en-US" dirty="0" smtClean="0"/>
              <a:t>The </a:t>
            </a:r>
            <a:r>
              <a:rPr lang="en-US" dirty="0"/>
              <a:t>link to use for each lecture will be posted in the “Live Lecture Links” folder on Canvas at least 24 hours before the lecture is set to take place. All lectures will be conducted using WebEx. </a:t>
            </a:r>
            <a:endParaRPr lang="en-US" dirty="0" smtClean="0"/>
          </a:p>
          <a:p>
            <a:r>
              <a:rPr lang="en-US" dirty="0" smtClean="0"/>
              <a:t>Attendance </a:t>
            </a:r>
            <a:r>
              <a:rPr lang="en-US" dirty="0"/>
              <a:t>will be taken during each class session, at around the 10 minute mark of the session, using the “participants” information provided by the web tool. I will also take attendance again at the very end of the session. Participation and attendance points will be based on your presence during the entire session, on the SIX days where you’re attending for attendance points. </a:t>
            </a:r>
            <a:endParaRPr lang="en-US" dirty="0" smtClean="0"/>
          </a:p>
          <a:p>
            <a:pPr lvl="1"/>
            <a:r>
              <a:rPr lang="en-US" dirty="0" smtClean="0"/>
              <a:t>If </a:t>
            </a:r>
            <a:r>
              <a:rPr lang="en-US" dirty="0"/>
              <a:t>you’re not present at the beginning AND the end of the session when I take attendance, you won’t be provided points for that session. Technology problems will NOT be accepted as an excuse for your absence at the start/end of the session. If they do take place, remember, you ONLY need to attend SIX sessions for your points. Use another session to supplement your missed points!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47298230"/>
      </p:ext>
    </p:extLst>
  </p:cSld>
  <p:clrMapOvr>
    <a:masterClrMapping/>
  </p:clrMapOvr>
  <mc:AlternateContent xmlns:mc="http://schemas.openxmlformats.org/markup-compatibility/2006">
    <mc:Choice xmlns:p14="http://schemas.microsoft.com/office/powerpoint/2010/main" Requires="p14">
      <p:transition spd="slow" p14:dur="2000" advTm="310792"/>
    </mc:Choice>
    <mc:Fallback>
      <p:transition spd="slow" advTm="31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Lecture – Expectations </a:t>
            </a:r>
            <a:endParaRPr lang="en-US" dirty="0"/>
          </a:p>
        </p:txBody>
      </p:sp>
      <p:sp>
        <p:nvSpPr>
          <p:cNvPr id="3" name="Content Placeholder 2"/>
          <p:cNvSpPr>
            <a:spLocks noGrp="1"/>
          </p:cNvSpPr>
          <p:nvPr>
            <p:ph idx="1"/>
          </p:nvPr>
        </p:nvSpPr>
        <p:spPr>
          <a:xfrm>
            <a:off x="1079997" y="2101418"/>
            <a:ext cx="10032004" cy="4756582"/>
          </a:xfrm>
        </p:spPr>
        <p:txBody>
          <a:bodyPr>
            <a:normAutofit/>
          </a:bodyPr>
          <a:lstStyle/>
          <a:p>
            <a:r>
              <a:rPr lang="en-US" dirty="0"/>
              <a:t>You will need to attend using a computer, where I can identify your attendance using your name rather than a phone number call in, for the SIX sessions where you’re receiving your attendance points. You’ll also need to be sure to log in with your real name – no nicknames (Darth Vader, perhaps?)!</a:t>
            </a:r>
          </a:p>
          <a:p>
            <a:r>
              <a:rPr lang="en-US" dirty="0" smtClean="0"/>
              <a:t>Stay </a:t>
            </a:r>
            <a:r>
              <a:rPr lang="en-US" dirty="0"/>
              <a:t>focused. Please stay engaged in class activities. Close any apps on your device that are not relevant and turn off </a:t>
            </a:r>
            <a:r>
              <a:rPr lang="en-US" dirty="0" smtClean="0"/>
              <a:t>notifications.</a:t>
            </a:r>
          </a:p>
          <a:p>
            <a:r>
              <a:rPr lang="en-US" dirty="0" smtClean="0"/>
              <a:t>Turn </a:t>
            </a:r>
            <a:r>
              <a:rPr lang="en-US" dirty="0"/>
              <a:t>on your video when possible. It is helpful to be able to see each other, just as in an in-person class. If you have limited internet bandwidth or no webcam, it is ok to not use video.  If you're unable to find an environment without a lot of visual distractions, it is also ok to turn off your video.</a:t>
            </a:r>
          </a:p>
          <a:p>
            <a:r>
              <a:rPr lang="en-US" dirty="0" smtClean="0"/>
              <a:t>Keep </a:t>
            </a:r>
            <a:r>
              <a:rPr lang="en-US" dirty="0"/>
              <a:t>it clean. Don't share anything you wouldn't put up on the projector in class</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5754220"/>
      </p:ext>
    </p:extLst>
  </p:cSld>
  <p:clrMapOvr>
    <a:masterClrMapping/>
  </p:clrMapOvr>
  <mc:AlternateContent xmlns:mc="http://schemas.openxmlformats.org/markup-compatibility/2006">
    <mc:Choice xmlns:p14="http://schemas.microsoft.com/office/powerpoint/2010/main" Requires="p14">
      <p:transition spd="slow" p14:dur="2000" advTm="151031"/>
    </mc:Choice>
    <mc:Fallback>
      <p:transition spd="slow" advTm="15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Lecture - Expectations</a:t>
            </a:r>
            <a:endParaRPr lang="en-US" dirty="0"/>
          </a:p>
        </p:txBody>
      </p:sp>
      <p:sp>
        <p:nvSpPr>
          <p:cNvPr id="3" name="Content Placeholder 2"/>
          <p:cNvSpPr>
            <a:spLocks noGrp="1"/>
          </p:cNvSpPr>
          <p:nvPr>
            <p:ph idx="1"/>
          </p:nvPr>
        </p:nvSpPr>
        <p:spPr>
          <a:xfrm>
            <a:off x="1079997" y="2474535"/>
            <a:ext cx="10032004" cy="3636510"/>
          </a:xfrm>
        </p:spPr>
        <p:txBody>
          <a:bodyPr>
            <a:normAutofit lnSpcReduction="10000"/>
          </a:bodyPr>
          <a:lstStyle/>
          <a:p>
            <a:r>
              <a:rPr lang="en-US" dirty="0"/>
              <a:t>Mute your microphone when you are not talking. This helps eliminate background noise. Use a headset when possible. If you own headphones with a microphone, please use them. This improves audio quality.</a:t>
            </a:r>
          </a:p>
          <a:p>
            <a:r>
              <a:rPr lang="en-US" dirty="0"/>
              <a:t>Be in a quiet place when possible. Find a quiet, distraction-free spot to log in. Turn off any music, videos, etc. in the background.</a:t>
            </a:r>
          </a:p>
          <a:p>
            <a:r>
              <a:rPr lang="en-US" dirty="0"/>
              <a:t>Stay on topic. Use the chat window for questions and comments that are relevant to class. The chat window is not a place for socializing or posting comments that distract from the course activities. If you fill it up with random comments, I will be unable to sort through the information quickly to address students' real questions/concerns about the course.</a:t>
            </a:r>
          </a:p>
          <a:p>
            <a:r>
              <a:rPr lang="en-US" dirty="0"/>
              <a:t>No disrespect or hate speech. Just like in our in-person class, respectful behavior is expected.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7527270"/>
      </p:ext>
    </p:extLst>
  </p:cSld>
  <p:clrMapOvr>
    <a:masterClrMapping/>
  </p:clrMapOvr>
  <mc:AlternateContent xmlns:mc="http://schemas.openxmlformats.org/markup-compatibility/2006">
    <mc:Choice xmlns:p14="http://schemas.microsoft.com/office/powerpoint/2010/main" Requires="p14">
      <p:transition spd="slow" p14:dur="2000" advTm="91871"/>
    </mc:Choice>
    <mc:Fallback>
      <p:transition spd="slow" advTm="9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Written/Oral Assignments </a:t>
            </a:r>
            <a:endParaRPr lang="en-US" dirty="0"/>
          </a:p>
        </p:txBody>
      </p:sp>
      <p:sp>
        <p:nvSpPr>
          <p:cNvPr id="3" name="Content Placeholder 2"/>
          <p:cNvSpPr>
            <a:spLocks noGrp="1"/>
          </p:cNvSpPr>
          <p:nvPr>
            <p:ph idx="1"/>
          </p:nvPr>
        </p:nvSpPr>
        <p:spPr>
          <a:xfrm>
            <a:off x="1079997" y="2632190"/>
            <a:ext cx="10032004" cy="3636510"/>
          </a:xfrm>
        </p:spPr>
        <p:txBody>
          <a:bodyPr/>
          <a:lstStyle/>
          <a:p>
            <a:r>
              <a:rPr lang="en-US" sz="2000" dirty="0"/>
              <a:t>	Writing/Oral Assignments = 65 points </a:t>
            </a:r>
          </a:p>
          <a:p>
            <a:pPr lvl="1"/>
            <a:r>
              <a:rPr lang="en-US" sz="1800" dirty="0" smtClean="0"/>
              <a:t>Career </a:t>
            </a:r>
            <a:r>
              <a:rPr lang="en-US" sz="1800" dirty="0"/>
              <a:t>Skills Assessment and Reflection = 10 points </a:t>
            </a:r>
          </a:p>
          <a:p>
            <a:pPr lvl="1"/>
            <a:r>
              <a:rPr lang="en-US" sz="1800" dirty="0" smtClean="0"/>
              <a:t>Resume </a:t>
            </a:r>
            <a:r>
              <a:rPr lang="en-US" sz="1800" dirty="0"/>
              <a:t>(draft, review, and final) = 20 points </a:t>
            </a:r>
          </a:p>
          <a:p>
            <a:pPr lvl="1"/>
            <a:r>
              <a:rPr lang="en-US" sz="1800" dirty="0" smtClean="0"/>
              <a:t>Professional </a:t>
            </a:r>
            <a:r>
              <a:rPr lang="en-US" sz="1800" dirty="0"/>
              <a:t>Health Education Organization </a:t>
            </a:r>
            <a:r>
              <a:rPr lang="en-US" sz="1800" dirty="0" smtClean="0"/>
              <a:t>Presentation </a:t>
            </a:r>
            <a:r>
              <a:rPr lang="en-US" sz="1800" dirty="0"/>
              <a:t>= 15 points </a:t>
            </a:r>
          </a:p>
          <a:p>
            <a:pPr lvl="1"/>
            <a:r>
              <a:rPr lang="en-US" sz="1800" dirty="0" smtClean="0"/>
              <a:t>Informational </a:t>
            </a:r>
            <a:r>
              <a:rPr lang="en-US" sz="1800" dirty="0"/>
              <a:t>Interview and Reflection = 20 points </a:t>
            </a:r>
            <a:endParaRPr lang="en-US" sz="1800" dirty="0" smtClean="0"/>
          </a:p>
          <a:p>
            <a:pPr lvl="1"/>
            <a:endParaRPr lang="en-US" sz="1800" dirty="0"/>
          </a:p>
          <a:p>
            <a:pPr lvl="1"/>
            <a:r>
              <a:rPr lang="en-US" sz="1800" dirty="0" smtClean="0"/>
              <a:t>More details on each will be provided in their respective assignment narrated presentations throughout the semester. See schedule for due dates! </a:t>
            </a:r>
            <a:endParaRPr lang="en-US" sz="18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0194012"/>
      </p:ext>
    </p:extLst>
  </p:cSld>
  <p:clrMapOvr>
    <a:masterClrMapping/>
  </p:clrMapOvr>
  <mc:AlternateContent xmlns:mc="http://schemas.openxmlformats.org/markup-compatibility/2006">
    <mc:Choice xmlns:p14="http://schemas.microsoft.com/office/powerpoint/2010/main" Requires="p14">
      <p:transition spd="slow" p14:dur="2000" advTm="102914"/>
    </mc:Choice>
    <mc:Fallback>
      <p:transition spd="slow" advTm="10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Portfolio </a:t>
            </a:r>
            <a:endParaRPr lang="en-US" dirty="0"/>
          </a:p>
        </p:txBody>
      </p:sp>
      <p:sp>
        <p:nvSpPr>
          <p:cNvPr id="3" name="Content Placeholder 2"/>
          <p:cNvSpPr>
            <a:spLocks noGrp="1"/>
          </p:cNvSpPr>
          <p:nvPr>
            <p:ph idx="1"/>
          </p:nvPr>
        </p:nvSpPr>
        <p:spPr>
          <a:xfrm>
            <a:off x="1079997" y="2222287"/>
            <a:ext cx="10032004" cy="4136472"/>
          </a:xfrm>
        </p:spPr>
        <p:txBody>
          <a:bodyPr/>
          <a:lstStyle/>
          <a:p>
            <a:pPr hangingPunct="0"/>
            <a:r>
              <a:rPr lang="en-US" sz="2400" b="1" dirty="0"/>
              <a:t>Final Portfolio = 40 points </a:t>
            </a:r>
            <a:endParaRPr lang="en-US" sz="2400" dirty="0"/>
          </a:p>
          <a:p>
            <a:pPr lvl="1" hangingPunct="0"/>
            <a:r>
              <a:rPr lang="en-US" sz="2000" dirty="0"/>
              <a:t>Log of Professional Development Hours = 10 points</a:t>
            </a:r>
          </a:p>
          <a:p>
            <a:pPr lvl="1" hangingPunct="0"/>
            <a:r>
              <a:rPr lang="en-US" sz="2000" dirty="0"/>
              <a:t>Reflection on Professional Development Hours = 10 points </a:t>
            </a:r>
          </a:p>
          <a:p>
            <a:pPr lvl="1" hangingPunct="0"/>
            <a:r>
              <a:rPr lang="en-US" sz="2000" dirty="0"/>
              <a:t>Guest Speaker Portfolio (notes and reflection) = 20 points </a:t>
            </a:r>
            <a:endParaRPr lang="en-US" sz="200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2944701"/>
      </p:ext>
    </p:extLst>
  </p:cSld>
  <p:clrMapOvr>
    <a:masterClrMapping/>
  </p:clrMapOvr>
  <mc:AlternateContent xmlns:mc="http://schemas.openxmlformats.org/markup-compatibility/2006">
    <mc:Choice xmlns:p14="http://schemas.microsoft.com/office/powerpoint/2010/main" Requires="p14">
      <p:transition spd="slow" p14:dur="2000" advTm="28049"/>
    </mc:Choice>
    <mc:Fallback>
      <p:transition spd="slow" advTm="2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your hours - </a:t>
            </a:r>
            <a:endParaRPr lang="en-US" dirty="0"/>
          </a:p>
        </p:txBody>
      </p:sp>
      <p:sp>
        <p:nvSpPr>
          <p:cNvPr id="3" name="Content Placeholder 2"/>
          <p:cNvSpPr>
            <a:spLocks noGrp="1"/>
          </p:cNvSpPr>
          <p:nvPr>
            <p:ph idx="1"/>
          </p:nvPr>
        </p:nvSpPr>
        <p:spPr>
          <a:xfrm>
            <a:off x="1079997" y="2322135"/>
            <a:ext cx="10032004" cy="4535865"/>
          </a:xfrm>
        </p:spPr>
        <p:txBody>
          <a:bodyPr>
            <a:normAutofit/>
          </a:bodyPr>
          <a:lstStyle/>
          <a:p>
            <a:r>
              <a:rPr lang="en-US" sz="1900" dirty="0" smtClean="0"/>
              <a:t>A full, narrated presentation on expectations for this assignment and your hours will be posted next week. </a:t>
            </a:r>
          </a:p>
          <a:p>
            <a:r>
              <a:rPr lang="en-US" sz="1900" dirty="0" smtClean="0"/>
              <a:t>A representative from Student Voluntary Services will also be speaking with me in a video interview, which I’ll record and post – providing suggestions for health volunteering in-person and virtually. </a:t>
            </a:r>
          </a:p>
          <a:p>
            <a:endParaRPr lang="en-US" sz="1900" dirty="0"/>
          </a:p>
          <a:p>
            <a:r>
              <a:rPr lang="en-US" sz="1900" dirty="0"/>
              <a:t>B</a:t>
            </a:r>
            <a:r>
              <a:rPr lang="en-US" sz="1900" dirty="0" smtClean="0"/>
              <a:t>ut, in the meantime –  Add this to your calendar! </a:t>
            </a:r>
          </a:p>
          <a:p>
            <a:pPr lvl="1"/>
            <a:r>
              <a:rPr lang="en-US" sz="1700" b="1" dirty="0" smtClean="0">
                <a:solidFill>
                  <a:schemeClr val="accent2">
                    <a:lumMod val="60000"/>
                    <a:lumOff val="40000"/>
                  </a:schemeClr>
                </a:solidFill>
              </a:rPr>
              <a:t>Student Voluntary Services ONLINE Recruitment Fair</a:t>
            </a:r>
          </a:p>
          <a:p>
            <a:pPr lvl="1"/>
            <a:r>
              <a:rPr lang="en-US" sz="1700" dirty="0" smtClean="0"/>
              <a:t>Wednesday, September 2</a:t>
            </a:r>
            <a:r>
              <a:rPr lang="en-US" sz="1700" baseline="30000" dirty="0" smtClean="0"/>
              <a:t>nd</a:t>
            </a:r>
            <a:r>
              <a:rPr lang="en-US" sz="1700" dirty="0" smtClean="0"/>
              <a:t> – Using Zoom</a:t>
            </a:r>
          </a:p>
          <a:p>
            <a:pPr lvl="1"/>
            <a:r>
              <a:rPr lang="en-US" sz="1700" dirty="0"/>
              <a:t>Agencies will be split into categories </a:t>
            </a:r>
            <a:r>
              <a:rPr lang="en-US" sz="1700" dirty="0" smtClean="0"/>
              <a:t>- Each </a:t>
            </a:r>
            <a:r>
              <a:rPr lang="en-US" sz="1700" dirty="0"/>
              <a:t>category will have a morning and an afternoon session to present to any students who log on to their session. </a:t>
            </a:r>
            <a:r>
              <a:rPr lang="en-US" sz="1700" dirty="0" smtClean="0"/>
              <a:t>Each </a:t>
            </a:r>
            <a:r>
              <a:rPr lang="en-US" sz="1700" dirty="0"/>
              <a:t>category session will be 45 – 60 minutes in length.  </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1986075"/>
      </p:ext>
    </p:extLst>
  </p:cSld>
  <p:clrMapOvr>
    <a:masterClrMapping/>
  </p:clrMapOvr>
  <mc:AlternateContent xmlns:mc="http://schemas.openxmlformats.org/markup-compatibility/2006">
    <mc:Choice xmlns:p14="http://schemas.microsoft.com/office/powerpoint/2010/main" Requires="p14">
      <p:transition spd="slow" p14:dur="2000" advTm="149591"/>
    </mc:Choice>
    <mc:Fallback>
      <p:transition spd="slow" advTm="14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Miscellaneous </a:t>
            </a:r>
            <a:endParaRPr lang="en-US" dirty="0"/>
          </a:p>
        </p:txBody>
      </p:sp>
      <p:sp>
        <p:nvSpPr>
          <p:cNvPr id="3" name="Content Placeholder 2"/>
          <p:cNvSpPr>
            <a:spLocks noGrp="1"/>
          </p:cNvSpPr>
          <p:nvPr>
            <p:ph idx="1"/>
          </p:nvPr>
        </p:nvSpPr>
        <p:spPr>
          <a:xfrm>
            <a:off x="1079997" y="2222287"/>
            <a:ext cx="10032004" cy="4094430"/>
          </a:xfrm>
        </p:spPr>
        <p:txBody>
          <a:bodyPr>
            <a:noAutofit/>
          </a:bodyPr>
          <a:lstStyle/>
          <a:p>
            <a:r>
              <a:rPr lang="en-US" sz="2000" dirty="0" smtClean="0"/>
              <a:t>Course total: 310 Points </a:t>
            </a:r>
          </a:p>
          <a:p>
            <a:pPr lvl="1"/>
            <a:r>
              <a:rPr lang="en-US" sz="1800" dirty="0" smtClean="0"/>
              <a:t>See syllabus for full grading scale.</a:t>
            </a:r>
          </a:p>
          <a:p>
            <a:pPr lvl="1"/>
            <a:r>
              <a:rPr lang="en-US" sz="1800" dirty="0" smtClean="0"/>
              <a:t>Grades (and feedback) will be updated frequently and provided solely through Canvas. </a:t>
            </a:r>
          </a:p>
          <a:p>
            <a:r>
              <a:rPr lang="en-US" sz="2000" dirty="0" smtClean="0"/>
              <a:t>Type all assignments, with standard formatting (Times New Roman 12 pt. font, double-space, with 1 inch margins)</a:t>
            </a:r>
          </a:p>
          <a:p>
            <a:r>
              <a:rPr lang="en-US" sz="2000" dirty="0"/>
              <a:t>Late assignments are accepted with a penalty.  </a:t>
            </a:r>
            <a:endParaRPr lang="en-US" sz="2000" dirty="0" smtClean="0"/>
          </a:p>
          <a:p>
            <a:pPr lvl="1"/>
            <a:r>
              <a:rPr lang="en-US" sz="1800" dirty="0" smtClean="0"/>
              <a:t>Assignments </a:t>
            </a:r>
            <a:r>
              <a:rPr lang="en-US" sz="1800" dirty="0"/>
              <a:t>will receive a 10% cumulative penalty for each 24-hour period (including weekends and holidays) they are late.  </a:t>
            </a:r>
            <a:endParaRPr lang="en-US" sz="1800" dirty="0" smtClean="0"/>
          </a:p>
          <a:p>
            <a:pPr lvl="1"/>
            <a:r>
              <a:rPr lang="en-US" sz="1800" dirty="0" smtClean="0"/>
              <a:t>Assignments </a:t>
            </a:r>
            <a:r>
              <a:rPr lang="en-US" sz="1800" dirty="0"/>
              <a:t>turned in after 5 calendar days will receive a zero grade.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8204448"/>
      </p:ext>
    </p:extLst>
  </p:cSld>
  <p:clrMapOvr>
    <a:masterClrMapping/>
  </p:clrMapOvr>
  <mc:AlternateContent xmlns:mc="http://schemas.openxmlformats.org/markup-compatibility/2006">
    <mc:Choice xmlns:p14="http://schemas.microsoft.com/office/powerpoint/2010/main" Requires="p14">
      <p:transition spd="slow" p14:dur="2000" advTm="92514"/>
    </mc:Choice>
    <mc:Fallback>
      <p:transition spd="slow" advTm="9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l="11373" t="18954" r="9665" b="6023"/>
          <a:stretch/>
        </p:blipFill>
        <p:spPr>
          <a:xfrm>
            <a:off x="1385776" y="523389"/>
            <a:ext cx="9726225" cy="55943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4473384"/>
      </p:ext>
    </p:extLst>
  </p:cSld>
  <p:clrMapOvr>
    <a:masterClrMapping/>
  </p:clrMapOvr>
  <mc:AlternateContent xmlns:mc="http://schemas.openxmlformats.org/markup-compatibility/2006">
    <mc:Choice xmlns:p14="http://schemas.microsoft.com/office/powerpoint/2010/main" Requires="p14">
      <p:transition spd="slow" p14:dur="2000" advTm="180717"/>
    </mc:Choice>
    <mc:Fallback>
      <p:transition spd="slow" advTm="180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Philosophy - </a:t>
            </a:r>
            <a:endParaRPr lang="en-US" dirty="0"/>
          </a:p>
        </p:txBody>
      </p:sp>
      <p:sp>
        <p:nvSpPr>
          <p:cNvPr id="3" name="Content Placeholder 2"/>
          <p:cNvSpPr>
            <a:spLocks noGrp="1"/>
          </p:cNvSpPr>
          <p:nvPr>
            <p:ph idx="1"/>
          </p:nvPr>
        </p:nvSpPr>
        <p:spPr>
          <a:xfrm>
            <a:off x="1553497" y="2295833"/>
            <a:ext cx="8927017" cy="4267200"/>
          </a:xfrm>
        </p:spPr>
        <p:txBody>
          <a:bodyPr>
            <a:normAutofit fontScale="85000" lnSpcReduction="20000"/>
          </a:bodyPr>
          <a:lstStyle/>
          <a:p>
            <a:r>
              <a:rPr lang="en-US" sz="2600" dirty="0"/>
              <a:t>It’s college, you’re an adult, so act like one…</a:t>
            </a:r>
          </a:p>
          <a:p>
            <a:pPr lvl="1"/>
            <a:r>
              <a:rPr lang="en-US" sz="2600" dirty="0"/>
              <a:t>Take responsibility for your own actions, and the ways in which your actions impact others around you</a:t>
            </a:r>
          </a:p>
          <a:p>
            <a:pPr lvl="1"/>
            <a:r>
              <a:rPr lang="en-US" sz="2600" dirty="0"/>
              <a:t>If you don’t want to be policed or treated “like a child” – then consider now how YOUR actions might impact your class performance (regardless of my teaching style, content, etc.) </a:t>
            </a:r>
          </a:p>
          <a:p>
            <a:pPr lvl="1"/>
            <a:r>
              <a:rPr lang="en-US" sz="2600" dirty="0"/>
              <a:t>In the real world, there will be no attendance or rules about how to use your time at work…but there also won’t be study guides or </a:t>
            </a:r>
            <a:r>
              <a:rPr lang="en-US" sz="2600" dirty="0" smtClean="0"/>
              <a:t>lecture </a:t>
            </a:r>
            <a:r>
              <a:rPr lang="en-US" sz="2600" dirty="0"/>
              <a:t>slides, nor will your boss care as much about firing you as I do about seeing you pass.</a:t>
            </a:r>
          </a:p>
          <a:p>
            <a:pPr lvl="1"/>
            <a:r>
              <a:rPr lang="en-US" sz="2600" dirty="0"/>
              <a:t>I want to see you succeed, seriously. Really. I promise.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4211550"/>
      </p:ext>
    </p:extLst>
  </p:cSld>
  <p:clrMapOvr>
    <a:masterClrMapping/>
  </p:clrMapOvr>
  <mc:AlternateContent xmlns:mc="http://schemas.openxmlformats.org/markup-compatibility/2006">
    <mc:Choice xmlns:p14="http://schemas.microsoft.com/office/powerpoint/2010/main" Requires="p14">
      <p:transition spd="slow" p14:dur="2000" advTm="186396"/>
    </mc:Choice>
    <mc:Fallback>
      <p:transition spd="slow" advTm="18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defRPr/>
            </a:pPr>
            <a:r>
              <a:rPr lang="en-US" dirty="0"/>
              <a:t>Advice from my past students</a:t>
            </a:r>
          </a:p>
        </p:txBody>
      </p:sp>
      <p:sp>
        <p:nvSpPr>
          <p:cNvPr id="5123" name="Rectangle 3"/>
          <p:cNvSpPr>
            <a:spLocks noGrp="1" noChangeArrowheads="1"/>
          </p:cNvSpPr>
          <p:nvPr>
            <p:ph idx="1"/>
          </p:nvPr>
        </p:nvSpPr>
        <p:spPr>
          <a:xfrm>
            <a:off x="1825624" y="2064774"/>
            <a:ext cx="5337177" cy="4945626"/>
          </a:xfrm>
        </p:spPr>
        <p:txBody>
          <a:bodyPr>
            <a:normAutofit/>
          </a:bodyPr>
          <a:lstStyle/>
          <a:p>
            <a:pPr eaLnBrk="1" hangingPunct="1">
              <a:lnSpc>
                <a:spcPct val="90000"/>
              </a:lnSpc>
            </a:pPr>
            <a:r>
              <a:rPr lang="en-US" altLang="en-US" sz="2400" dirty="0"/>
              <a:t>Come to class! </a:t>
            </a:r>
          </a:p>
          <a:p>
            <a:pPr lvl="2" eaLnBrk="1" hangingPunct="1">
              <a:lnSpc>
                <a:spcPct val="90000"/>
              </a:lnSpc>
            </a:pPr>
            <a:r>
              <a:rPr lang="en-US" altLang="en-US" sz="1800" dirty="0">
                <a:sym typeface="Wingdings" pitchFamily="2" charset="2"/>
              </a:rPr>
              <a:t>Coming to class doesn’t equal texting, checking Facebook, etc. Engage, and take lots of notes.</a:t>
            </a:r>
          </a:p>
          <a:p>
            <a:pPr eaLnBrk="1" hangingPunct="1">
              <a:lnSpc>
                <a:spcPct val="90000"/>
              </a:lnSpc>
            </a:pPr>
            <a:r>
              <a:rPr lang="en-US" altLang="en-US" sz="2400" dirty="0">
                <a:sym typeface="Wingdings" pitchFamily="2" charset="2"/>
              </a:rPr>
              <a:t>Read! No, really. Please read. PLEASE!?!</a:t>
            </a:r>
          </a:p>
          <a:p>
            <a:pPr eaLnBrk="1" hangingPunct="1">
              <a:lnSpc>
                <a:spcPct val="90000"/>
              </a:lnSpc>
            </a:pPr>
            <a:r>
              <a:rPr lang="en-US" altLang="en-US" sz="2400" dirty="0">
                <a:sym typeface="Wingdings" pitchFamily="2" charset="2"/>
              </a:rPr>
              <a:t>Come to office hours EARLY for help</a:t>
            </a:r>
            <a:r>
              <a:rPr lang="en-US" altLang="en-US" sz="2400" dirty="0"/>
              <a:t>     </a:t>
            </a:r>
          </a:p>
          <a:p>
            <a:pPr lvl="2" eaLnBrk="1" hangingPunct="1">
              <a:lnSpc>
                <a:spcPct val="90000"/>
              </a:lnSpc>
            </a:pPr>
            <a:r>
              <a:rPr lang="en-US" altLang="en-US" sz="1800" dirty="0"/>
              <a:t>I want to help you! </a:t>
            </a:r>
          </a:p>
          <a:p>
            <a:pPr lvl="2">
              <a:lnSpc>
                <a:spcPct val="90000"/>
              </a:lnSpc>
            </a:pPr>
            <a:r>
              <a:rPr lang="en-US" altLang="en-US" sz="1800" dirty="0"/>
              <a:t>It will be imperative that you communicate with me EARLY and OFTEN regarding </a:t>
            </a:r>
            <a:r>
              <a:rPr lang="en-US" altLang="en-US" sz="1800" dirty="0" smtClean="0"/>
              <a:t>your projects.</a:t>
            </a:r>
            <a:endParaRPr lang="en-US" altLang="en-US" sz="1600" dirty="0"/>
          </a:p>
        </p:txBody>
      </p:sp>
      <p:pic>
        <p:nvPicPr>
          <p:cNvPr id="2" name="Picture 1"/>
          <p:cNvPicPr>
            <a:picLocks noChangeAspect="1"/>
          </p:cNvPicPr>
          <p:nvPr/>
        </p:nvPicPr>
        <p:blipFill rotWithShape="1">
          <a:blip r:embed="rId4"/>
          <a:srcRect r="2000" b="15171"/>
          <a:stretch/>
        </p:blipFill>
        <p:spPr>
          <a:xfrm>
            <a:off x="7162801" y="2133600"/>
            <a:ext cx="3135695" cy="4114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907560"/>
      </p:ext>
    </p:extLst>
  </p:cSld>
  <p:clrMapOvr>
    <a:masterClrMapping/>
  </p:clrMapOvr>
  <mc:AlternateContent xmlns:mc="http://schemas.openxmlformats.org/markup-compatibility/2006">
    <mc:Choice xmlns:p14="http://schemas.microsoft.com/office/powerpoint/2010/main" Requires="p14">
      <p:transition spd="slow" p14:dur="2000" advTm="72013"/>
    </mc:Choice>
    <mc:Fallback>
      <p:transition spd="slow" advTm="7201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512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15" y="1056788"/>
            <a:ext cx="10032004" cy="970450"/>
          </a:xfrm>
        </p:spPr>
        <p:txBody>
          <a:bodyPr/>
          <a:lstStyle/>
          <a:p>
            <a:r>
              <a:rPr lang="en-US" dirty="0" smtClean="0"/>
              <a:t>All of my presentations are narrated – </a:t>
            </a:r>
            <a:br>
              <a:rPr lang="en-US" dirty="0" smtClean="0"/>
            </a:br>
            <a:endParaRPr lang="en-US" dirty="0"/>
          </a:p>
        </p:txBody>
      </p:sp>
      <p:sp>
        <p:nvSpPr>
          <p:cNvPr id="5" name="Content Placeholder 4"/>
          <p:cNvSpPr>
            <a:spLocks noGrp="1"/>
          </p:cNvSpPr>
          <p:nvPr>
            <p:ph idx="1"/>
          </p:nvPr>
        </p:nvSpPr>
        <p:spPr>
          <a:xfrm>
            <a:off x="386315" y="919005"/>
            <a:ext cx="10032004" cy="3636510"/>
          </a:xfrm>
        </p:spPr>
        <p:txBody>
          <a:bodyPr/>
          <a:lstStyle/>
          <a:p>
            <a:r>
              <a:rPr lang="en-US" dirty="0" smtClean="0"/>
              <a:t>If the audio doesn’t automatically play, you may need to click the speaker icon at the bottom right corner of each slide to play the audio! </a:t>
            </a:r>
            <a:endParaRPr lang="en-US" dirty="0"/>
          </a:p>
        </p:txBody>
      </p:sp>
      <p:pic>
        <p:nvPicPr>
          <p:cNvPr id="4" name="Picture 3"/>
          <p:cNvPicPr>
            <a:picLocks noChangeAspect="1"/>
          </p:cNvPicPr>
          <p:nvPr/>
        </p:nvPicPr>
        <p:blipFill>
          <a:blip r:embed="rId4"/>
          <a:stretch>
            <a:fillRect/>
          </a:stretch>
        </p:blipFill>
        <p:spPr>
          <a:xfrm>
            <a:off x="10733451" y="2540978"/>
            <a:ext cx="847417" cy="2511770"/>
          </a:xfrm>
          <a:prstGeom prst="rect">
            <a:avLst/>
          </a:prstGeom>
          <a:solidFill>
            <a:schemeClr val="accent6"/>
          </a:solidFill>
        </p:spPr>
      </p:pic>
      <p:pic>
        <p:nvPicPr>
          <p:cNvPr id="6" name="Picture 5"/>
          <p:cNvPicPr>
            <a:picLocks noChangeAspect="1"/>
          </p:cNvPicPr>
          <p:nvPr/>
        </p:nvPicPr>
        <p:blipFill>
          <a:blip r:embed="rId5"/>
          <a:stretch>
            <a:fillRect/>
          </a:stretch>
        </p:blipFill>
        <p:spPr>
          <a:xfrm>
            <a:off x="3407917" y="3355327"/>
            <a:ext cx="3837886" cy="28956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4261477"/>
      </p:ext>
    </p:extLst>
  </p:cSld>
  <p:clrMapOvr>
    <a:masterClrMapping/>
  </p:clrMapOvr>
  <mc:AlternateContent xmlns:mc="http://schemas.openxmlformats.org/markup-compatibility/2006">
    <mc:Choice xmlns:p14="http://schemas.microsoft.com/office/powerpoint/2010/main" Requires="p14">
      <p:transition spd="slow" p14:dur="2000" advTm="157833"/>
    </mc:Choice>
    <mc:Fallback>
      <p:transition spd="slow" advTm="15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US"/>
              <a:t>Who am I?</a:t>
            </a:r>
          </a:p>
        </p:txBody>
      </p:sp>
      <p:sp>
        <p:nvSpPr>
          <p:cNvPr id="13315" name="Rectangle 3"/>
          <p:cNvSpPr>
            <a:spLocks noGrp="1" noChangeArrowheads="1"/>
          </p:cNvSpPr>
          <p:nvPr>
            <p:ph idx="1"/>
          </p:nvPr>
        </p:nvSpPr>
        <p:spPr>
          <a:xfrm>
            <a:off x="2333998" y="2438400"/>
            <a:ext cx="7524003" cy="3636510"/>
          </a:xfrm>
        </p:spPr>
        <p:txBody>
          <a:bodyPr>
            <a:normAutofit/>
          </a:bodyPr>
          <a:lstStyle/>
          <a:p>
            <a:pPr marL="990600" lvl="1" indent="-533400"/>
            <a:r>
              <a:rPr lang="en-US" altLang="en-US" sz="3200" dirty="0"/>
              <a:t>How long have I been an Indiana  resident?</a:t>
            </a:r>
          </a:p>
          <a:p>
            <a:pPr marL="990600" lvl="1" indent="-533400"/>
            <a:r>
              <a:rPr lang="en-US" altLang="en-US" sz="3200" dirty="0"/>
              <a:t>Where is my hometown?</a:t>
            </a:r>
          </a:p>
          <a:p>
            <a:pPr marL="990600" lvl="1" indent="-533400"/>
            <a:r>
              <a:rPr lang="en-US" altLang="en-US" sz="3200" dirty="0"/>
              <a:t>What do I drive?</a:t>
            </a:r>
          </a:p>
          <a:p>
            <a:pPr marL="990600" lvl="1" indent="-533400"/>
            <a:r>
              <a:rPr lang="en-US" altLang="en-US" sz="3200" dirty="0"/>
              <a:t>What do I do in my spare time?</a:t>
            </a:r>
          </a:p>
          <a:p>
            <a:pPr marL="0" indent="0">
              <a:buNone/>
            </a:pPr>
            <a:endParaRPr lang="en-US"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8085146"/>
      </p:ext>
    </p:extLst>
  </p:cSld>
  <p:clrMapOvr>
    <a:masterClrMapping/>
  </p:clrMapOvr>
  <mc:AlternateContent xmlns:mc="http://schemas.openxmlformats.org/markup-compatibility/2006">
    <mc:Choice xmlns:p14="http://schemas.microsoft.com/office/powerpoint/2010/main" Requires="p14">
      <p:transition spd="slow" p14:dur="2000" advTm="68053"/>
    </mc:Choice>
    <mc:Fallback>
      <p:transition spd="slow" advTm="6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030717" y="3088071"/>
            <a:ext cx="2655412" cy="3276600"/>
          </a:xfrm>
          <a:prstGeom prst="rect">
            <a:avLst/>
          </a:prstGeom>
        </p:spPr>
      </p:pic>
      <p:pic>
        <p:nvPicPr>
          <p:cNvPr id="5" name="Picture 4"/>
          <p:cNvPicPr>
            <a:picLocks noChangeAspect="1"/>
          </p:cNvPicPr>
          <p:nvPr/>
        </p:nvPicPr>
        <p:blipFill>
          <a:blip r:embed="rId5"/>
          <a:stretch>
            <a:fillRect/>
          </a:stretch>
        </p:blipFill>
        <p:spPr>
          <a:xfrm>
            <a:off x="1752600" y="495300"/>
            <a:ext cx="2571750" cy="3429000"/>
          </a:xfrm>
          <a:prstGeom prst="rect">
            <a:avLst/>
          </a:prstGeom>
        </p:spPr>
      </p:pic>
      <p:pic>
        <p:nvPicPr>
          <p:cNvPr id="8" name="Picture 7"/>
          <p:cNvPicPr>
            <a:picLocks noChangeAspect="1"/>
          </p:cNvPicPr>
          <p:nvPr/>
        </p:nvPicPr>
        <p:blipFill>
          <a:blip r:embed="rId6"/>
          <a:stretch>
            <a:fillRect/>
          </a:stretch>
        </p:blipFill>
        <p:spPr>
          <a:xfrm>
            <a:off x="4030717" y="317609"/>
            <a:ext cx="3429000" cy="2571750"/>
          </a:xfrm>
          <a:prstGeom prst="rect">
            <a:avLst/>
          </a:prstGeom>
        </p:spPr>
      </p:pic>
      <p:pic>
        <p:nvPicPr>
          <p:cNvPr id="9" name="Picture 8"/>
          <p:cNvPicPr>
            <a:picLocks noChangeAspect="1"/>
          </p:cNvPicPr>
          <p:nvPr/>
        </p:nvPicPr>
        <p:blipFill>
          <a:blip r:embed="rId7"/>
          <a:stretch>
            <a:fillRect/>
          </a:stretch>
        </p:blipFill>
        <p:spPr>
          <a:xfrm>
            <a:off x="6686129" y="3850071"/>
            <a:ext cx="3352800" cy="2514600"/>
          </a:xfrm>
          <a:prstGeom prst="rect">
            <a:avLst/>
          </a:prstGeom>
        </p:spPr>
      </p:pic>
      <p:sp>
        <p:nvSpPr>
          <p:cNvPr id="3" name="AutoShape 2" descr="data:image/jpeg;base64,/9j/4AAQSkZJRgABAQAAAQABAAD/2wBDABALDA4MChAODQ4SERATGCgaGBYWGDEjJR0oOjM9PDkzODdASFxOQERXRTc4UG1RV19iZ2hnPk1xeXBkeFxlZ2P/2wBDARESEhgVGC8aGi9jQjhCY2NjY2NjY2NjY2NjY2NjY2NjY2NjY2NjY2NjY2NjY2NjY2NjY2NjY2NjY2NjY2NjY2P/wAARCAUAA8ADASIAAhEBAxEB/8QAGwAAAgMBAQEAAAAAAAAAAAAAAQIAAwQFBgf/xABEEAACAgEDAgUCBQMCBgECAgsBAgADEQQSITFBBRMiUWEycRQjQoGRBlKhYrEVJDNywdFDU+EWJTRjgvE1RHOSosLw/8QAGQEBAQEBAQEAAAAAAAAAAAAAAAECAwQF/8QAJBEBAQEAAwEBAQEAAgMBAQAAAAERAhIhMUEDUWFxEyIyBEL/2gAMAwEAAhEDEQA/APXySSTkqSSSQJJJJAMEkkAyQSQDJBDAkkEkAySSQJJJJAkkkkCSSRXDHG1sGRXl/wCvVPk6Ju25h/iZ/wChWxqtUvuBNH9dK40mkZnBAsPAHxMn9DuF8QvXuyzV/wDkj20kEkyDJJJmBJJIIBkgkzAMkEkAyQSQGkiyQGkgkgGSCSAZIIYEhiwwJDBmSBJIIYEkghhEkkkgSSSSBIYJIBkghgSSSSFSSSSBJJJIEhgkhBghkkVJJJIEkkkgGSCGBJJJIEkkkgSSSSBJJJIEkkhgSSCGBIYJIBkkkhUkkkgGSCSBIYIYRJJJIBkghgSSSSBIYJIBkghgSSSSBJJIZAIYJIBkkklEkkkgGCSSBikkkm0GSCGREkkkhUkkkgSSSSBJJJIEkkkgGCSGAJIYIBkghgSSSSB5v+ulz4Zp29rf/E5f9En/APNLR7pOx/Wy58FQ+1onD/o048Y+6y34R7ySSSQSSSSQSSSSBJJJJRJJJJBJJJIEkkkgSGSSBJJJIEkkkgSSSSBJJJIEkkkgSSSSBIYIYEkkkgSSSSBJJJIBkghgSSSSBJJJIVJJJIBkgkkBkghgSSSSBIYJIBkgkgGSCSAZIJIBkghgSSSSBJIZIEkkkgHtJBDIqSSSSokkkkCQySQJJJJAkkkMCQQyQJJJJAkMkkAQwQyCSSSQJJDJAkkEMCSSSQJJJDAwwyQTaCJJJIEkkkgSSSSBJJJIBkghkAkhklAhghgSCGSBIIZIAhkkgcH+tf8A+An/APqrPP8A9Hkf8aH/AGz0P9ZgnwBiOgsUmea/pVtvjlfyMS/hPr6EZJD1kmRJJJIEkkkgSSSSBJJJIEkkkgSGSSBJJJIEkkkgSSSSBJJJIEkkkgSSSGAIYIYEkkkgSSSSBJJIYEgkhgSSCGBJJJJBJJJJRJJJIEkkkkEkkkgSSSSBIZJIVJJJIRJJJIVJIZIEkkkgSSSSBJIYIBkkkgSGCSAZJJJBJJJJQZIJIBkkkgSGCSAZJIIBkkkgSGCSQSGSSBJJJIBgkhgSSCSAZJJIEhgkgY4IZJtEkkkgSSSSQSSSSBIYJIEhkkgSCSSAYIYIVJJJIRJJJIUZJJIRx/6tXd/T1/wVP+Z47+njt8YpM9r/AFOu7+ntV8AH/Inh/AnC+MUE9MTX4r6YeskJ6wTIkkkkIkkkkKkkkkCSSSQiQySQqSSSQJJJJAkkkkAwSSSCSSSQJDBDAkkkkokkkkCSSSSCSSSQJJDBAkMEMCSSSQJJJJAkkkkCSSSQJJJJAkMkkCSSSQJJJJAkkkkCQySQJJJJAkkkkCSSSQJDBJAMkkkCSSSSCQwQwJJJJAkkkkoMkEMgkkkkCSQwQJDJJAkkkkCSQwQDJBDAkkkkCQyQQDJJJAkkkkKxQwSTSDJBDAkkkkCSSSQJJJJAkkkkAwQwQDJJJAEkkkgMkkkCSSSQOf8A1Au7wHWD/wDV5/zPn/hB2+I0t7Az6L4uu/wfWD/9Sx/xPnHhR/56nPGeJufD9fUQcgH4hip/01+wjTCpJJJCJJJJAkkkkCQwQwJJJJAkkkkCSSSQqSSSQiSSSQJJJJAkMkkCSSSQqSSSQiSSSQJJJJCpJJJIDJJJAkkkkCSSSQJJJJAkkkkoMkkkgkkkkCSSSQJJJJAkkkkAyQQwJJJJAkkkkIkkMkKEMEMCSSSQJJJJAkMEkAySSQJJJJAMkEkAySSQJDBJAneGCGBJJJIRJJJIBkghhUkkkgGSCSEGSSSFSSSSBihghlUIYIYEkkkgSSSSESSSSBJJJIEhgkgGCSGBIIZIEgkkgSGSCBRrxnw3VD3qYf4nzHQHbqqj8z6lqBu0ly+6Ef4nyzS//pFX/eJvj8T9fVKTnT1nrlRHlOjO7Q0H/wDViXTm0kkkkIkkkkCSSSQJDBJAMkEkAySSQJJJJAkkkkCSSSQJJJJAMkEkAySSQJJJJAkkkkCSSSQJJJJAMkEkAySSQqSSSQiSSSQJJJJAkMEkAyQSQDJBDAkkkkKkkkkIkMEkAyQSQDJJJCpJJJCJJJJAMkEMCSSSQJJJJAkMEkAySSQJJJJAkMEkAySSQJJJJAkMEMCSQQwJJJJAMkEMCSSSQDBJJAMkEkgxySSSqkkkkCQyQQDJBDAkkEMCSSSQJJJJAkkkkCSSSQJDBJAkMEkCOM1OP9JnydBi9D7OJ9Z6qR8T5O423sp7OR/mb4s/r6h4cd3h1B/0TRMnhOP+F0Y6bZqmGhkgkgGSSSBJJJIEkkkhEkkkhUhgkgGSSSBJJJIEkkkgSSSSBJJJIBkgkgGSCGBJJJJBJJJJRJJJJAYJJIBkgkgGSCGBJJJJRJJJJBJJJJRJJJIEhgkkBkghgSSSSUSSSSBJJJIEhgkgGSCSAZJJIEhgkkEhgklBkkkkEkkkgSGCSAZJJIEhgkgSGCSAZJJIRIYJIBghkhUkkkgSSSSBIYJIQZIJIUZJJIGOSSSUSSSSBJJJIEkkkgSSSSAYJJIBkgkgGSSSBJJJIEkkkgSSSSARPlGqGNVePawj/M+rp9QnyzxMY8S1oH/1W/3m+LNfRPA23eE0nrxN05n9NNu8C0/wMTpzDQyQSQDJBJAMkEMCSSQQDJJJAkkkkCQwSQJJJJAMkEkAyQQwJJJJIJJJJAkkkkCSSSQJJJJAMkEkAyQQwJJJJAkkkkCSSSQJDBJAMkEkAySQQDJJJAkkkkCTnarx7w3SPss1ALg4KgdJq12qOi0j6gVmwJ1A64nz8/8APeLBtYTWt9nLYxgSyaldnVf1jcdUy6ShDSrYUnq4gr/q3VnVBbdOqpn1KOoHecjxBNPTeKdAvmLXkNZjljKj+erPczmxRggDoPmb8Zek8Q/qa1NaBpADSoBII5M3eH/1FVq7UqtpNdjnCkcgmeL09dljKKhljwPmdeqrTaZlqsZ21R6tX0VuwHzJSPbkYknE/p/Vau17adYLNyqCC/b4nZZ0TduYAqu4j4mWjSSrT6inUpvosVwOuD0lsipJJJAMkEkAySSQJDBJAMkkEAySSQJDBJAMkEODAkkkkCSSSQDJBJAMkkkAwSSQJDBJAMkEMCSSSQJJJJAxySSSgwSSQJDBJAMkmJIEkkxAxVFLuQqjqSeBBoyTi1/1R4c2rspdmWtfptxkGdTTarT6tC2muW1QcEqekuJq6ST79JzL/wCofCqGCtqQx6egZxGGunJEouq1NK3UuHrYZBEeRUkklep1FOkqFmocVpkDJ94FskSu2u3PlurY64MaBIYJIDL1E+X+LDHi+tXv5rf7z6evWfMvHBt8c1o//WGb4pXtf6Tbd4DV8MROxOD/AEY+7wPb/bYZ1tZrK9Hp3ufJ2D6R1J7TCi+qVdR5HluWxkYHWX4nivEPGtXq9VXhfwz1jgqcy5PHtXdphTeuR+qwHBPtLjPZ61XR2ZVYEr1APSHIJIyMjtPN6DxHXJarXadRS7HFm3BIjU+KIt++5Ge9rPywvQqe+e8i69HJFQsVy67T7RoVIYJIEhgkgSSSGBJIIYEkkggGSSSBJIIYEkkkgGSCSQGSCSAZIJIUZIIYRJIJIBkkkgSSSSAYJJIBkgi22JTU1trBUQZJPaA8k5Vv9SeF1Cz84uUGfSPq+BOev9aaZlydHaOfcdJrrU16WSU6TVU63TJqNM26t+hxiWzKjJAxCqWc4UDJJnI1P9U+FUD03Na2cYQS5aa7Ek4FH9XaK7VJX5b11nO6x+07Ok1mm1oJ01y245O0x1qbCavX6fRPWt7FfMOAccTV16czwXjb6zWatr9QCtCuVrBOBwecTVr/ABbxTT6mtwBXXQi+heVYHpmXqmu34/4h5Wkv01CWWWleSgyF+88iitqQtVgYEkKjHovMmr8W1Fmts1NSfhjaPUgOQZiNruHAcqGHKjoZqRNeo0Phuj0nh2ou1bqfXtW3uvaYvErdHUX/AOFahXDL+YxPXHtMes1Qt8J09NNzEDAuDNyzfb2Ex6dq6zuZQccjjvGGrtKuoJe+rCCv1E9MfadnwfOuW0WGwXKfMBA4P/3ldF+ju8ONrVmvUNkHd9DmUu9h05u07PQuMPsfGZBsq/qO/SeI2rZp8rnDIeoM5Wv8Tt1mr1Nu91W0bQoPRfaZw5L9cnPU9TKXby7H9OCTwJYOl4Bq30fiVI8wpQ7BbAO/tPdrrNM9tiLapKHB5nzEWnHT5ly2tkMuUb4PQ+8WEr6Pp9VTqWtWpwxrbacGXz5/4RprzqmfT2FDWu84bqB8d56jwDXLqRdVvZihBy3cnrMWNSuvDIJwPG/6k0+mS7S6fc+oxgMOgMn1Xfhnz+vx7xKukVi/GOcnkylPHNYvms1jtY/692AOfab6M9n0X78SKysMqwYfE8Ld/U+qs8PbSt6msGDaeCPfGJRpfG9Ro9O9WmfAcHcW5OfeOh2fQpJ4an+pPEEatrLQ6DGUC9R956vw3xjR+J1s1LbWT60fgiZ61ZyboYqkOoZCGU9COkp1ut02goa7U2bVXsOv8SK0SDmYKfGvDrdKNR+JREPZzgj9pR454qui8LGp071tvIABPXMuVNjZb4noqd6tqE3pn0g85ni7P6l8Qa1ylnp35UfHtOQGLnLH1HJznmRfRz/vNziza9h4T/ViXXFPEAtII9LDpmWab+qqzqrK9RUVQPtRh7TxROeplgtbYa2bKE5MvWJr6B4l49o/D7fKbdZZjOF7SUeOaW8oRla2QtuPbHUT5+G5znJPueZcBjBU/wCZnqu19KrsWxQVIORnGYzMtaF3YKoGSTPOeH/1J4dUoV1dW25scLwD2AnmvEPGNV4jfY72MtbcKg4GO2ZOtXs9j4V/UNHiWtuoVdioCQxPUSjV/wBWaWi9q6q2tVDgsDwftPG6e99PVclJCm0bScc49hDpXSmxdygrnJBGczXVNfS9JqF1elr1CKVWwbgDLZx/6Z1zazROHK4rbaozyB2GJ2JizGpRkEq1F9Wmq8y5wq5xz3M5Gt/qbwxarqfNsD4wCi55kzVdtWVs7WBx1xDPA+FeO2eHtfcU83eOFLT2nh2vq8S0i6ingHqD1BlsxJWqSSef/qTxhdMq1aW7GoRsnHP7SK7+9Q+zcN3t3jTwdfj+pPiVetetSyps254b5mhf6q8Q3MdlZ3NnB6Ae0vVns7fh/ium8QylTjzQASv/AK95bqNfpNK7JfelbqNxUnnE+bV3NU4ZGZW7EHBEbVW26u036i1rXIxluuJvqnZ74+PeHfh7bkvD+UMlR1P2nG0/9X3Fm87RqQeV2NgieWQgdAJZWwJIjDa9kv8AVug2sba7kIGQNucn2nO1/wDWN1hQeG0itcHebRk/tPPM28MpPHvKRuQg44lkNdNfFdcLbLH1VhNikEA+87em/qbSaPwxa1su1WoAxhhjH7zybWFh8SKcS4mtl3iWvvtLtqXVmHIVsCNpvFtZp6b6habVuXa3mHOB8TMhB5PWVuPLyOoI4MCxXHtx2mzw/wARv8MtNumYerqpHDTmqc8ZlgGMGSj0Ov8A6rfV6B9PTpzTdYNpcNwPeeaUY49usZ/V+0isqnpKO54H43/w1q9OalNVj+tyxyM+w7Ts3f1ZpNPrNRS9bWJWdqNXzu954k4IJzyIqkcydYuvX6n+sUwy6bRWMSMAu2MH3nnddrtX4hcLNY/IHCjgD9plNhOMnpxHD5HqlzEbvDNbqPD9Sl6PlScNuPUe09/TfVqF3U2JYO+w5nzNrj5QrPQcgx9Hr9TobC+ltNZxgjtM2auvph9KljwAMnM5Gg/qHTa2+2pUZDUjOSSCCB7GePfxrxJ6bKTqmKWfUP8A7zPUTWDssK5Xadpxke0dTs+haLxjRazTi5LlQZwVY4IngPHmV/HtayMGXzOoOR0lQ2hs4xM1vFrYlkw16n+nfED4f4HbdlNq2coercdovjXj6eIbU0YsStkxYGGMnORORTayeFYQLhnKtkZ4xM2ewjC1apOcnrLN53A+3aZ85hDHPtGI1nV6kqoNtgVeFG7gCX6XXPpcsi5uwBW5Odn7TGu7HqP2jqxz0zMjr6L+o9Snigs1TeZS3pIHRfkT2DuiLuZ1VcZyTifNipxlQIll91p/NexjnPqYmM1dfSvOp8o2+anljq27gTkX/wBUaGo3BM2GvG3HR/eeQ8201GrzGFbclAeD+0oxtYgjpLOMNr3Wn/qXw++yitWZWt4O4Y2/edC7W6WipbXvQIxwGB4M+alh0hD7RjccDt2jrDtX08sgQOXUIehJ4ipfTZt2Wo27OMN1xPnR1d9tIpsud61+lCeBK0Z09SOUYdwcYk6navpjYVdzEBfc9ItlldQzZYqDr6jifN7fEdZZQtD6q1qh+nMrv1eo1IrF+ossWsYQMekvQ7PpZuqFLW+YprUZLA5E834l/VqY8vQVFs8Gx+P4E8sLXNZrNrhCclc8QDnAHSXrDa9Un9TjT06atgbjsPmueMHtj3l2l/qdPJrGqVd5J3ODxt+3vPHEkN9WRCvWOpr6dp7q9TSltTZVxuGesPmV+b5W9fMxnbnnE+bpfajL5dliY/tYg4l92vay5WqZ6iOM7yWI+TM9V7PofYH3hxPAr4rqgoTzWFa8hAeh98zpafx263W0W6m/ZUnJRR2x395MOz1kk87pP6qqaxxq62QFvQUGcL8zf/x/w8LSz3bRaSBntjufaTF2OnJOSP6h0T+YKSzuiMwHQMB1wYdP/UOgs0Z1Ftq1EfUmckc4l607R1ZADPI6j+sLwzLpqUKgnDN3Ew2f1N4rZqFt8xEUDGxRwZeqdnvcGTE8DR434lTXtGpYhv7ucfvLf/xF4qjEm5W4GPTHU7PcHgZPA9zJPn2p8Y1+uoSjUXnYDnAGCfuZv0H9RarQ6VqHQXBVxWW69e8nU7PZSTi6H+pNPdWW1ijTnIA5zu9z8CSz+qPD6tQ9TFtqnAdRkGOtXtHbknnr/wCq9OfNTS1szAehiOGM6vhmvTxHTeaoKlcBtwxzJZYbGyQczFf4ro6NQ9D2/mIpYgDPTtPO67+rrLaTVpKDUWOPMY8gRONpuPYbW5wOZ4P+ofENdfbZpdTaoVXwak4/n3mF/E9cWJ/G35P+s4mYuGJZss55JJzmbnHGbdGoVGwednYP7RLCh+mrDZ5AA5xKktVQwardnpzjEup1IoD2VptsKlVIPTPWVGjR67WBK6NNqXrWsFgi/wAmeh139WU6aymvSKNThfzCeOce88arFfpJBHGRGwEUHHMYutviPjPiHiFredca0PSus4AH/mc/gY4hzk8wHMqCee0u0r26Zy1Vj1bhyVOMyjcR3k3seCZUarrX1BUW6hmVM7A3OMyzUarUX6RNM9iOtZzuz6mHYH7TGHjjaW46zKq2z3zLLbGcrwq7QBwOsjqXQOoPtiIVbpggyiISjh16g55js5sYtwCewiYIAHeQcHJEBixOFJO0dpcrM4CsxI9pWVBUe8NbYbB/mQBzhtxi2sHI7nEZ1DP1yJU6bTx0iCA4AjhmxjsYm704MisM8maGjTuUtrzY6Ln1Mp5A7zt6LxbSaDVbqtG5QZwxblie84Gcrx/Mll1rcO27tzM4PZP/AFlokrsP4e3zF4VezfvPIanUm+97tm1rCWMq3Z6wE5lnGQ0Cx6yRe8k0G7wxQYZEWo4VeYxCsC4LDPscSsLuHA5gD9B7SK36TxvxLQVrVp7h5atuCsM/t9pX4n4lf4pqzqLhtyANgOQJlsYNj3ij+IBJBGCMwNzjLMQOmT0kz7yZlDKRjrATkxZMwGh7RcwnpAYfyZb5gCc9ZUoxjJHMLBiCJApPXkkGCDO3tzLMZXI4lC8CENgdOYmeYQYF1dt1QLU2vWT12nGZ9F0mrp03hlDazVVFgg3PuGCfifN92Fx1itllAYlgvQE9JmzR1/GvG7vE72VW26ZT6U98d5yugHPETIkyTLJhurAQDnqJ6L+l/HRptQugtrRaLCSLM42n5nmMw5yOZc0fTqPFtDqVtanUI3lgkjPWfONTqPxGostGQGYkTN++PtDnEzOMi6sNjGBbGBODEBk3Y+01iKhyMyxcdDKEPMbzPfrAKnBxjMO3J64gAGRg9YLdysOeJAynDc9IXYkkZ9J6SkkxgMyixQrDHQxHypxDhlIH+ZYRvQ+4kFYsI6jMdWDLh+kozzDKHVlDEgcdpYtinr1lHSFcZGYGnCnpKH4Yxg6q3HSByrZMkCSZgjYI7TQmeYYskgbPGDIIuZMwDD3gzJAcNKbf+oT2jjrEs+qBtpGfByf7bh/tKSMDM0aXB8Gt+Ll/2MzEZOBIqAwg5xIhIPHWE8dsfMItD9ieIpJznJEHO0d5GB7SCwHK8dpUXJPqjAkocKR8yok5MC8N6esUYOCeZUrHv0jbgOh+ZQzKOwgUjcMjIhDDb14MO1SAwgJYCjew7Qbif3lrEMAr/sTK1BBxxgQAQR8QS5gGHHOIhTAyICSZ5hYEQZlEzGBA5iSZgWeYcwZ5i5zDnEC5G3fV2hdzgDoPiU5jq+eozMi5LAAAY5WssDjPufiZxGDnPMgdFali9ZAIyBkZ4Mz4z1l4sAHTPMBXP85lgpziTPMudA2Dj+JQRhjjpKH3kCTcWI5leZM8wL2y4XHBHWDfh8HMRbCD947sd3bHaBLLPfkGVbvYYEUg7oRAsRyMkHBxNV3iG5Kkr8ytVXDAP9R95iXriR/UfTxA0h7UcvlgzfqzkmVXMOMDBhW/qCPtHFiOwDj+ZkZSeYZZtVSeMysnk4mgcfMAMEBMC1Sp4I4kZhnA5AlckAsxIi5Mhkx3lE7SGCSEMCI+7aM8cyqE57wp97cYMbJfGWwfeVgY5lgBNeTIGAO0jIMTnPMtr2lMZwZUwIOJAyuASrfzFrzu4IH3iHPOesi895RobCuCOhhQZVlxnPeV4IPWWJYoyucfOJBmYYODBLr143f595T1moDk44MYNngmJIMd4BJ5hBgPaDvKGMEGZIBzJBDzjpAcHHxC4P1HvEGR15EjdfiQTMmYJIDduYQCekUcwniADIJJJQYQ0XrDwJASTGXPXtKwcxgTjEBrCCB7xdx2kSO3bvFzAkMEkoOYYuYYA7w/eDPMkCQwdpIBg/eSTrAkMEkDPmQxYYDCW3NlFxz8yjMcEshXtIBGU4Iigexk+0ov7ZzGTkHHEz5OY6sQeOkzgDpsOP4MXHxLbmBwIivt/TmUIJMy1H56CWOEDDgAmNFCIWPEnTrLgACMNgyEHuAwk0UgjORNAItUA8NKbAqkYGJEYBgYAcFGKntBNACva279pnIKsQecGWUDvDBJKDCIsI4EgYCV2fVHDGLYctn4gbNIf/yi4dB5y5/gyoA446y3SDPg2r7EWKZQhxIqbSDzGycYPIkPPWA8cQh0cDhuAIbSVPHIIlBA7mFWOMZyIwOjEdINuX+8CPtMawjOR0/2gRiCeByIhGIVfaeIpOTmUSMHI4zFkgWF8iJnjmSQwDuIHB4lgYMOeJXxG2DjHeQMfpIPSVS0g9JURg4lEziGLIIDCDvxJmSAc8Rh16xOJAcQNFRAf1DMZ+CSBweZQGxzLVuUKR1JEzgq3Yj7/mJtArznn2i5wJRf5uFMp7QZhLZEoEmeJDFzAaHPzzEhzzKCPmDMBOYM8yBweMyZijn4hgQmGLDmQHccScSQg4MANFhxJKDBmHIAggSE/MEkAhS3cfvFmiq+tGo/5dGNZJfcTh/bMqsJaxnIVdxzheg+BAUDmELuYAQBiIwdhyIFy1qeCcQ2KVQKvI7mVOxwDLKgGUzIQAx7MlDE+liOuI+c9oFRACgjvInBBMsdV4IB5/xF288GUHOesYMARvAx0i2+llz7RSwPAzIGsXdj27CVMMNiM5OREmoJG4IAiwgygupX5GesWM7EgKe3MWQSSSSUEdYzH04iCGBJM5kzxBAOZIMyZgESGCENxjtAnaTMEkAgw5zBmCAwhLZi5xIOYE7ySQQDJIMyQJDFjQJJBJCDJBJCjBntJJAIkgkgZ5IIZRIQD2gkz/MgI4PPEOM5IMAPWHdhcD94AB/eHeQOOIskBgSRiMq5+3eIOsYMRIIVw3HIkYk4z26Qh8Q+n/MCLLGbYBg5zEIHJXPwIUGTzILSFtA4xKHXa2Jeg7e0WwAsTiZC1fVuY8CLcd1hMdMYPvAmA/IyPmaFUkLjax7SSgSSS7TWUV2E6mg3IRjAbaQfeAgUD6uM8xHGGx2mm16GorCUFbR1sLdR9plsOSDA16TJ8K1gzkB04mYTV4fn/h3iAxnhen3mUQLA2RzxFJzATmSBMydoIZRAY6tjqMiJGXk4MghXDH5gjNyYsAQxcwwDmTMgkgN8w5O3OcCLntiA8HmBZ5hxiVk569ZCYIBkgkgSGD7SZlBhgzAYBPMMXJxDmQEwSZkgQmSSCUGSCGBIJJMwJJ0kkxAMmYJCYBh6xIRIGziQwd5IEkPEkkA54kziCSBJMySQGr/6gg5II6w1nDr94SMMe0gQCFQSZYijqYQAD7wGUAqd3QSU8dDweMSDDcLwO8KgKcZ5kFbcORjvHH0xQyljkc5lgIYEYxADuFUEwbcqHU8d4VJAwecQnAU46HtIM9jMWOYF6yNnPMg6zYd+giDiFs5zmLAdV3HjtzFzCDhfmL0lEzDBJAJ6QSSQCBJBJmBJBJJAkkkggGQdIM8SCAZIIRAEMEnQwDxIOOsnX4kgSSTvBAJkgkgNBzJDAgkkEkCSSSQJBJJAMkEMDPJJJnMokkkkgkkkkokknSTMgMgkk6QDIJIe8gIz2jDqMwovBMO3v3kDscLxwYFOeYhwQM9YQcAgcyCYOfvIowe8dG9PPSVg7esBbPqPeLH9J5J4i5BYkTUA5+0OIzeocQLweYEc52/AxEftHf6FPuTK37QOj4QCdL4iPemYB0nR8C9VevXs1BnOXoJJ9UZJJJpAhEEkAwg4MGZID4yesG0yA/EG4iQAySSDrKDJJJAmYSeYJMCQTMkkkCSSQSiSdpIIBh7RZMwGkg7QyCSZkkgTMmeJJOO8CQ9ekuTTlwDnH3EuRKafUxLN2+IGNlZeqkfOIMH2M61GuCVsnleZz+rpNGk1moLeXVpqdvuUziZvKxucZXBAPfIjEGet03kPUUtSvK/pAHPzLL9FotZUawyVsP1EYImP/I1/43jCIJ0Nb4fbpLyhKuv6WHGZletTVuHUHpOk5SsXjYphBEAEMrIydIMwwJJJDAEkkkCScYkkEBl4dSPeO5xYw9jKx1HYxrF22MCc8yA7wO8hJPIiYEMAqTuEsazBPGT7ysACTBbOOJBDycx0BJA6SMFrUAdSOYBYScwLT1OOkDdu0mQwHYRh6gMSDOw3NzFwR+0tsQjJXt1lIM3ASc4gkkMomfeSQmSBIMySYgHEkkGIEkkkEAyQQwJJJJAkkkkCSdsSSQJJmSSARJmCQwDBJJAkkkkAySSQJJIJIEzJJIIEMkkkCfeGSCBnkkklEMMEkAySSQIYMw9oIDDkQ56cRZJA2eYwlcIbEC4DPMJ4bGcSvcexgBJzmZwEnmOpX5lcZOuO0C1towRyItgzgiPwQMjiUMxDEA8SQKeesPA6QQzQdDjMUnJkxgAiQkE9MQGIBrUA9DKnlmBsJ75xEeB0v6fGb9UvvQ05yfSJv/p3nXWr/dS056cAjtmT9U+M8wcw5gMqBJCMQSiQiCTpAYQSQZxAMkGZIBkghkEhgkgSSGCBJJJIEgxDJKBJJJzAMggkzAMnzBG+0gk0LUtQDOMv1Cw1J5Q3sPWeg9oG5yWOYUj2WP1Mr2k9TiOx9uBKmZe5zA1VFzhc5Hc4mrUap6qlprb0Mecd5z0uZBxKntd+c85mLNalbG1VtY2KvyTNWltsdgS3/ucyq+1W/uHsZ1dE9VnKrhieAZLMbldqqxdVWKNSFYfpYjmc/UeClNSdmWVhwR/6nR0yKDg4yZ0fJZ0UoMW1nKn3E49sdM14C1DXa9Z6qcGJOj47pxp/FrgOFf1Cc6ejjdmvPymXEhgkzNIMkmZIRJJJIEkkMkCDqPvHtz5rd8mLwI9n/UPzAUQg4MIxGKKeVOMSCFzkc4EgPOesDLtQluD2io+3OeTIDa+/GeD3gHSRjkZ94Fba3xKLV5EccjjiVbwIyM2DgDHzIBc204BzKI9hBbjiJNQSGCGUCSSDIgNBJnMkAwSZz0kzAkP7QCSBJIf2gwSehk0GSEI5OApP7SbH6bTn2jQJI/lWkZ2HEgpsIyVwI2BJMyzyT3OMxxp8kDd95O0RRJLzp+pBhOm6AMfvJ2gzyTQNKT+riFtOoxj/AHjtFZYe0111VDJYDK9Ae8jVLu5UDPMd4jJJNXlKCPTzCKkH6BzHcZJJt2KpwuM/aQKmMFQW6niTuMWQPmHqJrCoMjYMHnpIEqHG2O4ySZmxlUt9PA94cIOdv+I7jEOe0ODjOJtC4JYKAAOZMAAOSPV0EdzWLae4Mm1vY/xNhVexyZDkAHg/EdhypJJJ0VJJJJRIYJIBghkkAhkkgSTEIhByekCCEGAnA6ResgtGD1IxGUDtKgcGOtgUEYJkBss9IUcESsdeZCdxzIAewlBPEEOCRxAPtKJDIJMSBgM1t+0R+ktT/puPtKmU7ekDb4ISNecd6m/2mId/vNngrpR4lXZdxWFYHP2mdlJscgcFjiRS5kh2HuJNplQsEfacdpApPtAWSNsPuJNnzAWSNsh2fMBJBH8s9cnH2k29vVGhJJYlbOwVVJJOBCaipKsrZBwY0VyR/L9lP7w7D3Ux4K5JZ5Tf2/5h8lz9K4P3k2CqTMu8h+fTyOvMhqbuuPvLsRRmQmbNNphdqFqchAwJyBnoIiad2XdmsSdoM2ZO0vFDHj0jvGXTbh/1EB9o7RWYQ9ZoTTMwODnHsI1mlKBTu4IzyI7QZZp0dO8mxvpXp8yDTg9GBPwJq2hECZ4HWNFdh3HJHEoZsS129pmY9cmTW5CH1cnmIdo7fxIzZ6RDBhuhidDG6gcSESosot2thhxOitOVDJwPftOdUodgoOCemZ1PDQ9d3l2DKHriY5N8XU8OterYtwO0/STPR6XhgemJzF0Q/ClRzWPUpPadTw7DUjPJA79xPLy5a75kcP8ArLw/0V6ytenpbE4lSB/AtVwCy2Ic45xPf67SjWaC2k85Xj7zwA0+zS6pXqs3IwG4Hgc951/ly/HHn765roy4JHBg24msU+ZYKl6t0MXy19p27OTNtxJiatiDtIFX2Edk1mIIkxNW1c8CQbe+Mx2NZcEw4+ZpwvZRGKnywwQbc4z8x2TWI8dJa+13BDcdMzSSOSV6wcgYIAHXpHY1QgRkbBwR2PeGtq93qJ+wl2/PXGcdou4YwRg56yaKrcWHqRjpFVawDuY5A6Y6y4DOfbEnwOsvYVqEwNodiewGZCtRqUjcWJOcTTpHZdYrKcMqtg/sZSg28N16/eNFZ8ojCq+ZF2jjDS5VwC/UdsdoQvmbixGRzz3jRSfLbkK0mKwv0OTjmPtweBgSf5jsFXyh9VT/ALSBqgTuocjtGAKnDcRzvI3jkDvJoraxdgA0+Dnr8QKwJIFBOeOksPqXf1X3h3Y4GcyaKlsVVYNpuT9PxD5iEDbpz8mNv3Dn7cyHHJ7CXQvnAD/oZ9/tDZeoYhNPgcYzzImDzGBAye/vGoRbypyaP47SeeD0pb79o3qLcDrHPAweR7SaqvzmXGKohusGA6S1m5BVZGUAgkZ941CnU2sxKpgn5kW+3dh68+/vCGyOFCyHJ6dpdUtVl/mKiplicAE8ZhFl3qBrHHUEy3TH/nKT1G7pFYfmMc8ZjRV5tpx+WoIjK2oCY8tcN0J7xz9QA6DvAc8+rIHb2k0LvuK42ID9+sGb8HhR8y1VVs8knHtxFzggNkL3EBN1zD9AxIjXEndsP3jk+nBGQehMJYGNFeLz+pB84inz2JJwfmaFO0k4DDpFUgAjEaKVW7dncv7xwl+7O9enTEc4HXv0hJyoxk9o0VFbc4FwPziRa7S3/UPHPAl23NBbcNyn6fcRF3Ak4yCMYzGhHR2Ztrsw98SCm0jBs49/aXHzAgC8A/xFBwTzn3jaK/Jbva5hNTFQPNZfvHkwWtwAWGOgjaK/w5Y+ixzn3Mg05H1FwfvLC4PC8LHqRnsCnPPc9o2igacGxASSCwByY7aZQ7DcQAexjIN2orGTjcBmKxyxPO3JjarJ5Azy0goGT6pZ5dXUuQIVrr4wSQZrsiryAwxuAIk8hNv14b2lgRAe5kKrnp+8dhX5Kf3wrVSRzYcjtLCqgZ8vPEXcO4A+0dgmyodGzGVKAfUSZq8L2f8AFNPuACb+SRE8ux9Q6ivBySAe4jRW/wCGNa7K2DDqYtZrAYeWSfeWoCzdvtmKSST+nEmgCyvaSKif2iDBH/TPMtw+3jHq4AkKOqj3B5BjsKjjp5XPvmHysjhB98xyDztGcRUFvAB49pdA8k7d2wffMIpKnJ2iWVEgkPyOmIVVlBPYe8naittOyqCSgDjIwcmA0lQcN+0sPq6Dk9YURmI6D78R2orWo5HP8RjSAOG++Y53k7Mr6faK3GMnvJtEWhOcvzjj2iipO+RH2Nxt5+JD6rCSMGNoi0qfkyvUKFqJAwRLEWxnwpwT8xNUrikE4Izg8yy+hfDQtmvqV+VY4IM2aalDrLlKhgtTlR2yBxMXhrFfEdP/AN4nRpG3xO5D6QEsAz9peTTKoXyQxUZMmEY9hFUnB+OsYA8HHXoZhlHKlhtGO2MQNjbyOc88SElWPvArHPX9zKGUAjgAybkGRjnEaytqWXcOHG4fIgFZbHHXpJoHUEheIAQO0YYUkMxUfaTynwhPCv3gLnJ+jPMgsJI4AIPWWW1hH21vu4BzFK4PqGPmNCWFt+VOOcgiTLs2c5PvLPSKVZCfMycg9MRFGWBHEAZdQfngyYYAZxHHJbJHEFbAs4KgkjC/eNACknHSO+GbHTEBXLbSeekNlZVwp64gBcptfsTiK/18nGeeZYnQqxyvt7Rbqyr4PXH+I0WaA/8APVgn+7n9jKq84+3eXaEn8fpyFBJbGPfiVEEf9pJx8wBZuJBB5h52NlRz3kON20nGe8DbkUIfp/3gQklQo4+0h3tjPUcQe3tmMSMZBOQYFmnrbcXcEe0lzYbaPuZaDtpDN164mUsSuTwTyZp04wH6FuntMjZsbjoPaWWObGwOkdEwBK0qCYh2jtLdoPWDaB0hcJsXEmxfaPiTEGK9gHbmdfwULrLG01uRaeanHY+x+85mOZdpWerUV2o2GVgRM8psa4vWeDa5dSlmltGy9MqynvNXhDNRfdorDl6vUp91M814ybdLrqfE9L6PN5OOzjqJvbxNbDovGayFIbytQntPPeP7HTfx7Goj/wAGeW/qLRDSLqiqsVuKtkDgYM9IrAjIPBHWVeKJ+I8MuwMsEImeNxzsfOqmdbxtBDY4Ji7cKSeCO0tUldUtli5x1GZU1m5zgH3OZ6vs1wswrZ4OM5hXj7QhtzZA7dIM4cBhxnmRDhAythugzz3lZHvNGsFdeqcUBjSuBk8yl8bhubCnvJqIoHGYSCrFTnjtIHHmlhgqCAp/9xXc7ixOSxOSPeUMxYrxziLgt05+IGtZlQEBQBjj9UsRXS8rZitlHIMBT6RtI5MCjJ45b2gYhvU0K3MvI4J4JEA5K5xxnrD6dq4OD+qILPUc/sIWVDt2vkkZbjgfEIv0gB1i46bWH+JU1e0lT1HWNofVq0XsQw/wZSbCpKtncvGJVDzAASA2Oks24HUSsHZVtJBPzLLAuAVbcMdYEBydp4+8hVa/Tuye8VgoC7ec9TCjAMoZN2D3P+JAQcHJ5Ehbr1C/EgsBudtqjZ1Q9OYBZlQp5GenaBZUtYXa5O0DP3PtER87tqkAngSKVtLDn0jOB3i17QNzZHtCCfUq47NzCSUOOueOYCa1I3OcMM8DoYMgvy+VPTMBiUUFCef9MfFaBRvBDrnA6iUomNy/MjIqPnIz0hVibs7VbkyUJbfaKk2bm6FjjMUoouVVbO7GSeMQWri1QvIBxkQGdHAOMsq/UwHAPtIu4qcsABzzLNz7bUBIDkbgOh/aUr5ZfYp3Fh1lRZvbO0LglcZx1i7trEMMjERmbAyWXHAB7RlYOyhmAXufaBdSNuqpOP1Stwu44OTnn4k03Orp9XBfB+IpO2kscZDYA7n5hRILD0nODiStmSt14Ck+3OZKUsttHkDDAFsE+3WK2WsLFsluwkFiL6N7bgM4yOkDhNxw2fmMl4/ChAuWByDKXdv0ICT1MBlsPqUgEMOCe0bKCrOVDk9D7SkHjB4j18ZYKCfkQhnyhKtjAwTiRcOAQTgyGxgoVtpA54EsFiNpbC5xYpBQDjOesKqdcMQLB07doyFVIzyccjtArrjDEDcOvtK9wDn1Z7QGOa2C+/J+BHFrVXJYm38vpkZzK3ZTYCDy3sY9ALMQFyUG4g+0CKz2oQMsByADImWG1ecAsfgQVWKu4FiAeDiNaldYSxbchxgqOo+8A1lcMrfSw6gciLpjZW4srJZl6g9x3igmqzYeQehz7wjLW+WjbSTtJ6QC/wDds25/T7RtQrUWKgsycAnaf8SshlusrdtxrJUnPWD6Tn4lFmncvqagrYUvnHsYXdkXAOOSf8wUk/iqvTj1A9JHcOrFzhgSF+0UU521gqB9yI24Y6DpM1dzbdp6SNYHBGMfIMuDQrr5YRj0isFYZQ5Eymw55PEZX9JG7A6y4jVUwLFS3GOZDZV5L17c2bhg/EzVuAwHTJ5JhYuHZ/SRnbkdIxWzwtseKaYcEeaOP3g1LsdXaC2QLGAx95T4e2PFNOeh8xf94ddYa/FNWqgAC5hj94waNItT3ouofy05O7/aVOQzFuvMxi0AHdlj2E0K1LOq1WHJH6uOZMqH3lCrAc9pGbezOx6jJxM7agFu5AhW8orBP1jEYrTVYFsRgAxyPSe/3hstqa3KDY+SCvYfExCxlYkHByDHa5TYW29eZeo0YPUEZ9pDZkFf8TMluc54+faK7kkZbIEdVaVfc644+Y9tzJaQ9eOfVnrMQsYnIO2WXamy61nucszc5MdUaGs5JQcexgsZVZR9RYZEzi04I6HpG3KKWORuHAk6i4WbQCOQhyZfqhWbt9LBlfDAD9Oe0wi4BvZT1ji9VYBeUDBhjrGC5mKHIbH3gIRtPebG9QQGv75me+7zLC23AJzFsBXCe0SA6U41dBHZx/vOs5z43b+vIb/acZDixCP7hOswA8bYDoR2/wC2a5NKTcgVd+PjHf7xtTqSaqqeNqZIx1BnMVz/AJ/iO1mW4Mz1Za9zbiWAJxmISD357iZnY+kk9R0jV3CtvWuV7iMGxb3Ir2Pg0/TkZxFNozhm6/q9jMjMqsduSO2YpORHUbt2/cu0scdRG0+oSu5PMLGr6XA6gfEwLbYoyjle2RALDv3E5MdRutt8xlKkZxtGBg4HvJVqAUZbFyR/mY3faw2nt1kFpUfPf5i8dGhrBxtcc+8K2Cy0BPRx395lBxkGBnyc9JeqtdZQlwTwByfeKH22FVORngzOtm08jI7iTd6ge4k6o1PYSCrYDGFGLZG7BUdTM1lgfBIwwGPvFRsZySD7x1Giu3YGDcmG247Vd+T0H2mY8E4OYAQOoyJeo3aK42ayjIwosHSF7VNrVgcqSFHtM/h7419Q6KbFOP3iXMF1NhDEneef3jqq6w4yOp6E+0ZrACUzxniZA3X1dece8f8AEZoNTIv1bg3eTqi17SPSSACZeqsWQMMbhkfac5zuY85E6GjZgr6ixicLtGYxZD6txvFY/T1mS+0j0qeT1lVl2XPPJiLy+OpMuOi+qXHmLWu0fMhaGhkgDDEOQe8KEkmZIEjI2056xBGEDu+H21aylvDtTg12D8tiOVbtOBq6rtFdbp2JXBwy54PzLkY8FSQRyD7Tp6ytfGfDTqEH/PaYYtUf/IvvOeZWt16T+mdZ+N8IpYnLINjfcTrrg7kPRhPD/wBE6zy9VdpGbG8b1HyOs9tu4Vx7zhymVbNfPPE6G0viupqP0g7h9pzjezWbgPTjkCeo/q/TeXrheBxZWeftPJ0MSQoON3B+09H8/eLj/T7q21+VKkgHpiI5bIO4nPuesOodCQqpgDp8ygk+86dcc2qjWWU120gA12jBB7faVvczAD2lIJEnOJOovssChUXnA5PuYxUqosLDB6AGZicyDqe0YNdOpCum9d2w5A+IllxYs7Zd25LE8yg9RJnnMYi9bFahs4Fg9+8AbJ/KyMe/vKMgn2k3HseJcFnmbxnOGlhby04GVzj95m78QtkIF7E5xGDZoS7XhWxt2NgY+Jl3YwQ3bmX+HN/zHLY9Lc/tMYwBKNG4Fsvye5942nfDAtyBx9pnHX4g3ESYNlrA1WMvG08H3i1nCMd+cDcMzMbHNfl7jsznb2zATn7YxHUaLyqMrq2ehIPX7RnvqNrbFZayMqD1EyjpzzDnJ5jBoa1qhurLB+zD2ircbMq/I6ge0rZye+cDAiKeeuIwXm0nKntJbZvrDdCpxxKSRuOD+8axtxBAA45jBoodyp8z0qeQe5iB1DsHQtg5znBlS2OdoLEheFB7QO7MxJPOMZEdfRostTlkyA36W6iI9rIwKnqMyskbQO4GInQRgtWxixbeQepOY4PklbMZ+PiUZAH3lps8ze9vTbwB2MYLbbUchxuJYZOT1MoLbTuVsk/UJXkjGDITkZxyYwb9GPz9O/uTKGs3sc8MOI+gbd4hUo+nMynln5/UYxWmqwsmCwyeMd42puatURECkDO4dTM1b7Dnv2PsZHdn5Zsn5kz1F9F6py2c+0QWsxJBxiJXZsBG0EkY5gLZ2nuBiXBaLAqgsck9vaXVXAKF+kE5yZk3ZUk9ZLGNmN56DHEmaY122Jx6sgg9O0HmV+SpJyQvP3mfeM/TkYwAIiMA3K5xHUXWN6l9scyN5eTtJx7SnJI5PGccwqwVveXFXVgIm9hjdwIpcMqdSUPJ+JWWJxzBuIzjiMRqezymKhQeMGJ5yldjKeGB/buJn3McDoBGyNxzyTHUdF10jXMai1dXDoHOT8zLW4u1Lc43dJQthVNpGcdCe0iqAN2ZOqryWDkK/bk+8gfzGClcbBzzKF3dm4H+ZC5znjOMRiNumZn1lQzj1CUNcjCwZxtb0g9+YdA3/O1feUE/UOMZOJcVWGwp9+x9oOvWDIx8yZ+JoMw5g6QAyD7QHzx1ig4+3XEH+JOvwZBdo3I11HPHmD/eaPGRs8a1g6fmsf5mOhwupqbsGHM3+Ogf8a1OMkEg5+4zA5+ecyYkEh4940T5AxjrICQcjjEnzJ7fMaJ89TITIAfYyc9wf4jRM8cR2XCqwIIPt2i4OOhhCsMYU/xCAeuO0nb2hIYn6T/Em1j0Vv4jVAyD+I2xz+lj+0JqsP6GP7RoQ8wg4McUWnpWx/aEaa4//GZNgQsSwMIYs2Scn3li6S49VAHyYx0digsSvHUZjYKwhIBBwZ0dMy3+MV24IL8EH7TDX9M2eHf/AMQ0/wD3zQ51ieWxUHPzFIxNdmnax8pgYJBz94PwVh/WszsgzdfvJNP4GzB9afzIugtJxvTPXrHaDOxyAMdO8GZr/A25+uv+ZB4dYf1oP3k7QZP3k6zYfDrMf9Wv7GQ+G3D/AOSv+Y7QZGO7B6Yg6j2mo+H29d1f/wDdJ+AtA/6lf8x2gzQTWdEw5N1Y+0n4L/8AXL/EdoMvXEAHfv7TYNBn/wCUD9pDoR/9YZ+0dorJiTtNn4If/W/xJ+BTPN5H2WO0Rj/xBNv4Gs//ADsf2kGkr/8Aqt/EdoM+lONbSw67x/vJq1263UL7WN/vL/w6VOti2MSrAjj5mjW6Kr8fqM2kZfPAjtFcvAk7zcdDX/8AWb7YgOhrHPmt/EdojGqlzgDmbdWRTSKF6KOfvLKNMunzeWLYGACMTJqTu6/qMbrfGMyr+ox68i0EwMOOJq0aqxVbua+8rQu4RNx6dJmOpYn0oAPmXa3YdSyVnNSn0zKQAeOYhTedZ8fxClzDOQG+8qJ4gDSsNtd6OceX+2ZZmvrtP8zFSSLA3YdZtUb+McSVuFa6heMNn4MqbUofpRv3lDn1N75i5lxNrbXqqwfWGAmhNUaXTUaO/FinoOv7/E5YPEnQ5HWSwldXTasUeM1azYqKXyyr0A7z6IjB6TsbII3KRPmlen/FrpPwzFrrG2snsZ7vwS7/AJStCctWdjTzf1mO/H2D/Uen/FeFrYoywHH7zwlmkfS5FwCv0C55E+japGs8LvrXl0zj/wATxY1Gn1epH4rTZsUEsBxnAnT+Fcf6zxxnrJO7IHGIvl/M1aZK7tbVXk+XZYF564Jg1tSUay+pDla3Kj9jPXnHXm/9sZdnPUCPZRZUELjhxuU+494Ov7zp2jT36XQZO5ko2tg9DuPEzzk4zY1xtt9cpevtJjk56+86P4fSdDuP7wHT6XgCt8f9049m3OkHtOh5GkOfQ3HzIaNGAPSx/eO45/vmTGROj+H0eOFc/GYfI0hz+Wf5jujlwnPXrOk2n0oUflf5gFGlz/0849jL2FHhn/6Xxj6W6/aYx06Tr6dKU1Ve2rbnIODnIxK/K0yHijPbrHYc7noO8nYe3adAppc80qOPeHy9O49NIEdhzftIJ1PL0/INKweXpxjbSojuOYfvCOZ1BXSRzUknl6fP/QUfMnccvhVwIs6u2nPFSj9oNtOeKVJ+0dxyzGJBAnUITjFKj9pMVn0mpPtiO5jlD7SZnWApBztUD2xCXrUg7FIPxHdXJzn4EWdbzEI5VD+0C3V5x5a59wJeyOUG4xiMJ1PMXptX+IRbxkIv7iTuY5I9+f4kHtidYXvtOFXHwIGtyeMD4xHYxj8P/wD0+rsc4lLgixuP1Hn951K7c30A4OHB6Qm0l3GB1J6R2HJz19JyfiTacZwZ1POs6B8D7SebkdsjvHdXLKnrg/xAPsf4nW85scHr8SfiGB56/aOw5WD12t/EhDAjAIP2nXOrYn08iA6ls8j/ABHYxydr5+lh+0mxv7W/idUap16c/tHF9tjgLyfbEndHHw/dGH7SbH/sb+J12uszzwfaDzLVwxyAfcR3VyvLfBOxv4k8qzGdjfxOk2qZht9WDI15AGSxIjuOaK7AfoY/tJ5dnXy2HxidQahzyAx/aQ2vjqQI7mOX5bAZKMD7YhWuwofy24+J00sds4ycd4Q7t9QYx3HLFb/2N/Em11/+Jjn4nTLEnqf2k3OP0sce8dxk0Ndi66ospXmZvJckjy2zn2nVAsFtb84U7jBuscn6v3juF3KSMKM/aMSAAAuD8iWjg8ACQHnOMTGooDhsjZyPiQOB+kfxNO4nHQCJn9o0VFlwOF/iTOTkKv8AEtyD7SES6M9mSjZRR+02+JA/jmzgEoh6f6RM1pArfntNmrsWx6XxtzQnUfEarHv542n7CDOT2/iW5B4GMQ+6ggyaik2Bew/iTzjjgDH2loI6ZEmeeojRQbznlT/EPmt2H+JaCFb3EmV95dFRscfoz+0Hmvj/AMYluQP1SB1AxkmNFe52/Sf4hBfoMiWb0I+o5gFqZxk5k1SYJ7GEK32jeagHWA2r25jQCHxySIorY/qji9cj0f5i+ad3/TwMxogRjwRzBZWy1O2AABzGL8ZEU7nrZW4BiUc0PtrHGROj4cjefprzwpuCyg6UMgA4I7zTpjZSlacFVtFmT8TpeYY0MljjI+o/7wCts8nJj2WM1jt2LExCznAE5WhvKbHHMgrGTxzABeThVzCRevVSI0Qp2wcyBSO0G24w+XqSeCMRsAdHz9Jg2MB9LYjCm8DlyRCFuLDJ9I6CNFTIwx6CCZFUkY2Z/eaNtpXBPET8NYPVvB+I0V+T38o5+IDUc42n7ZmjyGx9cD6dv7/3jRR5DMcY5+8gpdT9JJ95oFDAfVz7yGls7nsk7CoUuTjbD5DKMlZYav8A9Z+8gpZud+Y7Io2c8QGsA/PxNf4YddxjDTI3Vo7KwsgPA+8u1BS693HAY5mj8Imccn5g/CqOMkx3GUVoc5Y8R0qVsr2Ev/DKB3EHlKh46yzkM2pOQAOgmC3mzjsJt1Rw+0dhMZHBbHM6R0nxQTkmaaR+UJQq7uO5mmlSteOuDNNSKtQNtgPZhM5GOk221+YuO45EyMCDhhgxEsJB+0bBPQEyxK8ct/ErOBUmD95crFGyJOq8CAZz0hrMVXKN2feV4GJuygpwR6s8TK1RBOOPiNLFeJNsM0Lp3Ne8ciNSTT6NmoUOvD7sg+09T/TVhat0z6jyf5nm1pO1V9uTOx4BZ5OqUBuDxOH9fY78JkexUj8z/UMzw39RaP8ADeJMcYWwbgfee0rOTjuQRMXieiTxTwsqAPxFQ9J7zl/Pl1rPPjsfP9O4o1Wnt5OyxWOOuAcy3W3JqNbqLkRlWyxnAPsTEurVG/MDIQcHA7xaseaFzlT7z3yy+vN7PGjTLv0Gr6DayEe/eatHStmlUnqSZn09e9bqlwC+OT8TXVp1rQLvJYdx0nL+nLzEz034er+3mTyqxyM5j7VzzkmFVRWG4EiefVIq1/qEArqXo2ZcUrPOOIPKqPO3Eaqhlqc8wBNOOi/wZoNabsKsby1ZW3AAgcES6jMVp+nHEbbUTj9I9hGKA/pzIFCrkLGivFCsGXOe0JWnaMLxLBswdy5B9oF2kEFftGhPLoZR6MgcwiikDIXC95YAMghcQ44xiNFYppY/TzjrmQUU/MJUHhpAq9hzGhDTQDxn+ZClBP8A6MfYvcQimsc7cRoQpQAMA5+YAlPPaPtGeekTbntiAwVCp9ORB5aE5Ax2iBWTO0E/aEMccCATVUBjHEBqqJO4Ylu1vgxSueoyfeNCmms4woGICiZIZAJccbRxz3gOCORGisJR+oZ/8QbKSD6f3lv/AOzBg5Ixg+xjaE2VIAe0Y+UW9SAiFlIGCIVJGMjiNCqtONwqAI7yAVHGAOsfJz0EjbiMAD9oCMqA8AQ7E/sBjofYfvIbCOcSBPLTqEg8lCPoEsDenJ79JBauY9CJWgH0iLmjOHU4+JcLRnhcyb0J4TEaKgaRwEO2OVQnhf3jZwpAQbievtBk5jQhAOPQc9uI3mekBgSBwBiOGsA3ooIHU+0TzWH6QfvCkYqrD0/4hDKDkLj9od75JyB9hG8wggsR85gV+eNxG1uPYSbk24NJ+5j+YmCcj9pA3AJfrCER0J9KgSArk+mWBgM4wPmLvQZIIMKg9YOEyPgQdf0nH2hFvQI+B8Q+apTbnGP8wF28ZCnEVgeu0iEXkfaH8QRiVGMWNj6CcyFztJwSfaad5+32ihvgTWozGy0/SMD5jKzkYKknuZp3E44HzJuOeI0Ufm49KZMn5/QpiWhmJ44MRi5PJhVey98r6cmWOdRZs349CBBj2HSEe+eYfVGirZdzxkRfIsx9REvyyrCDke0aM7aaxv1855lw07jKhgwHeMPvG6HG7Mmik6awkneP5gOnccBgffmX4wPmLke3MaEGmfHb+ZBp8dSPtG645OJPfAjQvkDB3kfEg06D9Z/iEDjnrD1gKtFe76yRLFppHDMRFAxGI3c5xAJqp6hzIFoPc4+YoTPOYCuIFgWlT0yJCafYYigALAwyRgSB9yEcKMDtHU8Y44+JSAWHEfDYzx9oDD0MG3AjHSTeME8ZlRXBGe8mIFvm9COG95PMc5yc5le3IzGCnGYDG3H1DMJtB4AxKyhPeTYemYB83nviMbVK/qzE8n3aKKiGwWyPeBaHRuM4MbeFXB5lYrQ5GITXkhQcQCCG+8m9gccfvF8pl75h2kdRzICLDj1LzILCT6uYCDxgwbcQA9ihjFFyhs4xiPsU9QINqA9AZQW1Y2HanPyYBrCNp8sEntIFUHIwQJOseBxrX3fR6e4EJ1yj1FcDp0lfIEgyP08RkDPrwwAAx84iJqNzAbST8xjkjhRj2xFzweMSzFZLySWbGMniVuhFa/Il964VV95LUxQvfE6NsSD8yaKzleJQPRaCekal/wAxl9xxNNSrzFbkc8yE4is2JGyM3YAD7QL1yeYhdS3JxLBjHErJw/PIAEDMMxSciTMCMQy/TzAAG4MPBgU4MIhpBOc8Tr+FNVpK7LrhvAHpBnLBlgdiME5A7SX1qNVFTvp77gCUGRH8Lt2urnqMGZ6PEH026nk12fUo7x9E2G/2nPlHSco9yjA7HHTM5516aXXYJ+piMTRp7AaKz04HE8l4nqN2vuXdgiwkTjw47S3HU8X8Nq8QsbUaPDWZxZUOM/P3nnW0Gpoty1L7R3xLEvuW0slu1s9QZ06NddaAl5rs+QcGembxjhyktYdAxWyzgfTg5HSai/tgzRRpKk80q7DzSC28ZwfgxjoHxmoo37znz9rN41kZ+M9I1dqtnLcj4lp0eo6tT/mVtS6cugB9pg60d/HphWxA4LdJUSwUDEGWBzjmGVvmcnjiIXYn4+JGLDBABil2IxjEqLBuAgydmMZi7jIS2eOkBct36RuR0PEG1iDzn3k2sR1gHPPJgBPvBtIHWEIMcyhmJAPGc94mR+8bqB3xFwo/eQHK8Yz+8hskwIPSO3MCbsnPaEvzhh16Ryq/p/eAbOQePvKED4OBFBdSQefmOVUdOkJAHbIgQMzZJAwPaAuwB4EPpCghuJFAbg9PeBFtNbKwwD/MIckFu8Q4XjPSHPpG2ALGYIfVyZEtLj1ckDrJ0HPWTODwPuYBDjMO/OQIHT+05HvCCQBjn5kEckrx1kFo2Z/bEjLnvj7RcANgnHzAIuOeBxCLSv1J16QeSQDuP2xAwJ78ygvaSfQvbnMVGDNhuDBtUfq59zIAFB+TwZQxYhOBg5g3nHXmJtBOdxBjW1o2ChIHzGB/MeQ2FM5leMcZkYKWwzZMYLC7Dpwp/wAwFhgHvEZgBiHKkY6wHU574EDY5DHIlZwD9JhBBEBnQISo+8UgqQTkLICx7cRtx7yBNxx9OYWwQBgY7wnpiAKT1xj/ADKIUVSNnPuMwFCTheRCAM4BwYQOo3YMBdhEYqMD1DJ7RVyD17wkDHT94CnvzJt7hoTxAOYEJG0DccwD7xlAOckD7yEADPBgAFR1Jg4PfMJwV4MgAAJlAyPaHoICcQ5yOJAcnEmSe2IM8YyBAAR3gN2/8yfJMnH9wEHH92YBJOfqhxkdYAuME9ISq5Hp5gQciTOD7ycCBW+MQCSOhzIoGc9oOuSTAAxGc8+0AkerrCeDEDHIDDBjEE9DzAbHXBxFx0PWLh+cAw7iBAs25PAjDB+8z5cEYhUtjpmBeSoGOIBg8jkSgFskMv8AEbaf2kFx2nGYAcNxjErHTEnTPvKLdxxxwJA2RycykHIHq49pGPGOkC135254Egc5yDEVcKT1k+nLYgWbvScmVlyODGyCIUdBx0+8gm8nEUls++IWdS3AxJnH3gMtpwe+YMs3VsyK+c4GJM4MAN6sY7SZ7EwEEQjb3gDC+5zCFXsf2h2gdeYu3aQecGBOFJxGQqxA7mBgMd4C/HpUj7wLAdrdOfaBjzKhawYHGfvLXIGXchFPvGBuSuAMxHRgMESp9fSg2pliO46TO3iFjZycCdJwqrdQPzFB4i3XIUwDkiZHuZ85PXmIr5m+qjY+SAeIudrAxcAtmM/MqxpzkAjpEt+mU0X8lG/aWvz1kxvdipaw4O7mPXvpyNoZe3xCOI2ciUHzayPUmDFL1BeFyYDzBxCK7N7/AEjEioydST95cDAeeYQydI4MrBxFtsC1n3Ika1W1m604PSdHRMB1xzORWeeTNtblUGJOUTjye0TU11eHVXOQqjg/eeO1Vgutdjw24kH3Bht1Vr1lHclP7SeJmDCZ4cMavLVg4HMdXHfg+8q3e8I57gfebR0aNYal2u2QJrTVU28qSD8zjIQMq3Oe8ep9rYz9jM3i3K9RpwGUeo/cx7VdBnYHX3lfht62VCt2yZ0PL2Y7oe/tPPXWzY8/qL0bOExiUCwHgGdnXaWu3IZAr9j7zj2adq2I6ATUeXnxsoFxnEYDP1dJXsIPWOCNvcw5gSN2MybyF4Iz8wkow5HMTC/aAckqSP3k83oAMY7Rl2bcDIb/AHiYHMoYOWIzgSNYATjkCADPSDB6dYDq2UDdjIQjpuxhx7xAdgw3IPT4jdBnsZApzkZ4h3Bj0xiEqp7iLgLhSuT7yhw5VQ/H2MDWbxkhTx7RAFJIOYVTeQoOMQCWXbnGIQ3Od3EXBUEYB+YEVUznvABYZ4ORGD4XpmAIu/O4RlZRkdQYAyCekO4q57jtCF6+wjeVjktg9cQK2JYyDofmRVJDc8AZiip84UgShgpG7qJADzEDWBsM389JYGDfqwZMC8jnvGY7htxCBsOcg/eQkKck4gFA4TIHHvBY7FRkDiEEtnDcSN1gVkFsgwdeD0EOzLElsASeWvd8/E0JsLISICXwNxziEruXaGgKbfqfiRQIOCYAARkxyFPQ8Q7q1wMgQivaCD0zGCk8qCR8RXakHrkxhsxwzKPiBGZieRge0G5wuSBmFHrWz1MT7ZhILdgFgBGJb7xxyTzyIFTAODkxRWXb0jBgNtDd8SCoKQ26EJsUhjz7QBSBjqDIAyA9enYyeWgwHyB8RwMj4ETBPJ6yibVxkftDwOoh8piAFkIZBzAqLZ6CLg9xCQu70txDkFgMyhGz1kUE94zKD34hAAGYCFfeMCe5z8SZXqekbNanOYC4A7/tCSoUmTKkk5x8SKw7ciQRQp68/wDiTAPfnpiF2LtnGOIoGO2YEKjPH7yZ5GBCOe0nTjbx7wGLHHBB+IoYkc8RQcn6cRx0OeRABH5ed3MTIB5j5BPtIcHnGAIClgT7Rh9ofMXHqPPaANn7QIwPHPEmBxjmNlc4MA4HHvAPQRlVGXLcREJ5GOveFtuSDn9oVFVC3J/iNsVXAHAlRVRyrERkAwdzN8QLCpz6WIgKYPqJxAMdCSPmKXXP0ufeA4VR0/mI6liGyP2kL1jjy7D74EAZcnFNgz7wCEQdMQnYVwTzFKsvq2+kwhskAoIQ3pCYJi5yQq8wup4AX7YkZLPM3AhcDtAgAB54g98jPzGNbHmJ5VmRhwc+8Btv7GEAE4zB5bAgE5Jjivb8mAuNsm4nhl5lhUgZ9/aIwZiNp+8gmVJO6BlAIJGRDtLd8Y94VGR1BlxSL0AAjFioJAz8Ryqr6VYH3kAVcFiMSCvfnGVI+YDz6ucSxjgcNhfYTPfqBWNqnLf7TXGaJbqlpUovLe/tOfZY9jZdiT8yE5PPJikTtJI1gQRosomcCASEQQG3hSf94jNweYjdYD0lZAHDA+0u875lGZIwlxqW1T35j7xjGZijBmz1MYvZryOsgxMuX94d5HHWMXs1jBkZsTKLmAgFh95MTWkuMTNa27vxJvzFaMLRX6hNQOEHMypy0vJikSx+ggWVk5aWDpDUP94TF7YhzIog8xgecxZBCut4ZqCHxmes0Fy2LsflWnhtPZ5dgnpvDtRlUOcHpOXPj+uvDlvjp63R762oY4BGVcdp57UHaprus23Iev8AcJ68p+J0wxw68gzy3iuie29tzgDqh28j3E5cZ6zz9jnNtYjDZMmVXI6e0i+G25J/EKGHTAjDw639VvXviderz4gKbec7veKdn92DD/w1z/8AzDD42yHw2ztqAfnbHQwu72YfeIxX36S3/hj5/wCvuPtjEP8AwkYybifnEvUxULFxjJ/aKLwpxnAl/wDwpzyLxt+0Q+Do3W9gfiXrDAe+vGBzFOoTgFgMDHMc+EqvHntj7RW8G3n/APSDj/t5k6QygbVNe4suPiL+JrxwwxGXwMg//pWF/wC2A+Brkk6kk/8AbL0hifiaSfQ+R3kNtf6mHMYeCIM/8yxP2kPgwbH/ADJyOnpjrDCGxU+mwEQHUIOXcYjDwUAkvqCfsJD4Ih5/EsB7FY6QwBqaGPPPtGZkbIDkSVeDBMlrg47DGI7eFcArbgj2jrDGZmWrrc3yJW+qrDZUsZsPhZIw9qkfA5ijwdf/AK3+JesMUJqmZunB9o/nOercS4eGMo4uB+MSf8Oc/wDyL+8nUxW1pYcqCB3lfnKuQRjPf2ms6BgoAtHyD0lb+Fb23ecAOuAM4jqmKQa2BxapMjgnv0lh8IXORqCPsstr8OAwDexx7iXqYyrZheTiMNUq9WlreF1Pk+e4/aAeEUHrfZn7COsXC/i0OcYPHQmBb6yuQy5HaW/8GpP/AM9mPsIB4LR/9awR1hit33f9MqD35im1TxaRgdwZf/wijH/VtzD/AMI0wwd9hI9zHUxR+Vj0sSI3koRuAxxNI0NPHrfA7RvwlI/Sx/eTqYwMAACVk89NuScToHR0sMFTj2Ji/gNMBg1k/vL1THMe87uWGPeKdQvH5hPPSdT/AIbpcf8ASP8AMn/DNGBzVz95ci4wJqVHR8D5jHVAYxdibv8Ahuh6/h//APIx10OjUZWhR255k6wxzjrq0YnfuMA1xb6FYzp/hdMOlCZh8qtc4qQftHWGOcusBA3LyZal/mHbsOJr2p/9Nf4k2r/aB9o6QYLDapIG4594o/EYzsY4950MIO2Y21TziXrDGEAAcDEXaeWXrMya7IIIx7GQ69lGCA3zMdajSS1gyPTCiOfq5+0xDX4/T/mT/iBz6RiOlG0rngQqqq2SM56zCuuJ6yHXEEbefeOlHQ/L3ZK/xIQAfSJzj4hYuDtx9xFOvZhhlOPgx0qumOmDIGCkGcw6xyoALHHxIurtbK4z+0dEdE2Awqy/vMSGw1nIJJ4AHaKF1JBAVv2EdRuPxCGAxnE5gGo3c7gB7y99Ne9I2EknqAJehjU7oACCP5g/EVZwW47znnQ6s/8AxWH9pYmj1W4IKjuPQS9YZWw6mndgHOO8b8VSoKkdZiHh+tbjyGAjr4XrTz5YA+THSGVo/E17ewHvCupp7niVJ4ReWw5A98y0eCEZ3XY+AMx1i5UN9Z/UIBanOXA9oV8CYqcX454yOssTwT++zjHUGOsMqk6qvPLf4hOrQY24b/aWHwJWJ/PIH2jr4AgHF5x9o68TKznWKeuAcdoDqwF65P3moeAUj6rnY+4EYeCUbvrcjvHWGVjXXH6WYftLfxVjjjBAmoeFaUf/ABk/JaWroah0rC/aMi45D6y33UgQDWtjpnHTAncXSUrz5Sk/aMKq1ztRRn2URkMcRNbc7emkn7CMLdQxH5LZ+07Y2gHCqPsIc5EZDHHLXsNvksT8RAmrQ5/DORO0WOc5hBPYxkMcbytUxzsKjoA0n4TXZ2sy8952uDIFyeIwxyk0eqJA3qD75g/A6wqc2Jj7zrFDiDy37CMMcgaDVHlrR9oG8NuPPnCdcI2cd4xQgckfsZTHHPhlmBm1h9pB4WR9Vz/tOswIHBErtsWqpnc4A7wY5mpoTSIMWsWPYznsxZsnmWai577msc5J/wBpTNNSJAYZJFCKYYCeJUKYrcRjEaEpTFMaDE0wWCEiCAZO8hkgEEyCAQ5gSMFPtIRwJaMsQJFUQ9o1i7WIi9oDV8RieMxAYSeYAH1S0SrvLBCw4hzFHxGEjZh0hEAhEiiJ2fCryLMHtOMJo01hS1TnHMlmxZcr6BoLeBnpMvjen2sLB9L/AODKfC7i1ak8/OZ17axqtK1bdxx955/ldOX+vLlccRcmW2AVsQ2AQcYleVx1neexwsxMkH3gBzwYfT2OZAcSoAwDgyEjpCSIMwAVx3gJA+8JIAzBkQGGxhyCYBge8EOYAOAec4h3L2BkzJiBMoOgi55OBCfiQCAA3wYTjHIh+IOehEAOwwAI2fTBtHB2wjr04gLJ0kOYcZHSADzAQBg5jkcdImPeBMiCOJMBSOMyhAOIcdo5GR0gwfaAignr0kwI+G9sCAqTiAu0nvgQ4OOsmw4PIxJtPvxABBx9UnbrG2j3h2CApAPOcCKPvLBWphNYI9MCk9O/7SA4Et2YHBg28HMCvrJgiWBBjrIFGYFeDjnpJtyI+B0MOFECvylbGYTWox1MbjMb7QK9mD0g247y3I7iAqp/TkwE2jECgAYEs2yDkdIGI/0+q8B8/BkTwMEgWVqOeoadfk9Yu0k9cSaY5reB0KemT7Zlw8F0XevP/wC3NuMyKigkqMExpjIPB9GCMqCfkxh4Xow3/TX45mkqD1EUp7Ror/AafJ3V1t94BoNJ/wDSXA7YlxrgKEYMgX8LpQAFqUD2xAdPpeAax1yAI+M8QgYhVQ0+n3ehME9cRxTUoAGcxvL5yDJj94QMKf0j+IwVAenSTH7Stzjp1gW7h7QZXrt5iqPeN05hTbwemZNwbsJXkZ55jBlHYwDlOjLAcHouBCCpIyDiE7R0gJ+0J6RxszmKTnnEBV5BkxkYzHzgdJN6EHAOftARRgdYcERlYgYxkSZ55H7QFwT0ilGbHUASw8/EBgDEm2A2BTjPMYMMAwAa8jMnl8e0I5k78tiApqHcweWVXhuI/Bz6s4inAJgHauPmAYBznEKBdo3MYLFTcCtjgY6QDwQecyZx3iqMA5PXvGCjHufeEQjPeLgRg9aghzAXTPHA7QpSPVOV4xf6hQp9I5b7zqXWrVS9jAekcZ955t28x2c9WOZqBIDDJDQRcYjQGApgkMB5hAMraMeOYp6ys1OggxCYwXIlZV4kAjle3eWJVxBigjEBmo056iVvQRGmKIe8hBBkEocerjvLaR+YEMqQlGBHUSyo5s3MeeszVi7U1FwHXsJlI4nSCsW/LBwyZK/7zDaoViFORJF5RTDIZJphDHTpEMKHtBPq0RxEEcSOkECMIo6Q9JGhHWMIgjQPReB6ncFUnpwf/E9ZpTxPn3htvk6pTnAM9zobd1a+5E4f0mV04+xm8W0yJqBbtGH/AN5zHrryJ6LxCn8RomAGWXkTzjkbQOJeF/HPlP0dtY/SIDt/tiByTtwB9zASA3qswfYzqwdivtzFO0c/+Iu5dwy4Ajhq2+mwE/Eoh2+0AI9syOyqOsQWLnqf3kFmcjpIAxHIxE81VH0kxtwxz0lB2k9oMQb/AO08QE8fVAYrBjEG5e7SBlbpzAJgkJHeDzqjlVJJEBviA8HpISBJnPQcQJnkADMPXnP7SDGekmB1gGAjI94Cqkd5FwPfEgHI428feMQMgwE88dJM46mAexgJUDrF3+rrxASpPOCJQ4Ye+RASC0UAA8AAfEmcsQVx8wJk87gAPcmELmTgjaQD95BYEXaBgCAdsOIvmyCzI+0BjnHHWBS3OcQB8/EKuSD0P7QIDwBCTF3cRSxYYOMQGGJOP4iEnaQMZ98SIx7jgf5gNkGH7wbh2XEm4kdIE4zAEO7O/juISxPGMQE5+IDYyesO0g+8QFRkDkyZX3OYDgGAjbEBCH0k89cmD3JHWBq3kcyBiTmBVDZzwIdh7EYmVHJJ6/tITxxxIRtAiZXdgkD7wGLN2kBPvzEew1E9MSB1YBl6GUOQeu7EPXvxEJboJEsGCHBz7gQGPBh6jrBu3L0iV7uS1eCPY5EiLcjp3gLBesQpggkwbseotgSh9wwZN2OccxATt3MQf3lVt9YOGcg/AMDRuJOcYkDyqq5LiVqZiR2YYMJW7d0QAe3WBYznjjiTd8CK20rtI5+YhZEwXbPsMQqwOCeMgyO54lbDIyq8RQdq+59jCNG9QfqGYTk854mZdpYHHHtLPOZRwNyxgsZiIA7fHxKn1BP/AMbN8DtAthYZ2kfeFW7rAct0+IS5yMckymtrjncFC5kLPuO05hF5JGO8OD1x+0zjzCRuyYPMA7HEC4KC2SozGyOkzo5tJ2lgB14j7sZUAwLg6gjpEOwk85ihc544ihDk46QLBhegH37yM4C5xK3Br+pwBHRT5eQcg94AS5GbCD+Yg1DMx9Hp9j1jrWwGRgd4qoRnuYDm0dBWfv7RH6ggSFWJ4c59h2iKzH0uuSIFiWELgJlj3iFnySSB8CDPqwODGSvbuz6vaUYvFdRmlKgc7jkzlTRrLN+ob2HAlENSBJ0kkkaKesBEYxTABiGPFlQjROscxB9UrFNiWUjPEQzRp1xziEkFacvz0lwUKMSwdJUx5kbQiKRx7iDzO0Yt7QKbqQRkDBlQpJHE15yIQBKmMflN7QKAG5E3EZlNlQ5xIYts1JemnZhXrBGR7THZknJ6y5VwnMps+JYlUnrJCYJWE6yA4IkkMC9cQ55iVN2PWM/HMy6RYOY2JWhlghuJ9oYIZAynBE9d4LqjZWuWyek8fnmdjwO4JcU55HWY5zY1x+vcVPlcTzHiOmsr1j1KAVzkT0GlfKjMxeNLttR+zDBnLhcq8o4nkH9RPHSIa33bzk46Ca94b6TkRTYOFII+89GuDPtJUbhiAVdwOntNROeIhJHfEqKSD9J+8PA6iWZBXkkQcHoD9zAqJYfSM/eMqEr6icx2UsMqmce0WvO4gqwPvmAdrZJC/vAoA6jmQuo6vj7wb/bBEKby615APPzJ6VHpWLkscgcRtzEDAAx7wFLop5DcyF6yOhHsIW9a4OM+8UenquYQ5xYvKxSFXHp5HfML4BBA6yHI5AgEWDBOCPiIpPsftIcqQVUnP+IwxyW3CFBXJPNbKPmDzichciE89+JFVG4GOOTiADY2f/cBZiOcfHEZmDcKuZYEUrngH5hFG47fqAMI3kdQTG25/SI23HYCFLkkcjEXaRznEsz2IiOLCPQUC/MAbiTgjmK24jGD15jlSACTk9yIQYFPqXtz8y2reVIYr+0J9XziLgoCVbAMqI3DYxn5gzjOP4gHTG4n5lm0benMBQpUEY6yYgwxYbgw9jCa2/STAO0Y3ZOfbMgAxzzCUIGc8xSrqAQRn2PSAzMqj2+Yu/I9JyJNtjY3bR9ofLIwVYH4kDBC6nDgsBnErUM2QeokO/cSCAfaKqOpbdnJ5gMKr+oFYMJqc8cZi7STkMRDuOACxJ94B2hRuYxX3K24kFT0GIV9Pcn7wljnoIGraAPqyfiVeWLgQjFiOcCRaypICkBu0mErbbyjHuvUSKmxg4BXn2MW0OONuP8AtOZbxt+pm+T1inHdv5hSb2AG47ieTkciMrbyeMAdz3gJGeCD7GQZZOCMf7wggHnbzE8xg+12IA6y2pC5PlMqt/qOIHTBO4An3EBMHlvNOP8AEBezZkqxHvHTDAkL6RHdsD0MAPiBXxt9RyccQOp8sYbPfaYzMp6nBkDVNld2TAqWhCCXU56j4jDDNg5+DGI4BVCMdSXg8xQeGUn79IDFFDbsndjGRDhR9LNmRbqAxFj59tvMKc55BEBARnDcj5lhfZ9IBErcgH0YP7wg9BAYOi9c89opFb5HJ+CIrlc8E4HfEs3FlBA/gQFRAq7VGB7RFBVzwQMR2tXO1Vb+JP1DriAGsC9W5gIDLndn7GM6g8AKM9SYgrUcrggexgOpI4BhV1PVl3A9Iq5NmFXK9yYl4VRkIQR1KgwNQ55yAPvKbbSpG3n5lahcgo5PHORiAq7YGQB3gX1sbOhJPeAgN0fkcYlZTy2G3JJHaRA4tH1Y7giBZtaQM2MN6T7iUXG22w1LYwX5EapduFdsgd+8C4luGJzj3Ec2Z6kZiDa3Ac/YiBKgykkZyesBtoIOW4+JFC8bWyBJZWONmVx294mMHkkfaBZtxk5Pq6ypq2ZfS20xzgdz9oNwJHqwYFS03BvU4x8Q2s1FL2NztWWknOATn7TB4rfnSrUGzluZRyT155MkkkNxDBDBIoRTGiHiAueYZWT6pd2hFLy2qpTTuP1HpKrPib0VQq56ACUk2sKDLhZvRQolFSA3s2OB0mkcdswmYG6VuMyM5z9JlRux1XEBtknOYFtDH2loXiAojCTEMKIjDB6xYN3MA2gbOnEwMTyDOi4DIRnic+5Sj8yxmqjBLFrL98SsDGfiVixIZJO8IHQxy+VwYsGMQsuL0ORmXCUVfTLhMuvE0GZPaSRUmzQWmu5eeO8xxq2wwMUe80Fm5Rg595o8WTfod39hzOL4Hqd6YyCes9BgXaZ6zzlZ5r5XS+x5oc9Dj7RVzuz1MswASOmDiKSMYE9EcLClAWy2ST3zCG2ybx3XMm8f2YlQhYMT9Q/aAlug5HzLd6j9PMhOccAwFVF2epQCfYwKiV8quI3pPOOJCUPbpAI2nnAI+RAVXHpAEOVxxBuHYQBgycDjvIW6Yg3npiARIMDPHMUkdCIQ47QGyDniLu/0wGwK2Ogg37unMBg3aAruJi7scleZFtGcrwYDr6eI3mlF9x7CJ5gPOMmTeCvqGIE3ZGVGIvnEMAa857xxjHBEXODKIzdwMQA5OTxCSpMRqwxye3TmA3OSexgIBxnpIT6YAcmA+B94OBF3erP+IT6oDZJ4gY44bvBniHcMgdfaAijy87BtMLM5IOYTIveBCzngHn3ky4PJGY3Gc5/aTIgLvJPMBYngxtwjFgOO8BfUR1g56iNugDAKYAAOeYQOfqOJM5jL15EgC1qxPqxjnmKQVXdnvgDvH6NkSEgdYFQU9ScmAdTmW8GT057SiytzQhsDMVHY8mVhvPZm9XvzB+HRh3H7mTyal4U27z054k8PTMRgLuwekZR5XKgP/wB0SpLi+1kDt0wY7sB6T6XHUGBVeQXBrTB9u0ZMHGABjtG4dRwMytEbzs7htHXA6wGFO4kBto6g9Y4IVNjNuPvjEGUBwWwT0jiouw9fEBN/GM4ETaCd2zJz1j26RWJO5ifYHEd6RWgSs8HksIFboFwzHEbeXT9J/wBQWL5TLhWYv/5jIgXG0YPf2gUW2udqtXk9fYQJWWwXqxj95q27mw0KqQcZyI0UBq66yGo6n6gJFQEZUkTUQMYxxEKYIITjucwKgD0bHPSMVwPj3jenPUCEjAOYVX5RDZPAMdKzuzu9MgV2XI4EKoRxn9oB8vB4YwhAM7nJPYYkGc5EjH3EIUqoyHgWpRyogIVULHOP5jVurL6cj7wCvXpCr3Fj5jYUcAL3+8AHXJ7wsScc4ECEbsZAz8Ssq65ymTntLORg5iOjs27zGB+8CAnAJG2Mozn/AHipai8sWY/9sfcxYEYC+2JAjqx74Ak27iPpA7mW7l7rEsVbBtI4+JRPL2/TznvIDjjbiRUVB6d37mQZ6wFAyGOCPvIQ/BC5Edzk5PBkJGPmAgGSOIxr54EgC+7D7GQKoJbnJgRCQc4xOH4pb5usfnIXgYnZsvFFbO3RRmeaZtzFvc5iLAzIJJIbGAySGADEJhOREJgqs/VLwRt5mdpYThZWZSOfVNp5pUg8YmA8zZp3BqGeo4MWHG+rayNsjWFQcQqBjgSi27DEAcSRqiz2PwpAMpdLs+o5g356Rg7njM0wCZBHH3mxX9EzDMbOBIsWlgByZna7OeuB7RmBZJUFxkEQWitwJ+oj7y5SxPBBEq2VdxzGRF3ArkfvKNSnMz6ld7L9+ZaqkDrEukClQNuOgmU/WfvNJbCZmUd/eWJyGSGFVLHCqTn2ErmSSaF0z7NznaMZmfqIFtXQS4cymrpiXCZrrxH4kkkkaSTMEglHZ8DtxauQMj/M9ppj6J8/8Ou8nUKT0zgz3miffSPtPP8A0nuunH44etTy9bapOOeJmLYPM6HjdAOrVjkZXOQZz/LXpz+5nTh8cuf1DYggFgI64+8PkjjdyIu1O02wmOfqzEetSOWYD4bEfylznvIawDyobHzAFVaV5KuzA9icxiM98StmAb0oftHDAqCBj7wCFAxkwErng4EmcjggH5kA56q32gQdT6sybgpGYVX1ZkbjtmBMj3gxzmAfUIr2HdtAJXviA2BuzAQpPP8AiIQd2dxA9sSw8doELDMACg8ADMgx36SOUVTugEEEnB6Q5EpQUFQ3fPWXekjqDAB+JMEyNsI9JH2EX1g+gA/eAxOIrWAYEYbyfUox94TWPYQFHqB9oAe3+Y/QYgwD06ygcHjH7yA4+0mAOsBVS2SMwGz0gZwOZPsMSYz2EAB1b6QfmMORntKzY6vgVen3EsWADxk4z8RV3nIevafg5j57FY27I5kCbMDOTmApx3j5HeA8mUKFz0IP7xwmBxzExjpIuYD9PiMQcdYrZOIvqzmQRhnuYQuBiDLZzAyhuu4fY4gHykDbhkH7wlBjBGYoTC8E4HuY25iDntA1KAwOcY6Sbdy44AHtAu3aWHGe0gYD4kUFQL04gKqxBZRn3jbgc56Sb9y54yJQQie3MBUZ9pN4EHWEC4oF3WN9PxDS63V7qzkdPaQ44hLe/SAxyB7mQlTweCInmY+8AbdweTCmbeG4PWNt9Iz17xRwPpjblA6ZkCq4Dccwr6/pHpzE24JIMIO3oIDE9PaHPpJPI9pWWcjKgZ+YpyR6u/tKG2KRnGPiE5laoitv9RbGOTGNg4GOneQHLAcfxFDMGBA/bMdTmAnnpmUEM53EAACQO3fp2i7vV04i+cqZ3jj/AGhFobPeAuIgdM8Nkwsv6usgbeCOsCsDnmVtuA6Z56SIWOcrtHvmBYTF32FiCFC+4gwcj27w554lFgbkdvtIzhTjBJ+Ip+n5i89cyKdiCOuDFVl6buZAY+BjmAAcDg8QBgSNrAg9xzICoHWKqIoyigH4gCy0pnAZ/YDrGLJtGAcnqD2kxluTDyDjAhABz0zD16mEH9oDjIxzCsHitrJUtecFznHxORiatfd52rdsnaOBmZjK1AghghUgPzCYrHiACcytjGJiMZUqtzACTIZBNOdojpLqLBWx3fSZUOkkiS46AcGvcvSZtm5ukv05BoEZR1mdx1zVArwIdktOIhOTxGriLgRWlq5HSMcFeQJTFKcLFt9NZYDMuyo4xxFGM/EJjCLXB5/2li6izttH2E1vUjc7eYq1IOdol06U1W8rl+sWwZxLs5lFrorHccYkPii9uij95V2kJycxkRnYqoycZmnO3XR0ulq8mqwrlsZOek0p1UYwMSpXFVKK7ADYDmIdStu5KFaxsYBA4BhkbCd15KbgMBV9xMBQVAtYvrPRZ0bLjpqgbseYRwonLsse1y7nJMCIxLHI6y8TKvDCaV6fMzXTicSSAySNhDBJKLaTtsU9sz3PhdvmVAg5+Z4RfqE9Z4FqFKbRx2nL+nxvg2+PKwqqdBk5xOG+8KMfVPR+Kjf4ezAZKkHiefL+kkgj4k/n8Z/oI3MmHbBx2iKCgwRGOeCYufzMYOO+Z0c13BHTErssSoZfIHwIzMf04+JS1l4bitCB79YD+bW4/Lfd9orAqRuJOewEgZuGYDPtLPNzj3EqBlduSnP2hQhl3AAftF8wgnPMnmMV6jPuBAfPeK4OQVznEALBOSW+ZU76ncPKFePmBYQxxt4McNt42gzPs1TE72r/AP2ZarWBRuAb3MKmNxzkj9ozcqQINw3Qn1dYRW1S2YIbGPmEKSM5/mMoUMcD+JO+cQBjHXmAdfaN15ECbj1x9/eFTAhxzmPlYpI78CAvWHGIeMf+YCpGOcwFbI6DJi5cfpwfeWAHMIyODARDuOD1HxGPxGGQDAc5hFY356Z+0IPvxHI9Oe8XYWIwYBHMGCTwY2CM88Q8j5gDaR1gYEQlveDk/t2gLsAPLYjAArnOYOp56x9vp+PiAhGYPiMRnpIeDmACG9+JCW4GMyZh4gDJxnEIPeA8jiKFfqrKPuJQSTDz9xFVX3ZdwR7AR+ecSC05zmTg9JF355Ix9oRsKnBkVOgHAMJOOkrIHUGWIvuRiAnzjJgWz1EYOffElrMlgCozJ7iEMy9FHPfEoAducyb8j4gC27s8bfeMVyfjv94RAc4AjuhrsGGUjHUShumBG9QRdvtzmAxLls5yIDjOOR9ou8g7tjYEYXJnBxu9pFQE54OYSTzzJuU4K8Zh4lCepl44kBJAyc4j5H/2gBU9xmAASB7/AHgPLCHn9oWII4gAHHbpFZ8c9BGzxIVBPTmET1N9IzFsVioKgbv9UIGD7SDjvkSBArg+YwUY4wO8sC4O5Xb7dowbAAziAnJlBY5wSOR3gDA9JMZEIAH7iQED56xSeMdcQgZ6dYpdQcc5hSLqUztcOP8A9mW44AB4MBGcENJ94EYlfT294dzBexI7wFuMnrAGwuccQJx3GZEaobsHB+0hY5G1f5MhYjlUzAOD789oVLE88QBixyRg+0JBHxAjEBsdZVfb5VFlnTaOssx26mYfFrAtNdXdjkwOXnPPeKYTBK2kUwmAwASYJDFbpxCFYxGMYmBFLNnsJUpMcQS51xKppzHtDBJCNmhbKMntzNGOZzqrPKtD9u86PDAMOQeZiu3C+K7BzKfMKEnZlZfYMiBQNuDzI0VLFcekSE888RGoKtuQ4x7Q+ZbuyxBPTpKiE/MUso/UIrq9jZ6fEAqVfkyjQDkQxa+EjCRoAZgtINzGa73FdbfPAmGajlzMJv8ADEDLazc59M54mnSak6Zz6dynqJWGn/hwNmbLiy9h3ll+sTSV+TQg3j+B95Td4ibEK0VFfdjMhqIUs2cnmArszuXsYsx7mDBIyBxLtqKuc4Pz3iOwKkAQKj2mlTkcTPL6uV4krXFYOkMAh+0y6BDJBmAw6id3wNm3gfpE4Q5na8CsAsweCTgTPP41x+vWH16V17lTPMs3q7z1FXKieW1SWJfYoOCGOD+85fz+r/T4gY5JOSOwkOeu04HWQO4wSN59zCbCFzsBx1GZ2cShu4U4jgnHtB5meNgGZCwwM4A+YBV1J25P7xCPUSD+0uGxhlccjrKmyjEZH7QgYCkE5x7RiykBgcSEuOM9fiIWPUrz3lB85R0ORGNiDOHXMQlsYCDae0YIm0ZUfxCnH0+/yIn5ijajEg9pCHXARQY3IPTkQKicwMowWCjMsd+eV/eDcu3iEIjMVG5cN8R/UQQOTGDDA9PEbzKxwFJz3hVYBVepzFNmBgWDjsRGLJnqIS1e0jauexhAFyH0k4Yd8cRbrVrxvVmB/tXMuzhRwv7QG1hxyv7QqhdZSxChWXtyMS8LuycnA9pPxJ8sMxAPcEdJK7SwJ4I9xAIUkbhk/MHOMkGEM/OCCO/Eg1WAwAz74kCBs+/7xs4B3ECByrEtgnPUQBKWwcNKibscCQuQMjpIUrDHaSCO0X6oCs9vGANp756R1u29onlnruIPtiMatxCnkQBvyd0at1XJLE57mI9W0YUsfiIKHOcWEfBEovJzyIA5HSUrRaq/UN0JS4HCDd+8CwuR1gLBSDjMTc64Dpg95C2cDODAs80exP7QPaqKCwK56QBeOTIApbBViexgRLFJwxxIH47j4PeNtVWGRweMgRzSQ2Tcrr7beRAgPfEVmGfiMF2tt3hlxnjtFKL7kiBeWXG4MAPkwFgcnbj/AMys1qxOMY9iISu30qxx7GRQBXdjZn5MtYhKgw5ycADtFUNg7pD9POJEOxIxnpALdjfRmKAxkCZzmUNbYx6KFErJORnn3jADvkyentzClAPYZHtFd3/sYfIlpU4PPMRSdvPA9oQjjfhwCCODmEHachAWEfO44B4hx6cd/iFVlyMstec84Bg804zsPPHyJYCueBg+8YLtJ4694QrEIAQ273lZ2s25R07yw1lsZEXOG2lMQCbG2YAGM/vF8w84QH5zGKHj0wKgY89IERywwwwffMO/jI5MRq8EhSuPkxgilQwf7gCAysSDuCg/eQ2Ip4xn7xCEJxk/xItdYOBkE/EguKkIrMRg9JWzgHHeV1FPMZSxJ6cy0lgx9II94A3EsF2N9+0feP7P8wG7C88iQuRjKgZ5gHkmEriL5g+RAC27g8QpsLjGGz8RwpUYzn7xBYcEA8+8V3YY9RgO6456wAKE5b5xF88DGRBvVskZx8ygq+/gDkdo7Y3ccCBXr3DoGi6h2rwyorg9RnkSBkVupOPaHrwTIWCYJ4yMxPMViYEw6tjqPecjxNgdWcHOBg/edkICrZdkOOCBmeevcva7E5JPX3liwkEGZIaGAyRSYEJxEMYmIZWSvwJ2dD4fWfDVa52VrfV06e2JyKqjfclQ5LGemYIlYHl5CjHXoJErg6rTvRhXwc9CJjM7Xir1vXXsXB6TjMOZpgskhj1Utb8CBWTzN+kY+SMnIHEqasJSVUc9yZZp8bAOklsrfGWVp6jmKVyIeghmHVTll6ybzGYRMc8TSASTIFhxiGNQYCdozITgSoE2H/SIkLcZb3Z7Tngdogmq2sEdMSny8rkTWuVhIwi9Dgw5lRZW+zdxnMBct8D2iSQDJJJAkspPURQhPbE1UUA1kKMt1zM2tcfpYRAJJHRJMSSQIJ0fCCRql9jOdmbPDCRqVHvJy+LPr3mmzsE8v4prDovG7q7OdO5B4/ST3nptGfyhPP8A9SaNdRq2ZEY24HToZy/lnb1r+v8A8+EaxjhqypXtAb604tQ7uuccTlaDVGhxptQxFWcBj1r/APtO3+EBbIuJB+J6OXHHm48tY21S4LImewkTVK3FihT2z0ltuksrO+vnPXIziKumpds21498TPjSC6s/Swz7CL5o+nBPyY9lVWD5akSus1cgEk+5gN5yDBJkRg3Q5zEL0oSNqj7mKl1IIwyge4lGkHHBEUs+TjGIobzGzvVgOPTFsW9Fy1LAHofeQFSw7n7yFzvC+bjIzmKu5cb1YE9jGbSWACwEZPGO4lDGxWwhfOOuYFAySr+kdZTbprlryL/UfjmW1gJp9rotjHrg4EBtw+4gHB9u8qXzGcLs2j3zLThPqOQfeAuVzkDB+R1ludMyfmEA/aLvxgbQQO8cMrdl/aRVJSsEMh9J+ZZXjYy/v1hVq29hFGNzekDHQg9YQBkrgrwY6rgYAwIazUzFSG3D5xIUZRkMCIAK5PJI+RA7lQFBz8d5GZiQOABInJOSP4gEOU5yU95V59LMcWf+JYch/qHxCVDg5IB9tsoQ47MAfvKhfsbawc/YSx6g2FIB+Yo0o/tbjuDCLlO7nP8AmTJB7ytanDekZEs56bZFHO3JDYJ7mAly4O/78dZCARhtwB74jY4GMH5hS7SG9XSRc7uWlmcNzF2jPLZJ7QEK8kluD2iICzbQVH9uT3l/lqce8BJ71r8HEqFUOvNnX2xGLAjpyZGclee0hYEdOZAMLu9PUyGvnIchviAdTjjEdMuYUpUAdcnvIAMYEuRGbhRkwN6cDuYQMDPXmTIJAJGfaKURhv5+4Mrev0nY+0nv7QL+oMTA6PgnHAihBXXjzWZs5yYORZv56Y5gOjdt2T9orsF9LWYJ44ErTVgOa9jAD2WWqi2X+YzYGPbmA7I4UhnBPbb2gU7KhvYB88tjtFLkZGCw9xGOCoJwfiRSo+XKhgw7QkPyAARCqDaCQIDbYF8sYVftzAKLk5K4kU7ugwPmQM/6Hr/fiVsLwpXy1Oeh3yhygdh2PaEC5eMgARBvDc4CjvFrfzHYWAgDncrdYRoXqMn7yMRn49pVjcp8uzDfzFVr8eqsMe5gXbgOCcRfOUvtHURRvbjaMwjIUgpiAuxs9Qf2lldZLHzCoXHUCBc+0rPpc9QvzAtdVUfXuPvjEUVsyDDZ+YBZWy5ByIrMKxuBIUdSOYForQYzx894o9JIzkyuq1c7Vs3EnjIlrkFWVTiwdcSAD0gv7fxELq1gQMAx7HjMsqOodfJbY1YHbjHzFud2dBYqs6HhlHUSgNuXjYDj5gRmGA6Yz3EtGoqsrPlo4sU8huuJU7XswNFleMcgwDtbGRjBhALAkyIup2hnRSPZestG11bclijsD1kVmaosCBYQPtHCEqAGyfiRCA2BkoffrEtU1IpVjxyMcGUTycMGfOR2j2V7wGdP/wBrOCYhtTaP+qXPvziHYbMDc7sOBkwhbKxt9IbHuTGDVqoZeR8mOFVKyCTkjGDzKlqWsAbQU7qR1gI9jLW7h1HBBOf9pxTOp4m1ZoCpT5ZLTlGVYGZMwQZBhocwRcwZgEmKZCcyzSUHVaqukHaCfU3sIRv8DoXJ1D/UfSg/8zshPUTY69OMGKNDpqwPKDgAYGTKLtZpNOTvsJcfoUZMyjP4xWqmrapHJzONYuWOBN+s8RbUrsSvauc5Y5MyDrHbDqSukdW/iaawAekQSwHEza3IW5TyZXU2Jr4cex9pQ+m59JxLwlS1YDxJ9pTttT5EgtMtizktyO8Usoi7wYrNmMNObFERruOOIoRm6DHyZalaJ/qaXxPVa1tZ6rWIXsBNNdQI3EYQdI9YRRvtPHYSu21rcjovtNT/AGsW75Ge9PNsz0Ak24UDHAlmMQGc+XLa3JilkDdpWafmX4k25k7YZrN5bDqJNh9pq2j7ybBL3Tqy49owXJlzVg9OIuwqRma7amC4xjPtNnhGG1eCeAMzE7bjn2E2+EYGo553cSX4T6TX0/htZZWPp6r9jM2Z3/6j03/J0akAZU7D9u08+TJxuxumzJFBhzNIOZr8P41C/wAzJL9IfzkycYMX4se+0XNYEw+KMV1S9vTNnhjbql+0z+KoDcuBkhe883D/AOnXl8cDxPR/iW8ymobwOcd5n8J8QFDfhtVu8s8K2eVPsZ2ACSB0+AZz/FfDFtrN1AAYfWnuPeezjy/K8fLj+x0LNzH0I20d8y8aZnXIdc9hOJ4P4hixdLqX29q3b/YzoXjy78smfseZOXHF48tXvS685UAcEEdZT5F1eLBQr1nrjGZYcsijkY7ZiILkfPq6YEw2obYWPnIyZ904iBaANpA5OcYxNL6jVLYPR6f9a8RrHGQy6dHyOcnHMqMpqr9JX0kf2x3UugDWWH2IlzupwUqCHH0kyLddWp3FdnwvSBQKrMhmvL49+0jKQw/M/aWZJGccRCN7cMAPkQGQK3GMt0zAKk37d2RnnmDNWSocH4IltNYXhgBnpiAtlRDflZAHXPeV+Q9qNlOPbM1NX+xPSJ5VikbRn94VnSlgQjcD+Y+xUcgVs69iMCWeVub1PtZeoMnlh1JR8j7QKc1ncdprUc9MxE3MwUcA+811qor2MjWH2HSIajtzgqR2MIzW0WAlsA9uvMFauK9r8kS4gbvUMxvQFHp4zzzKM3ltjHOIVW1FZlG7tzxL2CN9DYHtCQSNgYkdcQKd7NXtNQWwchgZMnvwZbt29eJCnOesCo2mseld2esYWEDrx7R2GOoxxECqwwBAfL7MZVT2MQNvbBbJxzFNXvkSeWpPLH9oFgLkEAqAPcwANwSQf2kCKPfHvCF/1faQAjJ64+Yd2z2f5xiNtGBjrItTHPH2gVtcc7RQz/IgLvtya2HxnmaAjY4OAJDWyKLDyDwMGBnVmxypHxGDE8ngDpGZhu6EGQj0DYOfaAmMyDB4ziTa5XO0/vCBn6kBgAu4PC9PZsRVc5ywxLPLB5kCgf8A3gHAUAAYEmw+2Ae8jbsg+U5X47RhtBwob54MgijJO7tKyHydp4PaRnFfuSe2JZ1VSOpHMKpXKtyAD0+8v2PjOFHHaIUUEHJ/eN2wDKirFmB5bY94wRj0Y59wIHWwqQg9PQkdRFUX0FgmoJXjGRAszjPmcntjiDGCNwi5ZhlzuJP1DiOgJpfcxyD3gJ+WjEs/JGMCW1rWy4zn2Iiio2VhugB/mVO4NxSslQO44hTWoFz1xn3hQKygAY+YShA2uzMnvnrInlg7K8n5hBNXlqpXJYdQO8YOCBwQY25UHqGRjpKEddx9QA7ArA0ZThmUkj5gtYlfSrE+xMrdGIUgjJlbWWVHBrYgnr7QGqLoGywx7N1iFXJI3gq36SJcEUgOQQ3sYuwo5IJI7QFC7RgqAR8dY1Npww28/EgezzMPXlP7vaO1iDJ8oDJ6wK3VlYMFG77SDdWRgjJHMdrBu4GRCALSFIwT+odoFdlwWrAfL5+nEljWcFa2bI+oHpHaryyVzu+8fc9a7EAO7rmBhdXGWFbFj+ppB+IbbW1IXHQnvN43ADciN7qx/wBoQjM3mj6QMgE9IFFSX12fnWqgwMbe8vtexLFS13KkdcdJQ6W4844BJ/cS1bWvq2M+G7n3hWd7EpLMQz1/wTLQtupqFtdTDHGM8mWeWCdjNmVjUrp1sCYdV6gGEV12WfVfUTtPTvHc3ai5GpRq2zxu7w16mtxWSGRz0B6H7S5ncEFS2D3EDMvnByNQuXJwMdY43u4rc5xySeuJAtvXzXyT3HWW0adlIKPlh138QOL4w6HUhazlVE5pm3xKw2a61mG05xiYWEqkLcxS/wARisUr1lA3yFoNnEG0wiEmek8N09Xhfh34nUPi1xkjHT2E4/hWlW/U+Ze4Smgb3z39hLNXqm1upaxuEz6F9hM8li/U+J6nUelHZK/8mYwgEcQzm2XaJMQySAiN0iiGRo4MbJ78ysHBjg5llsMlQkDmVkKc5EszBhZr/wAlZ6RR5Cse4jrUFxj/ADHHAk/3k72tdYBH8SYxDmCScqWJ95JJItt+pmAYDDBiAMSYhxJCJiHEkbEil2yERx8QkQDodMuquap15ClgRNdGibTais4OMzLp7bNLauppIJHBU9CJ6XTtTrdOuoqIIPUHqp9prlLJrMzR19H4rw+6kDJK8fcTxLDBnvK2IbOcAdSek8V4mtQ8QvWh1evdkFTkSfza5fGYN8w78SBOIwSd2BDZMuoDGxcDnMFVIZgCcCdPQ+Ht5gbkd8zHK4vGa9T4Sf8Al0+0q8WP56fmbOO4zLtANiKvQj2lfiAzeATxicOP/wBO3L457ImwhnJbPUcDEFdZDjAyJaK1OSCxPtFLWJaNiZrHUGd3ncvxjw1Svn6dSB+tcf5EbwjxDzSNLefzAPy3P6vg/M6+7cwwrKfYzi+M+FGkfiqAdmcsB+k+86ceW+Vz5cc9jubW/wBI/wB5WVIzjOfvMHhHig1Kim9AdSvRicbx/wC50kK5PqCknkE8zHLjY3LKpWp+dzuwPGGMVKmRCqP0PG4ZlzkBjuVwe2Ocyp7MKdlbgZ5YjiRQ8qwWB32ntgDAlloJU9MHqBIpIXDGAOf0AGBndTwAxUD2jA5BHc/EfBZiLNwb9JxFCWr6gwJ+JREsRjtdkUj4gc7RzYzfAiMrO208N8xVFqht4U7YRaDlCwfjtmRy7BSXxj+3vECCxcL1POBK33UJy/U8riBptL7Qr/sTERTtwpwvsICx8suzsVirqFRgQCT2JEC5Ny2AI2PtFazD4cEDP8xHvVRnZk/EdLa7KwQm4+3eAGCluBmRErAIcYGc4En4hQwU1bc+8Pmgnd5Wce/eApStSGRW2+wPMPoB3IrKuOueYC65LBdoPb2jKVLYLAD5gWWIrVrlSWbocygUna29HUjp7GRQqtu3HJ6DMY7XUizfnGAVPSBWPVkA44gb0kFMZPHEB07orBSWOOMyVjVbhuoO08cGATU5xm0N+2MSFSO+fmMFsJIHpI6gyPTYBlipU9CIA6EDP7RSefTz8QCs7gScxrFbPpAx1JgWhUZwEUhjx94gAXPmsQT0xE8lipIOB146yZIwLV+xMoF25M4tZlP8xK8Yyd4l9gToDx8xV8tDuDE49pABkYIBx8yGwhsKf3EFtrL0R275IkC4rDFQrHrgShhY+PVcVA+I51BbAscN7fMoIJPLkfaDau0r9Q94GhTuY+jEhZVODKUO3gEiDfnOTz8wN6tYzlfOAb/EjW2I+0vvI6svSUpbUq9MN8d5ZlWwF4+ZlULgk+nr3MQqc7s9Y7BT9LZb2iFWXHG77QI+0rh0z7RPMRBlFx94cg9zJs6YsJHyICl7FYkNx3AEgcODgGNu2llC4BPWRtiHuAfaEVujBcLjMasNsPmVh45KMuCM+xPEirsBdBj95RPMbYEVMAdMQde3HtDWyFC3pHb7xHsTeVYMR3wJFGy1Fqw5AGcCVuEFStVaisTkhTkyz/lsbED/AGYcSp6qVJOSv+0qLbEWwc3rx1MoeoDaVYEk9c8SB6Q2BaE78xspuKpk9yT3gFlIz6yxxwPaNXaWB8zcoHv1kHlKd1rjkZAU8mAAtXudIEJ3DIdsjpDi08q9ZX5yIhe5bPUiis9B3AhZsgoqEk+3aUOot2HkEn2hsWttOoexqre6kek/aUFyBipVbAyfVzmUi3UW6pX1Cl19sY49ow1oFihhWFFmR/dFVBpzv/DuM8fVkTS34Gxxj8vnOAOftmJayu+0t6SfSRActbaoJZVIxjd7So3V7ihcAnjr3geywBFDJhTwGkNZsO7ZWD1yDAbapfaecDrmALWSfVj5BkStkycYJjpirLYwSOeIBodSxVbcqv8Ad1mxqa7UK2OFUHt7zGgGwE7cD26y5UKqrIfV1OT2kAuqpVShrYL719WmG9tGiBEdhnls9Zp1ju5DIW8xjyewi3adjplsZayO7D6s/aWFSu3S0elCdSVHBA4ERNSQ3FDbWP6WziRVUL5xyuOMdvvIPI5261RznIGSP2hF7ulNisvm5P6sZEIst/EkqzMvYdsylyduw2l198YzLdIApD1Fm2/Uh7yK8/riX117OMNuPAlGMy/VkPqrmUEAueD1lMNxWRFI+JYQc/EGJUVbYCJYRBiVCYPIyce0ZHx1kIgIj6i5XzHEzAkS1XzOd4tSrYQIAcxhMNhj+JPtDJ9pFCNBJAMB6SSSKkmTJJmBJJJJRJJJIRJIIYRAOPmQQ4kgDEbAgEYQJATCYmfUIn0TU2PUEREyAMkxvDPFrNFqtxGam4dB3mfUWMzFffrKguOk9NzMcZPdbvE/FL/EbSBmrT9qx3+TMIXGABiNDiZkxoB7R1GSMQAYlla5aCNWjq3scngHpO1T6WwcgTBpazs4ADTanqAzzOPKu/GOvon3EGU+Jn/mvsBLNBgIIuu03n37vM2nGMZxMcfq8/jGtgX7y0EHO7+REOhY+oudo44MqfT1IQPNY57bp3edect0biK1yIhFlyhO4JlL6erszD98ysaaksqkLz/dA5V9elq1e+iwMvUEH6TOloPKurt80ZZQCp/umpdJSpOKa2HwIgArtDKMAdOJbdZkxbVW6eui0rxyDyJW7Wu3L8E8kQnUJWwLtgHpniFL6bF3Ag/aRoj/AIgMBtrcdircw+RjGGsVvYGWpau70Lx7yxWUtljAzMLScsxOPeQNYD1zntHNzlmG3C9iO8lZ3eo9Rz9pRX5e5Q2DulFmnIdiLCc/4mt7FAypDDuIhRWUup/aBTSDSmaxls/X3li7mBLE5bkwIv5qBPUCOQRjEd6grbkZlHTHUEwinyRWhJZiM8yGvdjBIxLW9JwCQT1EnIxiAEUAEPyD7SB60JO1syLuZsKIzIoYYYMfiFFgBglQQRmIxVQNuADGZ2YBOy9IhRcGBDhh0HxAUBXkcxUb1Bdy+0sZCOd/7QhUBB9WCO2BI2HUjJ/aOiKozknMfNC8KnHfmBTXVUPqtZZZzWPRdvB9xFtTdyvAPTMq/MGAeR2xAvVldjXcnoK8MDg5jNTWlYFasPu2YEttSvGQo9sRXs3KMcCAu/TqPVuLfEhatlAXI+8rZ3TqAR2MA9SkZHI7ygvWM7kdT2PMhXcOvA+ZlbSKcMw9X/dxLkoYKr5r29sNzKi04c88wuoXbiUPhfps9XsOZX+YXJbJb+JBr57HEBbtnIlVNlnIsqKkdNpzmL+YSSQAfYQpnVG5HB+IFVFOc5+8fg9uZNhI9SAiAybcjKD5OYwpqNpYnaDFCAEHpK8qxJDH7GQWKoLZYMP2jNQoxlHQ9cZ6wM6s2cnPXBhFjXtvLFtvHIxiBHJH1KQR0zBvZXFbcN7Qu7u+WILY4yILCbhssceZnOB1gWA4zxyO0qFtwzx1+JbXSSoXJOP1GQ03I+FbI98wqnzLXG0kj29MYrZtH5m7P+mMysgG88k9QYAynjfhYQFY7fWpBj2WbduFyMdJWXrQk7iQemYhv9PqU/tA0NYpxhW591xF8wr3OPbEym4sysobA6RnrFv5ytYR7LmMF+WsBwnA6mKCcAqnPcHvGKWohesNsI5AlPnIlZazcnMAPuUl2ThjwAPpjlq2Kgk7xwMDg/eLXWrBW3swf6QTLyAuEbCkd4FexQmPLGd2cntEs0ztk2WOuDxg9RLbCTt7YiEsWyST8mUNUbf+izYr7MxyRK/IuJLggr8HEsALf+4LCWYDzMDoRiAoWsV4RALSeTnIilHxtB5lq+WMY9R9ukCMyVkMckmENpcVF/xCK2R6cc8xFNjvucqvsFlgV3QlCOOx/wB4r1vtQKvmEHJwccQq7T1EKLdSuEzwCOsqWpgjBn5JyMDGBNV+ta1dz1kKvQd5i1V9gZPymKld24SehLqxlUS1w/diZCpxs3kMO+ZrravWon5YBUY9jKddVTVg+rzScYz/AJl1Cqm3dZazlEHLAwq6lxsBffwsa01qER2Xp6h0BmctUhKqzA+8DbbdVU5QJuKjk54zKTnUOpK7QeMiJUwJffWWwM9cRaq9R6bQ9Yx+nPSBbY/lOazUtiAcHOcyutKzuAqQDqcj/aIteWKteAT2BhOnCtj/AKhx/dmUX2/h7CHZ1HGMDrBTbtyEqsZh0IWVrRtQP5SqfvNmlLCttzhUPTmQec1AI1Nu4YYtnETHE2+IVlri6I2O/H+ZjkrpCxSJZFIzCkIgI4jkQYlRXAeY5EGJWSYk6RiIsC1HlqnImUSxXnPlxWVfJEDQ5mGzdIMyZzBIow54gg6wpuojg4xjGO8rHMkAkjJx0gEGMwwDJBJCDIIJIDSRc4MbMIMmYM4gLYHMCO2JU7+0Sx9zcQCdOPH9ZtQfMMghm2QxGkAjAY6QABNFK7m6YxKgOZr065IxxniZrUb6eK+eJdU3MoQkL8Qo25jt7dZxdo6tFwUD2Epuva63Ibbzx8TL5xXpyO8jXY9RAI+J048c9c+fOXyNrM7V7d5zjHXExjev11jPwYa7FddyMAPaMGQDBPM05nrKbehBg2o7ZxENihgDzCbQH9AO2BcrhU2p6QevMsSxVHOGlK2V4B2weXQG3ocH2BgXW2abqTgt2IyBEYoQFUptI6gYlbMpB3puPbiUmsMu3BUdeIGipMOFzx7wlSM85MpAYhUIyc8GXOgXAZsGRVZzkdsd4jtW7lgQr+/vLXZRjjiVMtSkZA56YMqHZOh27j8RtOjMGB4bBOPiU+YAcZI9syC91yUODjBMqNG4Cvci4+YW1C7VyuD2HzKKWU1lVJZR14iWW1hlPbqMSKZrVNxLtjPOTGymwsXBI7CJuV0BVQw75hqSu2wV4Cs3AlQK3ZnwleVbgknmKWWpiPKcEHGJtIXSk5UGzHBBmTdktycmFFDk5xjPaWi99rAIGI6cShVIOR1EHlk5zY6f9sA2WJa24oNw7DtJglRuUgSva68+cX//AGcS8M1i5JbPzCKkZkJG4lfmFyGQ8kfaP5b5ySpHtDsJ52/xAo8pgoXzmI64IzFrtVqfLNz1smTnGMy8rg8iJtS3C7fup5zAznUBa3rfU7y3Ru4hrR1wy6hnHswmptJpFUt5AVvcDIlO9Vs2bSMc4xxLpiyssSRYdwPQYiHThid2QO3MjubOa7dhHUgZjCzfWoLlm7sRIYVtOQuTZg+w6Qgbl9W08Y9oyNjqN0tzWV/6YB940Z006f8Ax4Q9OO8L6etVG64k9j1Es31ZO9Sox+mVZrZV21c++esBRUqnPmsD7qIxXncHYt8jAlmUcfQRjrgxCwPCg/uZQ6XKiYxhvcSJcytjJI9yJW1e7/5AIhIAxmBa1x3ggZHfMj2sxA2KVPXjERVZzhMk/EYow9ODmQWONyjYCD34igP5eFYde8ufLNuX7YivXsI3jr7SCtVfzMWEH2I6Rio83gAue+OZZbS9IXcMZ4xmIEVTu53dRCobFRschvb3lINdhLJvUjr2l5JIHAJ68xjXYVJ25+BApCrt64PzAaRgZ579YVau5SNwyvUGWVqhTapAA7iUUsqlEJAGD7dYPJU+rP7S05Q4Zc94BllJGD8Qhq1A07ttXYBznqPsYtFZRSarmVRztfmILVVClxYK39oz+0sOxz6SCAMk94ES93OHb09yIljacsFDZPsRHWtQhtQgqOoMcGpRkqoHeBSGUH8raG6Zx0l/sw5bHJPSQsig4ZVX4MqtvTaNtq4HXHUmFWWKr1ddtg6HHBlSFgGyf2kN7en8mxgfYYgDP53FWAfeEWFhtGOD7CLgHtzFJcOVZQq/3YlLC71FbmA9h0lFooJOdx/cx7gKQql1Pc8ygChay9zWMQeF3dYK20tbF3XeT2C5xCLm1SHCkKzD+0YxK7tQGQBVfJ68S5DXzZ6uR6QF5gC2lsJ6Qe7GFU2Gxwu5WHHC5xL0r1T0qm4Mn9kRtLe/12IMHg9YUpsrrKGxn/7eI1Brp1KW5JKHsBLrNJZZh925u+5hxDpwgQFmdnPXJ6StqK2tLkE/Bk1VY8hiVahNw6nrAt9S8LSrn3Ilj+yrtxxiAI6ocBT95UKN7A7Kclfnkx9JqbN7KRXWQMHcuQYfIqscZcKR1JPSDKNeVrZTjjJgV3V+fqxYURMdWr4B+Zo0tCmwo7sob6XBAMousrVtodWHtgxGdrMMVBK8gCFaTpKgzq7s9a9CDyDKq9NWuXNiuinkRX1LkKatM4fPqB6RiLclvJqUNzh2gM1z15f/AOM8ZxKL9DRqq1tos2tjnI6/eO9t7jys1Kp6he0AW3jGpAC/pxGGuVdRZQ+yxdp/3lWJ2bdP5jjz3LL7e0x63w+7R2HcN1Z5DjoRMtysWIpEsxARDSsiKVwJZiDEupipgYJaVilZdZsIRFxiWY4gxKgK0cN8xNuZMH7TF4rqzfIXA6mVHOJCQEwiDPdjyYnA7LQwI4PEO4SgcDAkJIk6r2aA2ISwmfd7whszPVqclwbnEMrBh3SYqABXPm7ynuh5E0JpHsQvpL0tX+1uDKd0TlH8yklH+Oh+86cbPlYs/YbcVfZYprb2MfM1VX1a6s13oBYB07/cTJfS+mb6t9fZvb7y8v5/sSc/cqZ5h3cyst0il+s543qxnAzzmVO5aLkmECbnHGLQAxGEmIQJtEEYCECGRQEIEIEsrXMzasgIvPM26eroekWmnILHidHSafzcA8D3nPlydOPE+m0lupIr+mrqzH/xOqNJp9PR5ddfpPXuTM1+oGm2VV9psNoDUk8bznE5luvP2MiuTWrDkjgxFsrss25ZSPfia79Cqa21vL/VkYMl1C2qN67mHtxPTL44WMhaqokZJ554jV2IwLL0+YTp0DDhtvtmQUBbPSCT7EyhGtUAsbQOeneWIWRFdrOvfOeIBpqntDWoo46dzLPw1FeStY5PGTAZSLMbWyT0kCW7uSOJUbBU5fZsHv2lrr59aW5w3bmQPvsxluvxGsdwuScjrKcXtWybVYDnd3ldVjJVtsUAZ6Z5gaarv1IufknpEJdrS74J7TOa0cE1OR75jU0ovqS1i3cGMNabCzqFf0j3HeUGpdoxyYWrsP0tgxlQruFjAH3EBgthQFiGHbPaFQmzB28xDWFYHzAQR0wYuCW4YAQq1LfKs/L69MxHwoYhepzwIgw/PmOg7le8tP8A0wy2blPt1kFYfaOhI9pBd5b79jHPTHaMrX1qxLqyZ5yOYK3OdwMqBWwsJdwwLcnMYWr2/wAiWK2/OcYES76RhOfaFKTkkiHDkjdxA20dMrApbdlrQfvCGcOo5Ix7SsqzAYZlI54loYFj3PxFzk8HBgJWlnLZ/mOqW2HYnUw5Y9Tx7Q+YAQCcE8jiFUbreaXVqn9m6wJWy5zxt7nvNVmp81lS5lf2J6iBzpmGLQ4PuO8Ckb3xguAPmMLnHfP3l9daqm6sNYD7dRClZbjac+0CgFh0wM89IpwSS00Ovpz7SpQRll3fbtAStfX9WFMsfTtsYpaCR2EBR2XK8MJW/o9VmRnvAbyqwv1MW+YoUq2SeOgEUbVQspZlAzCjJaocN+x7SonrHC9uvzGV692Wr2faE1gZ2FhkcnMWqkA/X/MBzXW/0nj5kKVrwMP+3SO1LI2d2R1yBAFLZKuTn4kUgQK24dOwEfa+CcMPmVkFWAyQIHXK5S6xf9IMItbcAXBwB8woWBBcEA9CTmCyqt+X+4zK2cKMsw9uYGix8nrmISWOSMCUm9COFZvkDiEXHPpqbp36Rhq0DpLF1TV2ADKqeM5GJkL6nH01Y+8rurZ6wljKc84HaMNbb/Lzzt98xK3p2+m2vk9jMexyAoDMF6CWrRWq5ajLDnOZcNWWXUqcmwHnsYPO07PkLYR/pEU79hZKa609upMV679qkNjPcdoxNMbehrqZc/3SCy45b0A+x6mI61iou9hdh2Bgqu0yMjDOepzAtNBwfO1IG/si5lSoGOLLbLABgDHaaEuqUCxSwOegGYVuzjAZAe5HSNVUlVDrhKbMjqY3loOFTB6g5/xC+6p8VB2HdiMZkdrG5FWPvADnV28gouOxhc6mzBDBeMbVEUjVrh9iAZ4xCKLz6/NAIMBvKc8NZYfgmD8MGI9TA5557StqbQ/mvcSAYTSzZw5cnoAeYRatQAYMQCPpJ7xxYAhFr1j2+0oajZVvZcY6jOYThQgWtAX9+sKtN1QGFtWLZcmMg5X3gJZMrYn2KCEKtlRNjZ9lxIFL2NWbFQmteCcxaLrBarHhhGRE4WtWqJ4IDZBl+4UsLLQxIGORKMt66hbEUvWrudw57fMeuu7p5p3NwdvIjkae5msYEt/qEZRXXWqbSFHt3gINI7t67XJHcHpFGhLWeu4sPk4lqqU3CtiM/wCI1SOG9T7vc+8gz2U6IfQS5XggAmMaa1ZUqwVIySvaaL0ITKY3f4mZK71G9fKFh7npKLFrZc7WQ1jrxgiUl7WUMEBGe3UywCzcwsFY+FyRBZTUcOqFWzzgmAQ9+D5Ve0OOUMLf9MpdR5isO/VTCbUzlQxU9weY/nmhgljraj+/DCQYH06U1bwLCM8/Evpeu8ba2DYH2Ij2F0t3UsMY5RpBVW2LNtabj+kYIlRBeAvq5HfPWPc9d1YUlipHSV6mgAoa3LH9Q/8AMuqupT/4s2DoSeJFc67RVu2a/Rxx7GYHrZSQe07es1LlFGRknPAma5POXegye4kzW5ccrEOJfYi8ZIGe8qKMD7ybvxshEUrLMHuICIFeINoPSWFTAJrWcVEYMGJaw4ilZdTFZgxHIxFxKykEMKOPpbp7yLJ76rYQYxL9gxwciKVELZl8V5PtCGxHIGIpUYkyM+oHk3GALDiMi7SsTkMuVZehE116tXr/ADRg9GHvMsmP3mpcZs0WAD4rOU7SYkAjAcwpcRgIcdo2JFwuIwEOOYQJFxBmEDMbEdQp6nEi4lVRc4HWalr8vJYZlGeOOJ0vBdCniFmxtQiKp9Qz6j9pitxXpk8592CFHWdJWFXO3gDpO6fD9PToLNNSoUMM57kieXZ3aw185nMtLV5mr1oJOeep7TqaqwHxGukH6Vg8OoWgGxuO8yI6ajxOy0ZIxxDK7xN2r1Ctg4dMZ9iJj9e3PBPsTxN+rDHSsxORkYBmLJx0+4nXhfGL9QE7RtwD3zzHcny9ygEjrxFOwKM+nHsMkxSQ7etcr2xkTaImbCGxjMZ0OeSquOhzkQJbWHKIVBHOIhBKBwOXHOIRZlUwCuWPU9jJnBzkCL5bbVWvBx0BgRXL4sXj39oBZsjhukBNTKNrKSOSBBqAyN+SWx1iba7SC4Ib3PECw2IUwAwI74gD8huuJZjy1Hde2TmKNrDtn2gJl1sLgn5hfh+Oc8k5lgxj2gZVPbOYCWve7g4QjGPtAHcMRtHH6o/fbniQEEYBgUC642eugFPcHBlgCMMo5X4jDBbb1xIUBbpAUedu9Vi7M8YH+8uCgDK4lQQ5zk4ElgyuA2IEsvpDhPOVW9oHssbG2zaO2Okqr0tRB3IrfMcL5agbQUzxAe265MFafMHuJBZVY+LKwp9zG8wHG04PtGS9wcHac+4gRRWDlVwc4hZQWyOB7xjcu3DBRnuJTvr2nyhtJ756wqDvhs/aMDzz2gT6TuHPxHCKF9O7PycwB5QIyRknpIEUEbhj95ASDnOR7QuDu6ZgN6B9Gf5gfVeWPLFYJ9yZQ9O7LZZW6RBVs/UT94GjzG2ndxnkSJZjObW56fETLMMHkRRlSAYFmx/+r55Y917w4sUHc/Df3dpWXYniC5m2hQu5T1bPIgWiuyscCt19hFCPSp2qq55x2iuXZQCoAA6iVhnVsnlfYGEW73Kng5gDMewMdbMYOw59s8RXvFhz5ZRh3zAtq1BTKmstiS3VEkBa9nOcjrKq3JblsD7SwVu2StiAd8jMAm4kYPP3lZFecgbciRq16eaP2lZDq2Aysp/mBmOnY88gD+5oLMgg+dWg+2Z0FqV2AFSkHuekZ6UUlGrQ56AAGXUxgttsWna2p8yrthcQV20blFTWbjxjHBnTrU1KFYDaO2JnGkQM9iLtyeg6RphN9y4bZuHbMha9iB5dYPY5kCinrvAP7yw54GDj3gUs2GxdciPBsUgMNRu54AEuKLuDEAn3MX8oHCgfOI0FKiyFmtOB7mIG0qgOyk9s7jG3IW2qwB9syMKkySeYUgrovyabCOeUx0iPS4rJWwfYJmaAqWWBlOCRyDwT+8D1I9xGbE9yvSNTFVVoPo1FFlgUcMowRCXBfK13DPbrL0Cm7f5jlunIxmNYuLOBz7gyKpBVl3va9Z6YMeuxH9JfBjWq2CTXvi5zXmpBu6Y6QLVcHjJYfHMc+hQWIZT7dpSLAF/6L1tjLCISLGyMgY795BcuHXtj5gULk7Bz0lXmeXS3BYD27SujULa4QAofcjiXBsY7QNhBPfMSyzNLb1UsP1f2y0JaqttH7iVhckk85/iRVCXLagAIz0yZcTXnCn1DgjtJ5RYnywD8YjLpmyrXuEH9vvKgbUKhl6/+Y/mkN6jkHqDF1dDKAtLbSTnbntKd6ZVWVgw65gMqBSfUWJjMxyqoOO+YpII9pAFJy2SYDW1BhnBAHcGCsK9S4cVuvBJ6GWI4Wp7F9ZH6DJQV1FW4kJycj2gUt5qnLqDX2dTxCpLsCgyuecxLd6XBWGa8ZHtiWG+vqpAxxAZ/fMiWYbcWwRwB7w/iq2REqKkjkgjnMQbXYhuGzxAYWFbA4A4OcS7UWV66k1rtW7ggsMCUHawwpPzFs204Zz9iIVadNtUNa4z32zOGypUg4z1l9aq22xGww5H2i/iVsYo21h8jBkQ25hb+Sc14wQRmUWAtZ9PlH4OZewXb6fSPiBzTp682puLDOYHJ1TsdYgL5AHWV3aorny2KuD2jXDz6fPQYw3I9owoFxVzSSR1HSW7FnsU32JZUGYjcRkY94yKTp1t7Hj7QeKadarEetcK46DtG01rV6YoVyD1Bk84+te8iVkuHXqJBVubaOo6y2rbZv28FVJ4g0a4q3HktzOf9L+x04f5VflMrYI/eIy4yOk3GVhEfVVLaQEPBye8xx523GrPGEiLntN+r0LUjcmXX/ImMjM7uZDE4zLCOYhEqFIEBXMJgzKhenSKxOcgmFsknEVVJPMIGbGIG7MtH3yZMY4AxIBiEGSTmTECYkAhjDkSKAEYCSECFDEbEKoTyeBL7LN6IioqBR26mZvLGpFGPeEkARLWKDPWZ2bzHVckZ6yz1L41bwehmvwnTprPEEpuyKzycd5kevZWor4M3eBOa/EFdzgKCcxymTxJdL4jRVXr7Ur9NSHaBmVabUjRalbdOm5h19pdaraq17NudzExLa/IrB4ZjxtE5SWz102SvcaHUDW6OvUKAMjkTnX6JU1zMpyCdwz8znf0trbadX5OofFTcqs9LrwHKWKOBxONs4+LZrk66w00rUnfkmYdAuLWwMkmHV3+ZqWP6V4lvhYDLbqH4C84nT8YX6xttKJ055mB1djlMY+Z0NRl6kf8AXycfExsdwxwB3OZ04fGOSixLGC7SAw9zInmod1oz7YOZdwe/HvAzAengidEV2EW4xWmc8kDBMYDCYHboIGq6Fesilw2EUfc9oF2dig4wT2lbMd2YHBHLMSIAcDLSAsit3O6Z2elSVa4BgehlqgkF1J/8w7E4Yer7rzKg5LV9Nx7Yle/1Y2bWEsLqinPHyBK0uNi7gMk+4gN5yqfVUxPusfqfg/zAfWfp2H75jqhLEr6mMCZULht2c+0BTr1gQ2bGd0zg4zmHYWxjgnkcwKtvq4bn7RtxHJGBGyqsc1kkdcmLur459JPQwCCw5XBB7QuSwyierHccQhF52tt/zBb8EmAvqXAdQD8RBZuOPLPtGQlePf8AePtYcjmBSFA3MquCOoPf7RK9QWfYayG7AjrNRyR/7kLLamy0ZXP2I/eBNjuC3l8Ds3BlZTqeAR1EsSsKfy7Ny/LZksortA8xefcHEBAWUYZcjsRJvbsZFqtpBCWBk9iOglA1A3kbWB9iMSjQhbb68SB+wPPtAp3KDkcwms8MMbhIDuOf/ccq2NrBMnuDmUuCTyc/aNXUWyUbbjrAatACysciDCKxz9PaUqy1349RbvzxLWtDcbcGFMVr7dT8yeUBnbYQD2xD577RnaR9sYiPY9dg8xCB2IHBgAK6nkgn2jg57AQOa3Axk989MRHFbeljnHtCHK5UjBz7iL5bAZU498iDfjhWYfeGx7BkA5PzAQNhsYB/aEEN7j4jJ5jAekBsc8whyAS556YxAqcKoJPETBDAq7KfeXZDZUgRwqBSAMQFZLUTcd2zuoPMvqQWqbKTkJxM4fVAEvjJ7AwUBhYbLPMT2KHgmAbHqtsC2PtYcYzCmm8vJTOMZzmQtvZneutSfjn+YyXYAG4YHQe0BWZgQSecfxJU1rDazB8c5AxH7nuW4ihxXYAy7R0JzAV3AbnIB+Ja2wEIWUn4kdrVcgbNuOD7SMqlVZkVm77eBIpLa1wv5as325kFe5CxHI95bgkDB2n3ijduYAkj2gRMYKkjjpBuw2OsVwWrJUA46yuzTnBNdzKR0XsftKi+z087c/A7Ssvuz+lR1PtIB5WeWz3zHqRGBYWHnqMQK3ub0bXwE6H3jP5j37gFQED9XGfmWMqMwLjd+0RgpyCSB9oBW7VWWc0qRjqDK9RdcHFbVrvzx6uCJp0+ak3curLxjqJivrbUELWwJzk57QUzo6uHQlT1YYyDLHIcAHnjqBjBjLd6vL6kGDy7GYgbN3XBOIETxB69N5S1tv6ZxxGGpKKAamI7kRS7KCChUjsTwYysWrbeu1vvAZtWxs21jA9wItrM/Lktj3ldZbADYDD2j+RVZtc3NUwPPcGBNRqL9Pphco80OMbTzxAujr1CoQjUMRyQ3SJYrVflLabK2OSSOk6BspsQeWyg4wT0jVc6hSt1lLMzgdGMltttTArtanpn5loCpYWzn2Mr8lkycZrznB6ZhFtpKqAhCkjJzK6vKUeWzK/OWHSW71tr3ZG48YImc0P5gLWooHQBMwL9RcraM10LtK9BjJj6CmgeHvdaFfnG08YMoUWhgXZW+wxEdVBZWXCMc4gF6E8xWpXaO/MtY/nrWo4xk5PMrqdj6SNoAwJYoG4M+AemQIBT05OQfgGCy5NjI7qoI4yMxTW7W4rwT27Zj/hVrodbU9TcHnP8QKFI3BaiSTwCO8tTBYVlgCPccQ16cVIGzyOhHWKX80ewHXPPMAqxNbY+pT0h1JL6YuxV8dD0xK60Yfq574k1SCrThULEOc4btAyacA2W0t+sZEvq8zT6bFnq2nA+0zqxW0MvUSy25nTYQMfE1eUk9Jx34R9Q5J59PtiZrOI7DZx3lLtx7zjylt2O/GyTKRH2WDOcHriaNM3pK4xg8CY2PMei5ltB6qeDM8uNxZfW+JaM1njJByIwOee0hnGNttupVdL+IrXzBxlf95ytRZp3YNUGQnqhH+016IhdU1JGUsGQPmZ2VatTcoGVVuJ6N81xk9xnIlbzfqKQVR0HLDkDtMbLgkEYI95ZV6qCCYCmJbwOsRnUd5tku0EZkCiQsO0Xe24DtKh+sEOZMSCDEkEbECCEQCMBICBLVAPWKi8FjwohtZfy7K/oPBHsZK18MzE9BwIheRSxPAjOi4y05tMd1mc4goXLq5IAEa7Z0WV0oGYA+/SdZ5HOza2mzc4HE1UIgO5rMZ7CZ1VR2joBmY22+NWSRptuwoWobUH8mZ93OTzGY8ZlL2qFYZyZrlPMZ433V9VwrtR0bDKc8T2aahNVpPKrfNrLkD5nz+ry613s3q9p6T+ltQGve0kjb0B7zjy/j7rp/wCTZjJqjZX5qOCLN2CPmdDWOvh/gtVJI32zoa/w9bfE11SkGt8Ej2M87/UWobVa9aK19KcD7yz3xi+N2o1BNXh1itjedrAddp4iWUurbvMyoOORmYvFbX0Nnh1q81pXgr7kHmdAmsL5lLtYLRuBnXjGaVDXhhxk85zAEKnGc5HeUuwSg5GHB6EZzDXczqC6qOgGJpF4YjleDBuOcEcRTZtt8tVPP6swHa/GTke0B8hwVIPBikjGD0gyUzlWjjBRTt5+YA+3+YHyigjkdwI5Ubc5wYFDeorjI95AvJxgAg+8bb3Ax9patdL1lt+1h1BOMyPTSQBucEDkA9YFIK52t/MgbaeDj7QmtQuQpJ9jJkYAWlSf+6AvlqF3KSM9swHa6hX6DvIzEAZTbk9Mwba7GIBIx8dZUAbUUqDkHuTmBAdw4z8ES6rTlSeQU7ccwOhDAhuR2gDg8YxKsn5Esw8IOTh0494AIJVeDle4jOV4KkjPUGOpReN+34ldy1uvBO73BgIC7ttBH7mPjAwV/fMrSvHA6fJljE4wesogRRnYMRUscNjdx7SeYqEhzge+JWLkz9QxINPmLjByDBtV1JZ1OPccykWAA9SD7Sb9vHOfmBFDKzZbI/TiKFNfqrJOT07iOvqUkct7GEK39uPgQEXUNuPmBj8eXiX7GDHaCR1BETc6nKk4+DHS1uMjmBQXQOd6upPciMQBhgwOe0vNoZstz95TYFZsqMfIgQqcmA9AM5ETy8AqXbnvmMpwu1envAXfh9uDjvAHdc+gfBBkt9NfO47T2MlbA+rjJ7GUQXKXG76u8e3rwrEiKEpPqNa594wYjhGyfaAQ4HDEAHuZGsVWABBHvmQEbcMuR1xBsV+GHp7ASAeYm70KSPkYhDguSDkCMuRhBnA7QbWUsFA574gXJ9JziMyKMMWAibgqszYKjocwDUIaw3kmxc9uxkVG8rGGySewiDR1g/mISntmX03VscCpqz3JjEKrgkHnjPxAylFG0Klmc8BT/wC4a2sW0Nfp+AeneaDsACqzAA5B7xR6mZt2fvADNv5249hKyPMbCag0kdAVyDNKoWGVEW2jdyD9yIGU6sPXjUBuTw1fpP8AE0qW0y7qXaxCMkPjcPtA62NtIOWUbefaWrZp68LZUHwP8wKl3WlWSrr2brGu09m8NYF2jpjjEsNqbh5SGsjvmVW77OSzEE85PEBhZ5m5sHngEwIakUo31fEovNVZC+aARIjKAdzV7gM5zKiy5qgAAWHuJU61OD67FYdsxVs87AwD8zTsJrJ25I9oFHlhcgXFLMcYPJgTNT7iMkyt2drvSuO2cTQUV3Xb9RGMQKhhSW2nnkEdRL6BVawZk3N0yO8rt8vTJnUAAnp8w6O7Rv8A9J2rcdRzg/aAz1/802/IA4C9oNQVWg+ZuRR+rbmaRp9OxJSwoT2JzBcAilLSXr747yarFRtuUtSxcjna4wT9oz3LUNt9FgPYEZ/2graoNih2BHABHMZLqqqiA4awnvKiyspcNqWjcO2O0F6tTWxYgYHtKgWdi1Z2+5PeWtqDqXC/l7R1MCtL0YLuBII5AHMfVXClVV8kN2Ak81gcnGOnErcWtuxfgDtiBH/MIUhlXsJcEAUHceOx7xELgLvAdiO0cOFG+2qw19DgdIFfmKtxw5wP0mHdvyvAYHgmH02A2BAR7dwIaXDkg85+mBWwtWvLIox3B6yecErwykk9xG2OoblWGefiSskE5G72IgW6Z9mma6rLOOGBHSW6bUC8HzNqt8d5jsyWZSzL7gHrEsVTtO0LgYGIGnUuanXk8xK1UoxPvEwbArFSMekAwlQFAJOM8gQGoR0fFdgGepfmYNdqn/FNWF3KnAJm1dtY4c/BM5+p3X9PqzkkSXliyaSrUI1gVvS+enadGypChAXDdcziaipqnz9SnvN+k17PXi0hscZ7zXaWekl3wW1AKFL0yw6Ed5jtKljgYHtOi7Vv3UzPYtYGSBJskayuewIOccSVnDYPSG87icdJmVrDYqggnPfpM/WvjqetBkcrCLs9RBXYCoPVY5rSwek4M89dRocNrKCOoManUA3WqQp32HDYziZlVqWd1z5g9K/Gepk07Ck5ZTx0HuZ1+Rz+1orss8yxy5HHOB1x7TNfabrDYRgy5NaA2Ll9PIG0dJmRg1gX3OJP+mp4c01EAHfvxk46TG6gcAZmjxO1q6vTwbH6j2EWlkesMp5xzO0lk1z2Ws6o2eeJYABHcZOZWSR2zBg8Dk8Rd4J4GYQm7ljk+0baB8QgSCDJ7D+ZIU4EdR7yo211gbiefaadPSt4zVcjn+3OCJLueEs30WNdtYC5Vl7HoYiIqMyt9Ljp8y5qmqOHGJVgtZkdJy7WVvNhxhE+TKny/AlgQucdBG2hOkzoxWVqv1cmVrtVwRx8S+5cnnrKThcEzrPiVrDR9x2lvYdJKqmcAhf5mivTMxHOJZv4zcv1zHZ3b1Z+whStnOFUj3JnUb8Jo2LN6rT2HJmXUax7zwgQDuOs67/rnn+G0egt1NwqoTcx7k8CdX/hmq8N1nlFlLsAcr0nP8I1TUaoc8kgAmen/qO1k8Oq1VXDn0k+wM4c+V+OvHjJNZ9RqW01LBXL2dBnmcTSVM+osZ8sx9WTL6rWs0queSncxtLusuLoMBxtmZMS3WDxCy7X2DTUo1rK3pAH8zboaNTptF5WpcKVOQAeV+DM9e6rXU7OPKuyfnE6TsLLWYgckmdYxVB1LINwUkdjjrEGqrcbiCrdxL2KfSqYHsOkhqr7DB+00iuty+WRivGM8Q0Ic7jcob+0jEdM1qU4Kn3EU1Dbu/xICy2i0tvsX/IilHdt3mbyPYxvNuRcZJHUqO8AatyGK+W0CB+qng+xlqAHPEhs3dlyeMkSfo2qwJkUH8sHGCWHIxDuL4Iimq4AWBDYPdecSA7cgghvaBaeoinbksrYx1lTPtyT9oFfL4IJXufaBY+GA28mCtd+e2JA1SKzM6jHOCecSVXVNX5iekZxAjE1kgNj5gLuByc/Mll1Z/VnjqYhbIBVQ3tjvKgNY6+pnwPkRzbyBkGKtz4KMjVg+8KdTt6DrmATYhzits++ZSiW59TLj7RwqnJGQc9I2Q2FB5lCMrK29V3DofiIysX+uwjuSZYzMSdvOIeWVcjHeBKgbWwuc/MF+UcD68e0XdtbA9LdowUN1YFj1IMAcDsYcI4/MJ/brAFs6DMNpKL60wfcQAjbFxyUB6nrA6Lc23zrKT2bsfvFNbsB6rAfZekK1Opw2Tj3MAvTbpqt1rbkxgWVjOPvFTV02DFVjK2MZdTLke6rISxcH9BP/iF3S3IcJn4EDNbfqalDfh62Q/rXkGW036e/AQ4c9VMeqyqnitCC3BweIRoqHBbaqW9QekgDjLAASbSM8/YiKa9V2Stx755kYf6tvxnrAmw5xk/vIV5xjH7SHcQCrEERlsZSP1fBlCbdhORuB+JAMISB+8c2MxyZPMB4PaQJv9wf2liL5gODg9hEzjnGRCEbqvSUCxSuGHpPtIGbknqe0BDjvn4i1tYWw3SBbahts/6eF6595dV5da+Wa1CkZJHeWEhRuJwAIgsR1XjI95lRK7vSoxgcGBUccOcn3jeYFJ9OZELNkngdoALVo2C4DfJi/kbgzsRnoR7yt9LVaWa0MTnoDLKdPXXWdhwuOhOYC31uBlCWr6+kZMGlsd6y9KKwXqM+qX0M1akDoe0zmuyq0NpxsXPvAh1KaktUCUfvu4iqgTI6y5gLHLbcv7gSsl67grKOR3gCmzNq1/qY9BL7WsqyoHP8iVvW28Zr2t1z0zKriUG7cQegI5gXVWW4wxQL8pnMS5abG3CpOOpxjMsNeo09hrsKnHOcQnYUxtGe/wAwM7BErLK23ECXM67VsAXGM4iPpNPvDKX/AO3M1D/lLKrbKzant7TSKqvQMbw+Opld5H1U/V7g9JoN2m817k3GtuoKxrk09W10JXcemJBnpK3sTqAzMOh7S21gSMVAgdPiB0dW3jGGHbjmSvcFIPqwOTAK3Dy2FiBgegMIsqLei0147NAwyo4kYAn1IPg4kVeXrOBc6c8hlGCJRqdHc2Labq7F+RNRKOioybRjHPeZ2r2tmltuDx7SQZxTq1sA1FQRO7A8Q6+7Yoq01e0dWY9/tCt+pbUFS+5fkcCaEt2hzcylR3I4mkU01l9EpGCVPJzLbakZBYDlgOqngxBqFLLjb5OeQI+rcNVuqryM847CBTSVtUmwhMdx1llas1uBaR7sTgYlVbad7SxRl2djwTGuHIz9PYmBYWZdU1S+Vah539xGtCN9I2EcgiGiyoqTayVbeMnvLNXXVcoKbT8qZNVlStky+7PwIyMq8/yPaDylRFUWlbG7GPTXtzucFjxkGUVNbWbCuVLEjELsBcK12u3ce0pFVy53Ct9vOSMS2soK7LKWCXtnnPGYQzILUJPTrgHpAwDbQCA545PEportr0tiE+tjkDrAh1Cv6kBA/TiBaFArYHbvHv0mbWPVWquDtY8ETSr+XhmqO0cEjnmc7xQ5sTAwCMgSWS/Vn0/pdAQQwMrZUAAVAuPbvMaWNWfScfEt/EqfqUj7Ra11M2B3MrbiE31npn+IjWL25mfrc8JYCQcRdNUzM5IPpXOYLGOJ2NBStfheHbHmKWORL+M2s2nH5e3tGet05XpErPlsRNKtnr0nnrqzlw+Mkhh3EtyDyeTI9KNyDgyohqyOMiFWuKlUPfalankA9T+0oq1C6vUNVpU2VohIyPUxlHiNTXtQ9S7iRswOuZdRQNFyDuv6Fs8D7T0cevHjrje3K4mo0JvFZbzFCDAG2UnwrHK+b/gTQBZa3Lufckxn02SQLGOByT3PtE50vGRmTTGrI5IP9zAyNgcdDGto8vAzuY9RjpKnTB9QxJrUiDnpCVHG7n4mgUJWgYh7CRn09BAtSXNkN5SKOS3Muozk4kUgZ3JuzL/wpO47sKOmepjDS/lBlfcx42xdPGQaSizozVn+RKNRpX0xBfBDfS69J07aVqROu4/VmIrkIUZQ6HnDdAYnOy+peEvwK9y6eqpiSQM8/MsVcCKOpJ5J7xxOPK7ddJMmGXgQMMn4hEJHHEyM1izORlumRNzDjpMbj1HM68azWj8YagAiA8d5VZqr7RhrCB7LxE61/IleZ0iYcADmGJGHSVFtX/UHOMcz1niLHUf0ruPJXaf8zyKdcmesqQ6r+lr6xnd5ZI/bmc+bfF5t/Ea9LQ1SDzbHGMDos0f07e9mttod+WUFM9Mg5nB06brPtyZ0fDHNXilbKAcZJHuMTp18cd9dbXts8atXbtGdynHBzLgD26TleFeNb/EzVrgH0958sE9a+eMGdi6uyq96sE7DgH3kzFt0hBzCS3A+esZXJbDDn5k74wOJUOyBgxz06Sktg8SW1l1bng9pX5RQYHEIYFiSQQfcGHO7II/cQLUSBzgkcER69LaiM1jlvkjpGgenruzjtEL1iz6sYlYD2OVRlyRwTxH2PuVLqlYDHrXuIF1Z8okLaQW7CJZYvPry+cEyDaSbEGEBwAe0R13j8vBY95FRHZsoecS1UckBekJtOwIvlkqMHMFRC5W8Ensa26SoJ029DlF3diwlX4ayt9zVek/2npLhcnIZ329iFgexX3eUW2njkYMCjDbceornuITtPpTr7SNS3UEiWYG4N0PTpKM4vVn2YcH5EfoxaX4z9UAUkkBQR8yCskYEiDnDcY7x9m3jIMcgBADgn3zAR3VOAOTyYcAD6ussCUFPVuL9gYdoXGxcr7QKHXP14x2OZWNOgctkKp64MtuprtYixGK9uZNi7NhX09MQE8vY4ZXYfGY58wsMtkewilKsAJ+8hVlIDDpAcExCpKsAfVjiP1x2+8hA3Dv9oFS6SkgMyHzMckGWDTU7SgDDPfOYckKxieYAMNnMCHTqqjaTweIQG2+ocRgVPVmx8SbgOMsw7AQH85FUek/aJZXVYoZlwT/Mn1dP8xDa/O3BPTmFDlOnPwZM85HEdChU7xl8dfmKNpzzj4hARSLMlhj5kRUd2PmIrY6E4jDG3LMAPmIVRsixFde2RAehEdmC2o5H6QYwFZZq2b1DsDESrTrh0qNTDup4MexKrbC1lQbHfoZADUCMMD8xRXtfAGV+JYdOf/isz32uecQbLqz6WGD2xCnfzrrQzMpK9ux/aRgruQbFqIPGZNhptVvWWbONoiGupc7UdyTnLDJMCzBqXfc6+3HeQO9gBrXcvcrAErt3m8OGxwOg+/3iL+SSK3ZQTAaq0X3+UEdRjlmGIzJ5bHgsB3A6SNelRBZz94lmsr04P/U9f6tuRAsWwHrxn2lrKprB5GOszvfUtItJaxfdF4H3iJdW7KoFhDjO49IF6PSGyS4HQEDvK7AmcpZZu7bmzD5diqa62UZ5APSZvLO7FrNv9gcyi1q7Layj3uwPxkiJ+FUhB5tjBDnn3lhpW6gKWZRnnBxGICris7ig5MC0N5rE2Plzz6uMzE+rRLNttbc+xlor8xldyysPZu0o1+rotuG+uxSgxkL1iJWkrSKw+5gftnEKW0tzVaWx1GYdHZ5unYbML3PvErTT12EJWrA/q5EBj5TFl6Ajg/MrZAFySW57zXtrKZdeR0AnMaqxtWx3OUJ5C8YiK1gllwDuPtLnBFZXhW9pSltVFTCoM9hGAznpE05rQEFX3t9TZzmBoprc1HzHB+JVW1iuSOSOks8sFtobGO8A3KWYc49pA9muDYqZFVv8ylXWx9vmcd424Ny7BfkjMTUKHHGNwGMgYiByyopbOVHHvMzaJNQpY2kLnIVe8srDKoGAf24hy6vuVQuP8yoWqhVQKvC9pcEKgq5z8CDczZJA3HsJYpqI3sxJ+JFAaclSw5bGCOsCKAmD0HY8y0XqtJ8psMTgFhKzbUuOMk9cGBS/llwqJnd0OOhhFboo2WFG7jqDNC7GAKnHuI3pHXpIMz1iz1EnzuzDpHs025lZ7CrAc7BHchB+Qu5j3PaRBbuG9wffAlGV3elzmzIX2HX9o1VialxlQCMYGMZM0vWhbI5kenaoJBxGhLLxV6LayhzndjPEzrYzWZVs5PbjM1m+kc8sR7xxcjMPLKlsdhIMllgrOckhu04+tJ87b7DE77PjL2Diee1rizVWMudpPGZpZ9Zz1iGMYDDRYcyGCQGus3311DJLsBxO74g1ldZ0+0AcDj2nN8HBPiQfHFalp1tVabqihOAOZL8N9YkQOgz1gKMssXgRuvWeXXZUDGzkYPSKy7TkdJAcwpcNUSa3Iz1gQDOXPHX7wtBNai5dYdx3gAY9OB3lYvTKFt5Kkk/MrMQibnKs9Yjv+YXQsM9z1iBs2BrcsO8MU8xpi4W0JylLZHTLRfPb1kquXOZXiDEumRZ+Is9x0weIN7gYDECJiMBGmDuLcsST8ySQzKiOY4iiOozzM0MBDIOkkiFeZnXniaXlDEhgfbtN8UUINtpX34iEYJEqOpdrtxAAzNNq4czt8ZnqvEcQCNNArjInsf6cIs0DVnvkczxo6z1n9NWHytueRMc/jXF5BKvJvuQ9mK/5j+G4bxZT1CAk/bEbxkijxXWIox+YcSvw4iurV3N1Sogfc8Tpx+OXL657dyOOcj+Z7vV2+fptLfVy11anIORnHM8LjKz1fgtp1X9OBAfVpbNp452mOTMaKluAZrwhHYYwYi21taFZgpPYmUmu9lYLdt54zzG/Ds6bdQ6WYOQQORJguatg+Sx47doMHf8AmYC/EqGpoqrWvzjtQnt1kutudQ9SVOH6EHGPvA1U4/TjPz2jEqGy1hJ9lmPS3MyMtyFSOm3nMsQgnqc9pLFaPMBGFAA7cTO3mK+c7h9oXsAJ6gjtFFtrMBSgz1JY8QLCEZcFMg8mCpQqkg4DcdOkJdzlSoXPORIr4yp2nPxAhSpjgWLu+3Mipn6iM+5lfC4LJgmW+lmyWGIAcbRwBgd4EJ3ZbG2O6pYBuBHyDxEtr3DCtwOnEqHLHOOghUtU28bX/wDEQMFUllYge0oNnUgECFazqmZcPTs7595X5rN3Cj3J6wVstqMoLgqOCw4MU1oy4YK3wTiENtK/pMQsiH1HaT7niOa6k+myymwD6S2Vi2JYqsliLYp657j4gOFYDcFJU9+0HmMrA/4i1l00+K7C3+kGLS2p3HzdN6fcnBECwnf6ySPiHcCfqGfaANtwAG++ISEfqmW7GRSsFYYKkN7gwhXA49X36wqatpDblPvAqsvIfd8iAQN4G7Kn4lTMUYhVLDPXpLPLtbdttAx2YRErs2ks6n7SieY7YV+FjHyvc8dwIjKykEEbYzowXK8+whEAqC5DtLBUm0FLNxx/EzCxqg3mack+4PEKKPS+5tx6gdIULWZQAzAj4hqsq3YBIP8AqhvB8v01jd7mJUimsC6s5B5YHrKi9K1L5VlGfmNYtNRXzLlXd26/5le6hFG1GIHYAyPXQy58vg+8iq/L3qbEy6r7Q0gWhiVxjjGYi1012FazYG7jPEsRlWzY9RK/3Y7yoU0tuG3jPTLdYHZ61JZSMc4jhQH3Zz8Q4cE8kj2PMgzHVomHWwbvYzVTrizAlcgjnnEXYjW7bKQr4zymJBYqk7qz9hA01VDcXDYIPGTHNuxsnk9MxyqbSrfSZWKGzhNrD74mWgLovD5OfbmMjttKo/pJ6EQsdu8rV5YA6SpbK24zyIQ1npUmxA3ziBFdawyAhu46ytlu3el02nt1MNmm3Ki12urHoA2Mygve9YAL4J4IiiwIMngdOkourenJLeYBwSOSI6WKQBg/EqNFbodvHGOBiE+XvY5x7SpN2/I6e0Z68MdwwTIpgcNkHAPaKa3ViyYwe0ACj0k/zGFhIFYUnjIMBXbaoxxxg9xFq2kMr5I95bSECkXDB7Y6COK1RBZjeCeAsaK1oCkOrEp2JPSW2HbjaRz0iPdR0Ckdcg9AZmKeaQ5cntj/ANR9UztZk76mCfq2+0srurYHYjov6SV6wJW1YJViqsMMuesldzbPLrwMdBCEDV7z5xABHBxCgfbnGBnrBdgOpYAg9R7xtU52olbYQj6cwCBgqRwQesipcXL78ZPTEjHGBxg/4hDnDDP2MBgFZHD8uOnwYh80YAHq7nEbauzDYRsc84MNBSsnytTZ6h0PSBW2/wAsqxHPR17Si0XoFKXA/DDM32VuFWvZ/wBp95RrQiafFe5LR9QPb7REpkqYCu/cu4r6gZXq2BQmh1Vxz06yrRpdZSbDa4HQZ6GXJVmlkIUEnhx1hWem/VbAbAAgPUjGZowFrAFYZn6Me0KkEeQzebWg5yOkou09DKCl9gweMHpKjQCyYrfg5zmWG9thRVG4d5nrvrRdg1GSOpYZMhtV1xuYMpzuXg4kU9dlo6kOMdNuDGa9cFmyuPaCh0e0LuZ8DJY9ZZqfIV2QhuD6W94FI1tT2DdmsEdW6GW2asrlaiMAd+8HkB6vMKhl9jziZnCC0YqIrx1B7yots3+l0evPcYj0HzdQisABnJIitWCitXyveC4qAgqUq/TMitOoqS6xvNwqzzNvNrfeenoW26pmcqxXrieYb62+5hqKyIpEsMUytE6QGNFbOJEdLwKsMNRY2R0UHtOjYoXTOwRWOOSe0w+F1ag6EGtkVGcnnqZvcM1DIydBkkd5L8T9Y0OVkgTpGxPJXoA9MSsjEsMQwEJgjERJoQxSIYDKhMcyYjdZCJpCQER8SYgJiERiIIE6xsRRHEgmJYBxB3hkBkJkgJ5kCueJS3JlzcysqCZuI47cOfvOlfyVPwJg1NZqudD9xNxO+us4/SJ3v458fNhRDABiMJVTE9H/AE2fUfczzoAzzPQ/06MHnrmY5/G+P1wP6iT/APPNUe27P+JTtNfhTPjHntwPgTX4lRbrv6h1FK5Ia3DH2E3+M+EWrqK6KABVsATPTA6ianKSSMcuPtrzAB7Ttf0teKdXqabSRTbUcj5EWvwZy7LZYFKjOQMzoaLw7TadWY7rHb9R4wJq1ykdApSwVqmO0jkHrKHpdGynrQ9yekfNYwqAKPmK5O3jkH2MypUyudyBT7YBzCwVsqR/HErqs/SyMpHXPMuBrP1DpArWwfTjaBHFlZwvb3EBpLDcG59sStkK9wIF2Bk4bj55lQoxkB4iDDN68595duQJhCNwPOYACOByCZZ5Bwr7MEdMHpFLttyMnHcSbnb9ZY+xMCOgc7nc5jDSsy7kZXTH7xK1ssdsV5K9SOcS0XOrnzGQKOOMgwFRAoIZyoHQStFDKMWgj46ibQUZCd3pxnMDHep6GQUJp2ZiVs4H7xXrB3IpVW98RbKHKErYax/o4MK/SByT7nqZRTSXQFXbcJeiKw64g3IAS2cDrEF+ms9SuR8GA9tNb1Nut57DHWV1C9PSrq9f9rQjJOQ4cAdAYTVvGeRCB+GIIdBtbrgGFQ+DuYhu8OcAhid3TIMBUKoG9uffmFAW2pWVqTcSfaStrMerr/tLC36c4I7rFcDIAsyx5x0MCPZlVVhuBPJlYASwYOFPXmOt1DEVfq+YG01GCSCSeOTAJFdpylwBA5x3gFbM2FYFe4PEqr01FbZL4I6YEvXBIC5MANS4A2jj2zIDqEbJUuOmDJdW3JquPHJU9pbVdceytgcnECr8TgkNS57YxCqVs3rNitjI9PEtbUO5BKAY/tHWK2qbGNvHse0Ct0IH1ZA+IVRg2c9B2gr1DBuxU9vaE3FicIQfaAUZrLPL5BI5yIx8zyzgq4+3MC3PuycjjErSx0clTxAi6Ky3LYC+xB5/iHybyFUbXA6mTcWcHJz0liggMAzc9fiBntodQQAc+wOY1Qfg2AAgx9wpwp3Hjr7wvaLaxWqtyfaAusap1ybPzOwBlINgXIfAHJyucxjQv1eXlh0+ISWBG9T9veINYOQCy4z8ypGc2EOu3A4McFbCcHp8xW9TCtiyjrkSNHNhZSvJ+8BVtnYgdoQd2Ezn2jOPKGah6s7SH7QijaBk4wQOcdo+mevYxB2t+ktGPkIS+0h89o2+t19QGfaBVWTYSHqULnqvSO9K2YQIoUdCO0NRVgVDAHssJtYALtUL0gVDQs6sFYEnoc9IRp3rUDIJ7xiUUkod32PEUXhtwKtu7YgIVRvqUbs9ZLSoAGGHPQSxH8wL3GcYxzK2vrUsu7LDsZUC1doG0tjrloyAvWjo5bGQQO0Ks9jbs1jHvLsute4FM56qOJBSag64Zc/JhSkrtPlkEfMJazbkFWP2kv1VtNabQu7GCJVOLKdu3g54MRVrV9pQbex7mL5iekisCxuuRJY1e4die0ge41nhKx95UmnS1iMYc8jmWhEZcsmPYgzNf5q6nehIUDAxEFtlYQbXXB/uHeT8KLFzsZpUbN9ZD2Nuz3EvqttrozvyAeMyoiOuALqTYo4BxyJQ2oqo/wDjbnnIWantawqx546SNsCguM54wOsKy06xHQVvqCi1/RkY/wAy97gMZIsBGQeshqO3awUr7dZXdVX+mjY3wYRHDFVVNirnIEVGIYpwDnpLKyHcVtjcPeGmnQ+c+91QjufeBTqjZThqyLA3Xb1H3EiOo0wGwYJ4J65l5TTbAgvGW43ShqraQanra1CfyypHX5gXHwmvzRZc5DMM7V7GYrLNtreXU1qDoek1aS0i5qdR5lVvUB+Vx94yFK7WCrlM/wAwKaLVOS9dlNnbByDJYSMFbWbnkGWsaNxLpz1xmZWttcKatKzVk9ZUXizZwr8N1xIn5hPf4lz6WrdxkAdxKxUVY7ePkyKQK1BJCuF9h0Mau5GJZ1ZQOdp7wVhwWxWH595a1YChjTn3wYCjD2EqNmeMjrOC4w7D2Jnoqkp4Jdlb2E4GqXy9Vauc4Yw1xUtFxGIimGikxHPBjGI/QwPSeH1MdDp61YKdmST2j1m2txU9g2Pkb+xhqVKkUV/2AE5+Izg2oBtVtvQZ4hhzgNjMuc4J5jwWVmq0o3HeQGeXlMr0S7EityIxgMyqpoO0dwMRJpSmLHMUiVkJMSSYgAyQyShTIIxEEIkZRAIRAcSSDmTEyDAxgzISDAQtDp6X1Wpror+p2xARLNFqTotbXqUUMaz0Pea/CMv9SVNT4oazUUVECqT+oDvKk509R+J6HxPUafxzwbUOa/L1GlHmDPt35nnqTnSV/GZ14creM1LMogwwQzbCT0n9Pr0PvzPN9Z6nwJfyA3xMf0+N8Pq3RaRU1l2p2YJsY57maPEUa/SoK13MH98GWUOG4mPxMkPXWD6s5nHj7XTlMjM9NtNZDKvTPyJnqubcBaGUe56TVWr1jH+8tpSuxGV613r3noeVlJNpXbSplvlWsVVEHTvLjWtLZetiOxB6xTfUQFyy47wim6jynA27mbrg8zO66lLAPLJQn4moaio7vMpRm7PjkyorXuG1Dljxz0lCLZtOCrKfYxrAbMbLMEfpPeazRS9aMy9veVPRp2Jr2bn7erECkh9rDAOe8Wurc21+MDvLHRaSK9pXjOMyCxT6ERiT3gVM1ihlRgvyItZO0izaT/d3mlUVV+nB95LtODhkXHHIjRXWFA3VLtHQkGWCxW3KFD/98lNdDoyHAPcmIAqliF4Xg4gPlGIU0pu+OImwq+AcnuMyVJVaWdrCQeg6ERDplL8Xj9+IDEr0LNjpgRRVafWl+0njkZjbdoBLDPSWb6upJH+0DPZVZtwdxGeXHWTybAMVMCBzk9ZsscFQAoIMULWKytgPq7jrAxPatdoPpU9zjrHQu7Bg4C9+0srWlclSxx2MsdBYirYC6N7HGJUVFl2sRhx7iV77CpA0zg44A7zW9FFmECBQo4ERqXVh5YbH/fIqlDZ5Q8xCtnsIwIPFtYx8yw1O2dwOT0MDUPgLnGekCtq03hlXb9pYKmYL6H2nknHE1ml1qH5iIQOc9JnbU3fSu3HTiAlVIOdy8Z6xb9LcNpp1CqpOMgciA6lwCiVAHuxMFVjlTvXB7HMCLS4Yh33sf1S0V7AVL4+RGTaeHyOOqmMUrC8uP/2hAqRRyRYwx0jGzfjI5H6hM7BNzYQH5BiDIHU8Si8ioZ7NLFw6/VgiZwXJBOGXHXvG3urDaode47yC0U5G5m4kWvbkcH2itt4xUQf+7iOTu+nOJArKy9MGVFyT6ciXIbU6bRnvK7/NdsnaB2IIlBWwkbSBn5ka0g8vtiu4BGAQR1+Yy3qwxsxjsR1gQ2EgEMWEnpYjdg495A1eMFMD56SYVshSv/qAlTsqsuxLAfnmFHRzu3kY6qeomfdfVYDWdq9xiGvIYLag5Od/b95UWtfVt9Pq/eNZYysuVZy3seYi1VoxKpWyg4IznPzDuPneWB6usKt2hWO3JB94A+VwoO4wY8u7zPq4+kniVIXUkB+ff2kBzhWOwsenHWGprFJSznP0Y7D5hr81QGYqT/vLUf1FseuUVorl9oQhT3lesvt0tnlfht2BjfkgGakvdgAMA/MFgdxy+SOgk0U6bzGrD11lWHuY7NgVuqKbCTvz1EdLLK8MSNw7YjvctihmQbh8YgVW7b7l9QXjgfMIBSwZfPxKrKltAP04PWWIpY7W4OOp7wBY7nArODn+ZYqstTgNuduOeZUHdMqp4+0nmMUYIvPzAnKBN2127fEjMGY7lxj2jhQVI7H2lYW1fQo3E+5lEVRWMIxO7nB7GLaTjl8EDGVMexCfT0PTIPSVjRom19xznnnrANgd66389jjrjtL31FNmFIJI4zEXzQrV1gWg89ORKnS8kqVAI7t0gasrgBQV54z3lfmstnKlsdQOsoew0qWVtgPGzrj5mgVvQD6wXbnd1kFX4hQ5U7lJ557CXBmLB1OUHBJ7zOUG4swyx6nHWW7yynC7T7QCbbPMLBEwOee8V1rtUNXkKOTuHOZDYRtQqc9OIQNmcZ+YFRO7P5anHxLK8hdqnC5zjtmEWBQVYY39D7RSCq7ccjuO8qJc9zNuKq5A+4hcJfWuweWf1HPf4gW+ylwMYB65HSWAqfpww98QAtRZVO8ZPP8A++PWHC2VliQ44+JW+QCUrAwccdYSzA+hhnHcd5FVNZq0qwGDYPc44i6W2xVbepIB7nMez8UOSlTA9cHEodnKnFbAdsGVG1rMHfuAwORAupFwAXnJ65lFW+ysM5PHYrLq7jUwcIuR/pjFNTWcZ2/ZvacbxCsV62xQcjrOs2qrAJZXAbsBOX4kytqQy5xjGZFn1jMQx2iGGymRF33VrjOWAxITG0pI1dTDGVbIzA9IyV7AagwHZcdIDeUb0obFHBC9ZPMcKu/G5ussTamUb9XUA9YY1j1b+cqWhCoHHIlKmdW7StZo/JWwNtGQDgftmcYWZzxyOJw/pPddeF/F0WAMCOIZydCmIY7HI4iSqWCMYMSoWSQySoEnSHmTEASSHpJAgMPeCMIRBxGBgxxJAhEQmPARmAhaDg9OsYpia/CNPVf4hXXe21D/AJi3IT6y69LdJ4eF5VtUPf8ASJj0if8ALuCc7TOx/UoD+KirolKBVH+Zz6a1rRwO4nThy/8AVq8fdUCGSSdY5U1Yyw+89d4YuzSE/wCmeToGWH3nrdO3l+G7sdgJz/o3/NfpxgjEw+Jt/wA56ugUCdCjBA+Jl11SW3vnhsDBnP8An9a/p8co7sHDHH3hBIxyfsZaaXXGQCAe0q3M7+pMDPVT0npeQ/mErkktjgAnpE3qT6uM8ADtDdtAJVtze+JcqIdOrDD9yRAp2n7/AGg2M2Sr4x2Mu4XOOpjIFwcvgEdYVQHsXGCQOsZL2YkscGFV259QYSt1A+oY9oGjzGfCkxF1K02jK5YHgZwZVpwTuZmzjp8Ri53HgN/qI5kGldaFJzWCT1B5k/EovVdo9szOlfmc79rDsVmhFpOfM9R/0xgD6hGr2gdenMUMEznrFcFXb8tSp4z/AOYrC3O1CpB7QI1lRPqTnsQJGC7Tjgj37y5awhXezZP+niWeVS3qOQM9u8DKiEg4xD5bBtpIIPMv2UuSihgfcyjUUt+nnHvCDtcjGCIQLH43nHSUVIyISc/znMfz0QHYp5PQnmBEJqtCHlW43QreasjqMxRsPIOQOxiEgfQxOeuR0lU5LsWfewHsDFUsc4aznviU7L2sV6nVCB37zQy3pWCHQu3XaeITQZ2qUDzP/cHnneN2WHx3hVbWGLQN3fESx/KbdtHHUQqxL96urOQg5VSJYLKVRfUhLnBweRKPNDV768jHWM1VdqekAd+YRrWindhLUfjnBhzUrGsFSw65M56UkE7HCkjHIiirU8qDWxPU9JBfqE1C2bUThj0PaK+eK2UMO/OJWHsuq2C0iwcEkx0Zq8Jam7jAYCVSOLa6yV4Ht1lKXsP+pW7ZPGJp3EIQTz244hVR5Kk8tniVATUUt+rZjs3EvTy35DkfbmZWVW4dAT24kX0sChKnPIIkGxtg43ZJlZ9IwGwJWwZgGAz74kG5j6lxGKtKN37+0RzsPqzg8ZA6SG7YOBz8wLqrXsCvUMe4gF0DAEvxFOBwpH3lpQOm36fuJnIKvhxlR04xCCysSDzIQyjKH74hDYHxAR7d+0BmS0qWrcFwcYPTEsARqlXNe/8AWA3BktqsoYh1etscY7zIi2VXBzph7ruOI+jWKFXIKiv7d5LAaaSzcID9UpZrGH/MVjHXCcx6Ln1Fy12rmvrgjgQJ5h24NWRn6v8A7RGYhTtZB9xHd1fmmiysZ5J6ftH8qgrnYGY9zAmlr3797H0jPxABvuOxCqDuTCgsRCyBgc46yX2tYuxqyr5yWxjMirHYIC7k7B8TMLmvfKMUQ9TjEPm+ZYteD7eocQMcOa2PqHtKi2y1mJKqNqdST1g81OBu5x9PcSvaGYI3BB/mBvLW/CMrEDkjtAsLWYLJyo7ES4hjswNzYziVIrE5DHHsYx3qg2t9Jzx1+0KDJYXA2kHuO8rYOB0bHtNi33MMLtBI7jmZ0fUIxwKm7faELXcKeoOD1z2hdiCuOecx+XsJZd3wYCK85wy4gVbc5YcS5iDX16SsY2BuuTiWGptu0At9jCrK/SrIjqN/XmB9pPrbAHEqZLK0+jb84gBssqBWwZHBBEIsKVZPqB/eEjzclbACg6Y6iVNSmwfSbOuQYG0orw/qVu5B4kDG60NkAbfhYT6vLtdgMjgGBLyR6QGI9JBHEzW3aektVcmT3wuQPtKNACs4COMn5jvVa9QV3CgHJPfEz+XTvRtHaFB9x0livqUtZGKtW3G/OCJFPtS3A8+th0HYwCly2d4asHnBiV111WGoYPfceYCxrsbyhgHuDKi2yh7MvXbkr23DGJnarOQ1zI3sDI7HTANbhFbue8s1K6XcBv27lB4PBgKhII/Mb2zmOxVMh3bd1JznMSqmlMbWyT8y3AOeAw+8BSaAwXzXK4yYVGmY+hnwOoIMGyprMBtg7cwBWLkgg7RjHvArdNMjjAu+4JMdr1J21+Yxx3HMgu2XKl1W4/p2nErupdbSVtYE88f7Shkt81cbbMd2A4Ey+JIFWshwwyRwJoppdctbZYqjkKDw33lWvTNQbGcRVn1zWiNzHaVseZl0LNfhBqXXbrsbVUnkZ5mPM6vgSkpqHKAg4XJ7SpfjdY6vznIMTVOQ4f0u5GCFOMQBXGd6A+xjJftpKX1K6dcAcw54XU6h69IUAUs44Oc4nMoDpwQcTpXVI9aWIhTHBT2lPHtOPOuvCK13e2I/SEn3gnF2QjMGIYC0KQwGGAyoBgxDJ1gD7yQmCUAyQmCESNAJBAaSCSEGCHEkAQEcccGEmFQzuEQZLHAElWN1tb67wg6kjddpm2se5X/7TnVck/Kmew0ujrq0ZpU+l02v98Tx6Da5Gc4JEz/Ln2dazHgySN9R+8E9kea/WnRLu1C8cEz1jgLolQcAkACeY8LXdqlzyBzien1JVRQnc5M5f0dP5rKeMTn6qyw6h2U4GeO86KDbWxPGBmccuUbno3OZP5z3U/rfFaXMLzYSwOMZEQKAz2A89SBNdVYtQ9M5zxKXRXu252tj+Z215yV25VXwM56R61r3s6vtbqVPAMz36awsV0xUsOozgyob0bytSrK3uDKmun5wHLIB+0XNLepD1+odpVWKxX/1SfbceYrcke3xCtBo20B6jlfaLQanOLs46cSsXMvcgZlt2qL1gNVX5f8AcPqEgl2mG1mrOH9xxmVAnAy+09Myyqyq47NO5JUdG4zKcmywoadjDqCciBCbBYVFi/Bx1iLqBnZ1bPVYHRCSHRkweCpyIpoRbN1VgIx3XE0jQjANhnO4cYzLaCv6+D8TAay1gCsA33xHU2O2/wAtgR3BzA3WWEDqSpPvArFhkdugJlKO7LhvTnsRJ5gB2sBuHtxMi31ge32gN4DlT0Ix+8jEYwByZUNhPp3Aj3hTj0E4OQp4i+SHIcjafaMEO7jnHvF81gcBSV989IQprAzngSZpX6nDft0jklhzkiAICNoXGTznpKFZMjapxn/aULtRmR1feD6cHgzU9TAjkNn2gdQq4NbZ9/aUUmzUAYXC/c5hKdA3rJGZH8vqCcjsY6MqsOePcQBXZpzhC7K5PIK8Zks9JB4IHseI5sx9XI7RSEIx174kAqepwWZtvMs9NpOxwcDsZWtdIBJQgH2gFSIpKtkHnkcwLUqUDa2A/uO8tGmZQQWU+3PSYmUkZQ4I7GOS/AIwfv1gXvpcYPOD0IORFFP5gVmPI4+ZXW7kNnP/AKlitVYQlyscGA5SsNtc4YdCJPKTcSSCD1lJO0naN2OgPeQspGHqwD8wDtSroxVc8mWbqtw221uv35iMypWFCMSf3lAsUWeunAPGcQNj4Vsphs9pWudx9Wz9syvai58sn75hUuTnOYFrm4JncrftiQWBsBjUWHbdAGDYydw6ESt6qLGGV254yVhUt2eZu8ogdyBxCiqCS2eR6SDNK+UThrAAO0l+mrVQa2YE8ggwjPRqba6xXdYHI/v5xI1yONmMsD0Eu/D1uo4Bx/MnlAMSCpB4we0igbHs/wBIAziIXVDutDjPRgO8LJvypPI7QOh2AHvxKJ59l2FznHvCrIW2s2G7Q1IigZO0f7y56K9wA5aQV7q09THOeg+ZHPn7R9JXqPeFtMu7P1Y6gR1ClgrDk9MQM+xTZhztCjP3gWm3821Ng4wrHmWWrTU5Urk5wR7TM9rUMGQkgdu0qLaHC1jeQ7EYfI6yl6KEctWu0dcCaVKFDu9TfB4EofL5KjAHBlDU6hLEARxvHUH2ldptrfNbY7mR9L567igVQOD7w+VpacMjWWkjDjdxmA41CNqELnCgckHvALq8/XjPxEC1tb6akrUnuScS+2wU5TzFZvhYAJ3LlMg4yDHWlyM78MRzmUjU12kruwccjEZB5tfmLfurHGR2kDvp3WlFTUVsQfpxzGLNWgz9Y9pW9ZKNclnfGfmUqt6sGfUFR7mBre9WCk556jPSCwoKvNGFTpnHWZbNO1m5qmOexzxDjUJtRW9IHJJ6wLbHpwCMBSOwgIFiqCXAHIIMYlS6+g4A5+ZBZus4GM8ZPSFVu71qRnI7Ad4l9llSqX04JPccy/YUbLDd7YjpaUYsnUjBBGRCK77StFdlCKRwG7cwMy2lUK4Zuq+0U1Jyu8nPOO2Yyb1XFbjHfMBBVYu/jIIwpEr04bdZksQRg57H4mqtXLFmsVlI6DoIreWg2BguOgx1gZrrLLkHmjcB2bpLqGV68tVlVHAyP9pa6cAMoIIlC6KtLPMrZ1bPQHrL4CzVIQUVs+0akeYiszBF6FY402bCzthT27y3ZUFxxge8isyUvyANyueMzUESmsqoG6RWRBy2F7ExTYpPPXODIKdqWubGXD9F5jMm4bfUSDnpHVaqmG4HA6EmWG1bHwjYPXMDLsY5XLD4xgxPEadmlIXJGASZsfdWy2OpbcPqXpKda+7RXLk8jgQRwG6Ss9ZYYpErorbidbwaxatIwb9bZzOS/AnofDdPpT4bSbqdzFc7gfmRmrVzdnYOF6kzJqG1Z1IRaE2qeD/cPvN6aZACagy7+MZzKF8Id2Y/ij8A8xrOGQam3K/hKqwep3GYXBrtKPjPxOnV+LqQ7nR1Xue05Jy17Wtxu7TnzzHTh9ORAOIN0GZ53YSfaLjMOMw4xKqRGjExDCBJDiCUSCEyGVC8yQmCETMaKI0CQwSQDAYZICmdX+nKVt1zu3JROB95y51f6bOPEHweqTH9P/mtcfrsX12UV3bT1QlfvPHJ1M9+QHXaw4M8PqaTp9VdUf0k4nH/APNfbHS3YxMOTAIxgE+lHlro+D151gbPGMYne1y/81Vg/Sk4vgy/njHvOr4g5GvOOQFAnHn9duDXe2dMwHG4Y5nG1DlcIR0PadPVWrTpF9JbnHE5wdSpyM2e7Ca/n8cv633FbVOxL1WMhAx6Y501jur43txyxxDUXYORX6e5HMAdGYBnZB8idHIWrc6wZzWRwTjqJdaQoBcA9olbqzBbbGUjoVPWalsS4EHDAccwMqs43EVoy9SCJEv0vAIZSe2Y19d5u2jCVr+oJFsKWMqMqsUGN2IQLhXuZVZSAZUDtBGPtiRtKFyVBZc5PxFrZS2EwDKIRuKs3UdD0l6ahw2DtK47jmVP6VCMDkHMjAgZHMC976SQXRTgc+0qZNPd6iWrB7L0la1oK2R+d5yD7QhRW2wMSIDWeWVCOgcfHB/mK2mRQfJNy/ZpH6g/7RNmrLF87V7E8QH/AAQdcnVXZ+Y91YY4tTzOPqHWOlrAIH9RHXjrFF6q52sd3biRSlxTQMgk+7DpDTaLON6knoBxEGvsLnc2R0wycGOp01i5bTrn3BxAcqy/WSDE24bHHPzJtVVPkWuAf0PziVGplOGBcfxAvVhW31YPzGNxHLKdvuJkW1Uz6X3Z6HmWiwhgXYID1B6So0rdQQFYH7mN3JTcVHUAzI+xlAqAf/XChsK7QTXz1B6wqeVVcSa8p8E5la1uh2umB2xJtqJO/p3IgB9WEcFRCIVdiV34HtLArbTnBz3EV9xbfXYB7hoFuatTmlsdzniUMpU8ZJX4j4UDrx2MWoq+WRQoA57RkKH6yqg9DmQVnnH+8YKS5x2lrV0BBss3f6l5H7yFQqgjIYHBHvAQpawwuM+3vKi9qvh6HX2Jj3UtbZkqT2G1sfzCBcEWvzLNpPGeZFJmzcOj5POR0me17gWTyAeeGmm5HJKq2BjBEKC1FCLYft7TURSnklQXaxO3pj1MUb0278Hjd0jOEYLhNjj6j2MmA3U4x0MAW1OyFCiHnJKN1irXhwU3AY6GXqqhBtdTn/EUrk8Dj3EgQjaQMdZYLGUgFRxF7cwcHPOYDi6vqKst+o57SqwBmwHYA9BmOg65A+IPQASox7wL0ZBZk8dsw7wPeVHcEI6Z7EQCo3VnHGPmRWyujzCzVg78fqPSZbrlqABO4E8EcAyVUfl5rc5/UxJ5MBXJCkgkfSMwHRt9AdlxGqsO4bVye8qqr8ywqzDf/bmWqjI+QxVvbtA1m9EKqqqS3GeseiytARnLDuBOdYxJO85PT7y9XRKV2Ao2OT1kxVtzUWeuysbj7TI9OnswUO3sR7yKA7H1BiPaN6VGQveVGXUaREqBVLGO7qnaXFitWFDAHtLSu5ySxCHsJXbTWGXLkknofaVApZiq7vSawQPZgesymu5XLVVumfYTU1ROcKcgcZ6GTbqErz5OW7APKK2fUHU1uaCAMEqR1kKF7WbGFPODEW3UvZl6lUjjlpYgbkOoHyDxAB07gs9b1jIxuPWSukirZjC+ynmWW+SAoRWDY5BkCkdOc95AwpZ6U04twqZbaRiKwc5YnLRqW2dM8+8HKsQR+0iqqvNNpZjtC9B2MvPqYfHtEUZBycAd4M5Hqbj4lB3lTuxkZiPWHUuKyU7/ABLmqdUyAcfMQ02sMHG3rycQgC50wK0yo6kx1sY2bgqmrHIHXMYISFCgAg+/Bk1I1DVYFQdO5DYP7QErrL25yUJP8QWLdbc3owqYGAOvzM6MwCht4VTkKT1/eaBdZkhTtBHc5gOdxwGr8vAmVLrLCVc7vY46TZRb+Wu4hgTyIm2sOVJNY64MDOz2VgHdnsBLa3fIZcBpoKadqcjDdsmUHTeV6lO9fYHmNER7A6tt3buRg9fvLDbuJAAHuR2My2hm9NVhrK+4gT8QH3M+d3fAAMYa1raq1MbVDoZXWQ1m/blfaIEZMea+UPQQ1pYpPIVT2HMirLCxX1DHtEL5C7CN3fHSSxlcgHIdeAfiSutiSacEjqBzmUFi+4DtEty9dgPHHWWWDD7iOc4IhDja+VIHbMDz54EUy/VIEvsUHIByJmYmGyueDPRaTRDU+D6fcxORlfiecY5nd8I1R/ABUJ3IdpkqVrqU6awUrkuRjgzUF2ITvBfH8yl3Kc5Bc9TELEqSrYYe8iKXvuKtXxWG4xnOZgAwxU9jidK1QXHpG7uR0zOfYQb7NvTMx/STGuF9TiHIgxmQqJwdxgMMB6QEaCMRF6GAR0gMJklAMBHt1hzBiELDJAJUGGCGBDJJJAGZMw9osCZM7f8ATVP5lt+eV9IE4ZPGZ6jwKpqfD13cGw7iJy/tc4tcPrpi4I2G6Gea/qinydYLl6WrxPR3eWKWstO1FGSZ4rxLXNrtQXZjsXhFPYTl/wDm428tb5WSaxEyAwR61ywHvPqPK9B/TlHmDzeoE0MTdqmccgsZZ/TyCtWQcAyzT07XZT1BInm5316OHxn19ijylOemTiZEtPmHa+BjgGPrARqHYkMmeCpziVJh0Yr0U45GDO/CZHm53aKGyol0VR9odQ/4ioWFiHz27QLu2nPHtFezdwqlT7iaZWoy7PzVDcY3GIVrSpnqdmxIHIU4w2BggiRGULjjHcY4hD1M5HOeZLNoQozqCeueDEArOSoKt7qxlY0isNxvtDdeeYFiNZWcVttHuDKGW8sSyhyT1mjapr3Dy3/0ngygaa1m3rSdv+h+RKNVemLVZLtW384i16dyrs7ZsB4AHBEztqPJZVa20Y7EZmtdQhrLq2QPqMgUUq6kWHb7Shi9TYdG2f3AZE0JqqdT6CdoH6ieJYLKgArEMueTntIrL5iH1I2R8SBrWDnfnb0GOsjaap7Gt01mEB+nvINVXp8fiVVx7J1/eaRFcnG84PtLF2k7MZP3ihUsq3qduTx3iahm0pCuuQwzvEgvJHTn2iionODniVVXU4CsWx1GBLUDkjZyT7SKjIVRSFyx6xRWXxv4Y+xlgZ0fa/J+ZMA2cYDY4GYCpUNpO0lh7xQPzCHrI+/Il5Gc++OkprJCnfkEHjMILLwNoxETKZ54gsc7SK7VLfMqVkYfmbw3YL3lgvf1ZAxzFDeXlWryD/ERbqwQn5h7EleksB6c5BlECoRu29IGdAeamCn+JGKsOPSR/mGp1DEEMe3TMgVBUGwtzjdwQcY+0VtLWXYo/lsOhIwDBb+HwxKkODyGGJaDpblGLcDH8fECiyq7ToEZXrUnO8Y5MrKOWVvPckdMy80B2AyXX3DdvtBbWUs2oFODxmXUWmyzIyRgjGY6onmBg3rHTmZytNqN+JCo46EEjMVaFUbkyAeRznMKvtYPyHUsOMA8mJ5zKqktuBPI74lDacvyV2MOVOY66fawG/H7xg1WPTUxrLVsODvUymm2sB1fnJ9JHSJ+FUEhjk9oy6dFO3k5OeYF5rwM4wDAvtu465lXk+U2QuPkHrHOWXAAH3kEJGSevOOIfKXdlesrClSrZII9paWBOBn7wJggZxn4i7c8gGWU4LCpmAZj6c9/iG3T3Ug+WQT1AMC5a3RgznePbEo1lJsUKytWuc+k9Ze1d/1i7P3P/iZ2tO3y9ZW4T+5G6yKY1eVSqUFjWO3Ux3ep0AevHGDnqJlsxp7V2F7FIypJ6RUse+5wUJU9Q3GP3lxDvRpaq3yX3EelvmXaZUXRkLcbXJGcdBM1lJYYo9OP0tzky6hwtZr2855wMQpnTJ+ofaGtQjbckluftFetSckFW68QHLgHOCvJI7yBkp8m0PvXB5ltillL7sSpK/MXOGGexEsSnUOxTftUdAwgHybnA9WABwAOplRazaFZM465HMtNlyKAtjNjqNmMRhZqHXh1A6erAgY01OwEIrkN3PIEuFjkZ6r3OJcdM9dZNh2A8kzO9Dv6kubaew6S6islLbgtLlSeTkcS5CBqBS3I6nHWV203aTZYXwCccciXpdT55ZxuvA4J6GKRVbbRvKoxbPIyMR9JTqNUcJ5YVexPMXUXXWKMCv8AZeRDpywILKTx9QOJFLqi9ePJQ2c8gdodwWrzbw27OOIVACsEdlIPTr/mV2JYz7eW+0B8hiAAcdTngytmBVgQVcHjjtIjKTx5hPTkGR3XzA1m7jHbrKhhbYpUWvlRjAPEdb2r3bl3c9z0is9d2TjJznBldjqWO5wBjkQLHsZkLcBR7GBQNgK5K47ngStb6NRWazg4Oc4kLUVFkywHUZ6QLSCMbsMo4BERlQ4KqdvRiD0iuErwGQ2Fj+k8iH8LXuL784/Ruzz8ygWIy58t9ingjHMuyH5x8TLY4yS1bBiOsepWHqRarUx9JgW2CwIVWojvuz2+0zf8QtprJfTl+eo4m2iqlgxuoavHOUsOIUtoqVlrJBI5JEgw0+KLawru0zFmPBQ8w6uy6hQCOCMgEYIms6dbVR2s37T0GAf5EsbzXYKh3gDjec8feUckeJal9q3KtlY7EYInR0/iNd5w+nKgY5z0EqOkdLCz1rtJ65HERaSl4KtYq/8AZmLlT1fa2iZnFJy/tyMyvQW6clkXFTgEgE9ZZahYgixdw5B8vmCygikEJXZYTy4GMCRpVZfbVgWVhl/uQ5ly3iwehtykcg8GI6bjtZNikZwG4lOygWFACGHvzmEY/EGDaptvAwOsxOJr1zl9W5bHHHEzHBh0nxXL9FqzpLScAo/DA9vmUYgYZEqPT1vuC7scjKxDYEcq/pA6sek5vhuout0zVB8GoYBxk4mqqu+9TvuyyjO0jEmM6ut1K1oTU6OR0EwVnkk9+TNuag2wv6+wxMYrKZVus5f0njfA8mIvMgacHc2IJMyQAREdciWQGAvaSGCUQwSSGEDEmIZJQsMMBgSSSAmEQwSZk6yoBxieh03juiG2tw6YAGSOJ57HvKrDjrM8uE5+VZyx3v6n8QUlNJS+Vxucjv7Ced+0ayxrrC78sesE7fz4ThMjPPl2LLtOjO42jMrmrw9wl6qf1GdWHpPBiQx/xNl2K7bWPA6waakJhh0g8UfZTa3QlQJ5r7XolyOEp2kOp4zk5EUaum29UZW29ztxGy1rba12heuT1k3gWEMm1gMDI7z0x5L9RWrs+liGJ6EQiwnALDcvQAQv5lbLlR6uTz0hDnO4Afv3hBbDoBnnvKV1BrLKyNgdCBnMZLt1zK68/HQSw2lX2beP7swE019ZoVGVw2eSRxmXcY68TObsA5pz8zVUtCoKw1jg89MESKpZOfoYf6pVmtTyQD29U3N5akKosIz0JmfVioIcU+vrlessqGb85VNlSkDo2ZSKQGfB256jPEsXVD8KfMTLZ4A4hN3lgBq/UQPmBS2nDD04HviUXUCxRmzBHxNDXFWLV1M4zjAkTUBnY3UMqd/T0jRjr0yq+5bnVh0ImkI7ON2GHchRz+8sr8m3dssAA6hxiE7qgUX6D1GeDGhCtB3V7WyOwPEvruXyvKsG5VGBmUbVyTjBPeRjgDHHPJMK1DylQFbQO+0rLU1mn05BtUJ7MBMYGWBVQxMtF1BzTqaAwB9ORIL2s0joWW7zd3OFxmVIUAY1tkY5B6zNZpdGW3fmaXjgoMgwU6LVDa+nsWwEZwTgyo0FgSMDJMQXKLCuMtnkEQoLtnrpw3+k5kCeosQa2HBLLIosSGzUFXH+mUmki5XPJ6iWL/1CEcWD/MJPKqzcnpCKtRpTdaba3Kg8kN7yqzQjzFsqBHc895sss2Y4yPiOHTbknBxLoyFrLiA1JXHftAHZHww2kdD7zSK7PqFuR7YhdHvA8wA7emBiALdXRZWtV9LEkY3KODFOjFaFNJqa6264deDB5AZNvUdh0ktKGvZdW4bsy9vvAo8nU1YFltbjsa5SbHrs3WVnYDye8urVdvpvCtnoeCYzM7DbewdenSUKyU3lWT1QWkUFcsFb+3PSVU1CqwkM234PMts2u4OMseuesIcsSdh228ZDpz+0W6qxcP5m0fHMpFCo7GtzW3UjsZZgg5PBMCxtUlhCockDJzKzfQ7grqipzyuOJFXy3PpB+ZaXptUC2lCw/Vjkwpj6sLvGByPmQswbLcyp6K2VrEa5SDxtORFZ7FrGDvJkFoPJIycc4jpbWBnJOZXp3bDFgqkjGc5iFVQkBtxEDeiabUIgsG2wHKkHBk1dlfp3swYcA+4nLRmNhVtwY/qBzHrWxLDvdnA6MeYwdG9Qwwhw3zEYliq7csepEWhVYlwLd5GT5gl+0FdzD1DgYkVUVYjy2ALARtrFSCu7/eMVwBg4b3iI1vmAVtke57yBTVgqVUj3zNCpWTkAfPEm5fL2XqN3cDtK2BVCK2befmBdbRSq4VmJMyBgj7K62sPfIxLq7bc4sHGO8O5t2feVUZlHUGsjseZTVayFn3WEN17gSagWE7gWx3AgW/qrE1qV6DvCLW1PpKhs7upMRLn3qLVVh0Bx2iUqttoRT6SCcniWii7coUAlT1zAVq2eyxk1fAHCODg/EqRtQjZqAVR9QPIm46VyS7FdvdpRZWVXKsNj9/eBEey5WR9uCDjjoZXUjajawwUT08ryPsYNmM5uAxJs3LV5drEBskAwLW0ytuAG3255MUaZlLhSSD0yekbz/qdOTnv2gW9Qu7LfOIBapURVA2sT6yTnmCyq6sFgjbemRDc6hB5ADt13GPpvxFzHFhCkdM8QKdO1qXmwZDFcZ9o6XMzAtyVHq+TJY+3KI3q6Rvw30MxAOOkCxLEJLDaGPbbmUWpVf6bXTOc52YgBtySoZlHcDpCbKymNjknqYFVmjUs2oqNe1fSAvH74lYr3Es5XHt1kfTq9qsjOrY9XzLiEXIUHPfMuphNnlDeFAltDVHllAbrkCJvXIUDJHWOLAqlfK3Z6H2hTI1L7lr69Tkf7SqymllIAxj24h3IBuWsrYPniVG1kJJz0zID5DrWyVPlepPXEVEfaUby3J/URmWKUZQ6EksvJEYVsULVkbkGZUFtJS9JPlMHIxlW2gSqnS2nVKlV1u0DJDHpHFuT6kZWA4Q8Z+ZZVa3JxyO0ik/CMHctcQuemJUS9aDy9WW7AFMGb63quY+amXPfOJl1FCEYTIbMaYz0i2nd55bJ5AzGLKTlQSB2Mtap0UBwScc+8RKwVZ2IAEoNSV1ahSwOG5wWyBDawd9/lhal6lepjlE3V5UbQvUHvAqBeEbg9mMI4N7brnIOQSeTKjLblAsfHQMZWZXSEgMLRVw4+YGnwwsNcArY3qRmdXyHdDm1y2enxOPonFOsqYgbc4OfYzvWEoPUeB0Ihis3kZbyzXYWY4yeMTKXK32KxJwcZM6SXN5gLFhjoD0M5mpXy9XaPc7v5kzfKkuerc5hAUzNvYdDD5xHUZnK/xv47cf6T9aNshXPeUrepPIIli3VtwGGZyvDlHScpU5kyR2jZ4hHImcqkzxBH6QHEBYCY/EBAlCZ5kySY+BB2lQDBgxufaQkKMlgBGULiTAim2oD6xKzqVzwpM1OHKs3lIuwBAxxzM5vc9MCIWZvqYmdJ/K/rF/pPxe9ijvn7Q6NfOustZAaqULsD/iZo9eoamm+kDIvAB+MHM6dJGO9pR0zIhyDCWwI7VNTYa7F2uOo9pHQss03GoT7ysjBhTjmVHuNKTtYewlHjBJpXFRsXgsA2JR4Le9+jdrGy2MZi+LWZepQ3pK5+84Sbydbc4sh0q6kZ0/mI4Gdu7iJYdRUdtlBtbHLExWRUs9QZMdGQ9JZvepTm4vX1yTmd3mDcSMEEHHSDd6RlcHvmXeejqd5yD/bKxYrrgtux79YEyGIIUftK9oUkncT2zzCPrPGOO0fduXPRs9IABAAZhxNFTZRX2nj3MzkMeMgn2ETgYaxrME8g9BINLPZnjao98yu12C8gHHUjrK7FrbDLnpgR63ZFweR89oCvtuChThl5+4hrsxYpsOfmE424VOv6sSvAx6lPHPEqL2KgAngE5Aib23kqTjHJBgVt6gZJHYQEKQwHB+IUGckF3UOg+OYRZprfSvmJ9+RCAVC7GYEdMGPZatm5XH5rcZAwIRVZV5RBxurPOVkssVKwUAsB6gcEfcSpanrsCValsddsssNw5sqrtBHOBzAGnIdQwY14llNyO+2zdycAiCvV6Q1+WajT8Zi1q4ffVtYZ6ZgWXiyndssBHXBPEOmudgfMKlvYR0et8DVafk9+oi3aIadksp3EH3MgW210CqhUDocdZYAnlDGpa1upDdZU9FrgkKMA8kwHSk1biM/vChYr2Hd5GzbxuVxn94BZadi7ldT3I5H7wohr8yttyBhw6DkfEqos/DMPNR7hjoBiVFtlrMx/KYAHrmOzAnapyI9morfTh6gwDcbD2lYBC70GcdQBIoILawzK+cdZYNS+eV49xKkv8xiVUqe4IloKBW81cHsQZURLfNsJIJOOghFowDhxzjGYoVGXehZeOvWO2nZqldbA3f2gU37NwO0k9u+JQ1/k2MltTEHoQeJosW2sZfGe2JXXacMpUZP68cwEDVq+5mwOw7QXqLKdygO5+kp2l+2uzaL/AFL8RLNGUbfp+MH9BwSPtAoFvmVgXVgkfqzzLB0BAIHbMBrDHc6uCT3HWOAfLChj16EdJQxB2rxnMXyWIxkgnsIwLbNobKg9Iy/LBG7Z7yBF3p6bAMYwCBiFU2kMAChPPMZB6AzsrrkgFRKvK3WegbSO4PEotKoSeg+IPJVifX9pWyleGOTDVXarbtxO7jA94FrVArurABEUhkOLF2t7joYovtrfaWKkHqOMS53OoC72B2jg9DILBqbAeGYn5GYGcqw5PPJGIti7QrBwd3boRM1isluVGU6jLdYxXSN21QqqC595VYxpJRiA3WZKnvuLtbuQ/oAiVPqBve9XYdCWEmDayO2P1qwyCIi2vXhdpwO+JTpi480htmRhWHb5lz6i9RWmVsIXG7GIBsFxXd2l27CBc9O8pKs9O9Lbtx4K19JUPMrIUWFqz1DdYGsuno3ZG7PeTfSpBCrb9h0lViABgybE6FyekzBVopxpbA25ucHLH7Rg1WPQ43AMuOuRA1/4isjTh0CdyOombUXC6xK1tZVX9LjGD8ybntby97VFeNydDLhrXW5tcVraTx9L8RdPi4O20bVcgnPSUWDyqgz5OxuC/Bb7QE6ithswtJIYqD7yYNdtdTjAyGMqTRujDawX5B5hbZc5auxqyvsMyxaPLRnfUMCemepgVtpn3saTtOeSJWUdCVZ8Due8tq1FttjKduOmSYKkKWOCBjPGTKhFULVnzSV6kmKmpwuUdlXOCR7R2rrHVTSpPVjwZFpqZvMRkKqf0HiAr6lLLttSM2fpyMEzXW67ChDraOSre0pdCfUg565EZGL58xtpxyx7yLAOpCWBCDWM9QZZYuXHlklj7xCyL6WwydMxbFBy65K9jAuCWuu0NtbHX5kTS3bmQXq5PPrExUOlmoChmTPHq4miu86XWmlyzMOuDxj7wLrFrrXbhd3cmZwbkBYAbfcDkRNRc12sbn0nocQs3IywUE43doDC8bGVyT8zOmtr3gMB0xjPaNswHClbMcgiSla7K3LqAVGcMOsqKHtU/mLa5Bbnb3lzqltoJLVsRnnpiZ9JpPMZi+5COVx0nS1FzmkLcQCDkHHURQlldd5O8hGQ8WI3BHtMzqVtL1WMq5wOc5EsX8wYVsL8jiQldqqcFc8mFKLjkb8MAesvFq2ruXjHHXMzlRap2+oDjMuGnFLYQqVK5OOmYEtO5NwJVsYyIisppAsZv3gcMKwM8mOh9CKcHnkwEtL17F3BkIyOOnxHotB4tTBzye0rdxgqeuekmQdrGtyfYQjna1QustAGATkD4mUzo+IVKtdTjO45BJnPxkGHSfFZHqUZxk4zN/iXh6aGulq/UGOGY9SZgPFlf/cOs7+tD6jQ3U5ViQGXHuPaErz1h2jI7czuWttVLHyiuoPvOEwJXiejoWvVeH0+TdudVAKH37ypyV1WLbWWqO4rweJh1IxqXGcnAJJ+06DJaPUURgOPSMTBqx/zjnaVyoODEYUnpEzHI4imbCwQwSCdOhxCLHAwHIiySZDafz7R+s/vGGosx0BlR5kk6z/Gu1/1b+JfHRZPxLkdBKsRc4MnSHer/Pc+w+0HnP8A3SsDjMgEvWHaibHbqTKypPWWYglyM7SbfiECMfiQSomJMQyYgAxG5cCXV02X2LVSpZ2PAnfq8C040q12ufNzk2L2+PtJy5SN8ZrgVUWai5aqlLt1OOwE2+N//wAa1Xb1D/YT1Og8L02g0Nq0AmyzAZ26nnpPLeNEHxrV46bsf4nLttdmEnmEcuFA6nEHG4SzTobNQgHUsJpJ9eg0+7S6kaGsdKi7Y9yOIlmDsqcbmqXaczVo1N3imo1efSfQv7Siy0uzb8Egmc+P1r+nkxUNhTOz1Z98y2lNI6lbF2+/sZmrWu68I6Gndn1A8R612thSzL0yek6OC06XSUrml2NeMkNziU6iutMIylQRncI+1ixAYDP6SesZK3XjzQzdQogVGhlp9Fquw5w3BxFrV85defbsZrZt7KLK9uOxHWHiqraOGOefiNGF1ati7oyL2I5Ehc2FEFpOTkqe01mw+WF42dCTM6BWwoUMQcZgMxPKBVwvfvFRhamcgHOJaFpWz1qwz7HiLemldvTuQrxuXv8AMoNmluRcIW/niRKrCVVWye494r0NUFd7GZD3ljOm0ENzCB5Zq3DYA0XaSpPEd33MS7Hp1lbupUqBnHcd4D1oVw2QvyRmNclbVblPqXp8xdOMLncR2wT0iWl+mSOesiq1rXHrUFh0zGQlD6GPxHtJ3Z6gjpF4V9y1sVxKhLh6guqpBJ5BJhGn07EbN9TKOoOQYzYdVO3I7A84gFK5PrxnqO0KBrNde4nOOsLOrgMrH7GbNjtTwVWsdQ3IiChbVO16y/bHEgzJnnOcR1whB5P3ktobacvgjuJK0ttTJB494Grz1GWIwcftMr2sfUgOCcnbDbpXsBVnVl7gnbKK9M+k3lAVU8YznH2gWWOzWLtB8vuO8jEG0NW5AxjHTMrrPlI+5ncnnDe/xCprdG/IYHOcN3lQ5dWAVVw3vIWrFbVXK2SOZUC1YLfgbFHw0fcbBusLV8ekPARfy1C1WZX2PH8y1WNVZbOTj9PSKVU17sAE8fMijC4IKge0CLqGfBbkwlg3bCj4kF6bhxz8iaNHqN9zjcNpByCOsKyrsu9P045z7yyouM55xwMw6h9K6t5XosHAVe8NN7YypAYjkGQFtQ1dgVztU9Qe0UtWlm0OST1MbU69UAF9CMDx8ytvKR9yV4XHAgB6yG3HIDfqETU+Fi5RYNR5jd1B6CWearAqj5Vuo9pU25XU1uw2nt3lQtNNmmRtgJz+kNwYzU5IILbv7QeI7FmAfcV/brBh3QlRAtGmstrDYGF+rDDMj6a6n0lcnGRgxKqbOWasOCPfBHzL6bUVdozx7wqhkJ4cZ469xKBUxs9PJHb3nRTVVM/9uOpxiWvqaWcbAGJ7oOBGijZYdgdGAyMNjiDWEoT6UcfPGJeNRhVCkhOucZGYnni3cXrrc5PJ4ImRzxZscFiffHcTSzW36g+VZmnuAOoi/iKyfzEG0/tLyVpUGny0Dc4J5l0U3s2Q2w+n04HeWO6XFAtRUEfTKrtVYoUuQB7+821ql1CnGARwfaS+LFFTaajcrP5Td9xlL6kFyq7LB2KzfqdPv05bykfaM57zn6ahCxFKYY9j2liJfaK0K6hnr3DJ3DcDDTZp2rX8IEWzOQB1lzai2k7LqsKeMMMzLqqtOADWrVtjqvSUbCRcu16yrEerC5mZtM1At8h1fKkBWHOZboV3V5NxXnOT0I9o7UG242HcuRlT2k+DnCnxYpgWKSOeccTVpLra6PK1LI7O2SwHI+JrqpsWpgfUevBnO3ILCoGHzgqT3j6L12I7YTjoJd6/w+WOQ3AOOkrZbiu0oi47kxaabwz/AEjPueICipApFvLHkNiF6KmYEKwBGN2ciRrLKbVY42g8g9DFL/ib1BYIp9uggGy+jT1JVdUzOhypI7RNPpqNQC9fmacHgdwY1itu27tuBg5jDftyxG3HBB4MBb69XprMVs11eBnAgq1NV1/lOFHz3zGRtTp8BLCqv6s4lp1ilQt+nqcnq2ME/OYUq+Ud1YLblPUDgn2ieW9ZbJO0nOPaWnTafZlXtStm429j8xvJAsWk3qXYcFj1hFLtY9eE/LXOC6jn95XVW9KMCVZj0b3lzU6lRhfoU54MrOXUlRnHUCVDoSpBRAVxls9f2kp0u2hrFBYN+k9R95Q7HAUVkr3yOkJsbTcszKH43ex+0DR5Fr6ctUpIPUgdJShGChHqTnPvLq+UNiWse5UcZldNwsJDIVHUNiRVLblcKa8NnOc9ppZ2Na5UdPvF1OoahFZa94PDEHtG/EVeXl0fBXGQMyiytqggyc/ftG8um2vC/UOQD0MooXzGYrsZFGdo7wM9QYhSU2dAeokwKp2OyumwDpg5E0NaltqVgerb/Mz+QdOVIuZT9WGXPPaNRXbcbDYUYKv6eDAXyq/PDORu9iYdhTDYU88E9CIp2tWd9ZbAGMdYChr2gMVXPQyhL0IbBXO7kYlj2KVDV7gykAmS30AW+Zyehx0j6Y02hlUq7Y4J45hCa13s0bUttIGCGI5nFIxkHvOtZdg7WUj5xxMuv0VlR8ysbkYZ46iRvjXLu9p0/CKLW0xNpYV5ymDOewyMx9Nrb9EwNZV0zko4yDNFdHUeGLfcx07BGP1K7YH7TpU6XyNOlVtQXYMBlOZWtum1tVdwrat3XPBxiWPazrhiSR/mZZA1obNq37G6BSM5nP8AFK3XVKWA5QcjvNvpO1mcqyncpx0MyeIBmfczhivGQciWfUYTEOZYRFM2iuCMRBAEEMEIkkkkKmIj8NLJRecMOeMQLazlTHEro/6Y+eZbiQDEEaCUKRIITIIRIZJMYgdP+nVz4mPYKeZ1tf4rpNJYV3eY4/SnM8unXqQfgwMMGY5cdb48se+8P1KarQ06jGxW9RDdsTxGqsF+t1FynKvYSD7jM9NoNFfqf6c/C2WGtmB25H0jsJ5M4HGenE5yeuobcniaNERVdlkycYAPb5lC2bB6eT8y3Tvi3e3Jmqsep8PI2oo4AEwWV1b3qNnX/Ev8DsFrYzM2opY3WALllY8+858PKv8AX4O+0VJSwWxFPXuISax9LY9xK2U1IWBwDxzKiQ4Gcff3nZwdCoVEKz2rwO5l4VN+C6EH6cTNRpaLqgxcA9CO8CogSxVJZ1Poz3Eg02k1H1uTURycdPiZnspfBrbI7A9YNuoZSNjgkcL0Biil0rWy/TFLAcc9DAurNWDuQFge8sT8Lk9C7HJzxiY7LhuG/Cn2IlqtSFAucgDoy85jBY20Bh5W9M4JU5mbV6StmQLla+pA6y5LtKHdRduGO3WUX+UgJY2F8/UBkGBdUumVGSsbbO2ef3lAFj2HArbHUCWWOTUGIyPcLzH0fl11tYtivY3G0Lyv3gVnLDAO2CouNwrVLCvXdNNtea9yKGb2z1mXztPURXZWVVh6tvXMAPa1pG5Qp+Irk9N3p+TLiNOwUVk7B0Gcxa6bgzBF8xP7T1lFaKhUNu5Ocgy2lA1RCWBR257yp1RK+j1sOquvWVC07gVKgjviEXkbOh56MQc5kKPZ9BRh3GY4UuDwFHxFqU2WYX0FeoMKVlehgFOFx03R11BJznEdvUcNz74EQ01scAEcyAm3BB37sjHIgpsDhvKQqy8Ek8GRK60ZlYHd7NFDtSrCngHqDyDAuZ9RwtlG84yCvIlZbj0hgw6g9Jo01rX1+Xllcd89Zlvraq702MqnqTyCZIDZvC7hXuP+jkyVebaPVWUx2PElRZWGWIHvjrLtSzJbsckDGQTKKzSK3wbFT2JzGak2orf9Rc9VjJf5YU4D7e/zKHBNrWVuyE8gDoICvp0WzbkjcM5gsrIUYfIz1zK2ssUYsG456iQXVN6VbLDsZUXrWl+7amBjORMbadkZvVYNvKkCbKbQhXbxjqI72rdaQWKnoeOsDmLbdUeVV/YHgzVp7rblbymrQp1S0f7GWOBZ6erA8ZHSM9DUYO5Q5HeUJXqnfIt0qMF/fmWDxOkIV2+WwGeRxKyth3OExxkgRB5N1OQmH989fuJBsXUeH20jK73Yk4TrMtmmrtz+He0Y7MOki0lNjhVA7EiOleotsLLYqnPBVsfzApFdiuRuPyp7TWEdVGdu33EQapyrLqUOOmcdf3grooapmVmz2yesKbzv0q/7SZC9gfiVajTVO6nc9fGNvWXDTuleCRYoPDIeRIKmJXOAATDWF4boe4EIZ3+vAx0J7wNWBUGDEnuMSjo5WtCu+tR3AMo1aea62BSN3AwO0yabU6bVO3mBq7HPpUDOPvOtdT+YiXGyoEDBxkGY9i/XPFNtTDaFZT1DQlgr+Y9StjoPadN9D+hAHA45PMw63w3WMFFI2/BOcyy6WYxNatl6tbsFa9hyTNNVqKcedvQ8BfaV6fw3WVszbqmI6KRnJmemysahvxOm9Sk7sdMzTM2OqGC2AIAc8dc5gSutb2yoQ9SB1lKrQ7b6SEbHK5kKutgZnctjuZlo1rUuN28l8nrM4tSwFHdTjtiaFUWH1oTj2Eq1WlY2JdS4AYcjEodMhVrCjHaXhtRtADitQfpxnImPU2315rvsRMjgpWTmShr7bGCeXgjHqXp8xhq9EJta1WHPYHpMmopA1LupNdh/VjOZZRuouY3sG7AKMcx31VyMT5eWIwPTkSfE+qVzZUa7CSy8h/f7wm9qwSWUYHvK77c2jzUdAfq2cQ7KWrdq23IvHqGDKat0d1OrqsfeotHRe5/aVN5NqsWyT7Dgj7xTpm8tdRUVDVj1EDGIKEFal3bO/nMqLbqKTUCHYE9s5jVkaeoNZUpz7Z5/aVKmH3K+5D7zaiWnawG6tSOfmRoGVdRp2fG3+wE4mZdIroM5PYHM0i2qwEWbcDpiVVnDkJZheoEgruTV6ao0quUY4bBzKLwx5asqV7zSgtquLu4sQ9SW5/iK9+bCHJHuBKjOL2DFgzcnM1WLTexf6QoB3KcH9xAmnptQuHOBx05ldtCV2IlLMd/UmVGjzaqwLAHPb1jr+0z6o2eIWjhcAg8QsHW9U1Aby14LoMyt0X8w1WWCo89M5/8AUKsdQrFcEDoQIadey4prpbGecjrKNPYAUeu9hYpxtYHmWlbUbehII54MByPN3I6pt/tHH7xjUtCFKx+Wx7nMjgaqpc1EFjww6ZmZ1FCBPUHB5DQhlpK2h1Yqo6kDvCK0tO5WLOTjleP3M36YCykI7BcDOCOsI9GS9lVSeyp9UmrIwizaWGpYZbG0DtAnmUAlW3Z6To6s121j0Cw9FfGCJkopJYqWLHHQniBVY7Iqmxep5x1lnm0lCjvuYj6WTG395n1ISpujZ9wczXpthGwOLCy5PGCJUVo7qvlqEatuoPWBHCXeXbSK+OHxMmuovotAUOVPKGDTtrt3pIPHR/VLhrc11IR28zBXkZ4zCGpsoFq37XA3ED1DHzM7VtawOsqqLdOBiWpoNOvrTevvsbgyYRTb4dp9Qoam+tbG6EcK3/qcu3w7U12MjICR7Gdi7QV6oLsY1lOwjVCyvbW4FqgY355ENax+EC0ad1sB2BsLnqJse1E9DBgeoIEZQmTuXeo9zyBJqEVlUKCCOOT2kRSEqs3A3Wq4GcjgGZ9Tp1qVWGo80t1GMYm7y62BLPtC/GZn1aqa9yEFc4+ZUc9uIhljj1St+JqIUxTGEDDEoWSSQ9YAkkkEAyjUgkLiXRLRkCBZWMAD4jyus5lkAQdo0BgLJCYIEHWOYgj9oET6sdSeOJ6LwjwuusC7U15u6qp6L+3vM/8ASmnrt1l1tiBjWvpz2M7gP533nPny/G+MWeZ5Og1FpP0Kx5+0+fr8z2/jDir+n9WScFhgfuZ4gdBM8XQRxHBigQgczSO5/Tbf80BnvN/iNeoo1dxRUK7twGecTj+CWeXrAc4nrPEtMup0qalSVescke05bnJu+8XnWuc531k+wAiFlUj8l8f9vAm1wygHT6skd1cdRGFl4/6ZQ+4JnaVwsY3KgIarVByDyJYWKXjDZzCUrubNqAMvdOID5OSEJ/eQXsHxu89s/wBvUQtpLNRTvaxyO3bErq2OShtVGA6GV6827UUag0jHOCcGAt9SDCvkkdcxKq6up+g8cGZaFR2Ku3mq3HWX1rSq4pFlbjqGOVMqH1VNdIDmxVGO8NOqR6StTLbsGfLPGf3lVlrvwUDYPQxFtpuA2ad6COMjoYF34uy4ZTThX9g8DatVAS2l0OfVk4M21uzIo21uF5LKuDiVai/TXOqPSC3TLSBqbK9hrpZsHkEx/wAvGGVHPviZTpVosJS1qxnO3ORNOEKb9wb46SVVTUHcTXhQT0HSUqzV2qwJVgc5zN9b1+XtKE57gzLfWbT5e4Ag5HHWWCy283OWYbh7jvF8rS2acsGxYDkKDMSLq67MqQwHY8CWNYrL66wlh67ekuB2dkGUYg9RjmOBa6hyCXIzkdZSno4A3H2kVWNhLEjuAD0hFpDspZXZXHX7RKa73LMLGYgZwYPLw+9LHJ7gmWMxQo1NmCRyAe8KN2puvQByQR+krEQMQVDhR/qGYz2u4zYgL56rwZVyzd1weQYQWTWaa1DhDW3OVM06ms2rioqVYdCeZnADsRlgO2ekt8itl25YH3Eilrt1KBaG0u5hx9UbUWsxIu0pcdmDYMdqWo5djjGdwPMzjWqrbXRmHuIFg05pQ21sGrPRT1iozO4YKFXocGDzBknyyQfpweYzhEKuj+oDO0jvKiy1DjCKu7r1xmULUzEq1agnoc94TrQ3psqYNjriWVNp7EIqYk55BMfBQ1FoswyEHt7GI9eoJypG3OCMjImyxaVBKhw2ehbMr3Dpwc8dI0LWXVc9eOsoNbNZgWsR155xLxXg+nIzBYhCn/eUNXXvb/8ASXYjsse3SKh8xT2+0zUK9YJQbgwwczVVRW64NrK4/vaQio0B1Aax0/tK8j+IPw94bHn1uv2wZpatqyBkcxk0hr8xkRjuXnJ7yKp8xl4Y5A6jqJFsqLc2IF7ZGDKdl1GN9JZWHaJXZhyPJrZQejDpLiNR8ry91iuV6kiRqQ1QfTOAF7c9PkSux0YBq6go9gZWu4HcN3ziMXT+bbjLVpYq9FBIlRspYk+VfUzcBQeDNSahfpvRSpHHp5UzDeTbeA17lR3UH0yo3Hwu2pxYBYC/+rBB+ZsD6tBk3F3/ANa7gIdTrbKdpYeYuOAT0ko8TqsXJqIb4PEypU09m5bdz7upwx/2mqzxTAxWjmwdiMCVnXVnkKM/B5lHmped+CMSKx6i7xa1cVulZzk4Iz9pVXp9TqNQK32hiPWQNpHz8zfY+nqQvY20HoQMzJXfpNRZ1dLf7yplRVfpqltL2WmplOAwGc/Mia22kMiv5yZ+sqcmXsi22eWWJz3hTRXoCanZc984zLM/Uum/HKtdb2V3IT1Nff5mxNbpkIBa3B5HmJ/tMZW2vyx6l2jBO7OTCBZfzvUsOBmRqCW1VxdbqEVQfQcdpowKqciskY52GUG61Fw31Ac7u/zNFd35QLKKn7jPpkGG7TG2ytl57kEzUiKAAwYY9zC+GUklC/uvQyV6lgF3KGZTnHYyouauqxCLEDf4Mz3+H0GoOm7dnhQcyxrg/rb0hjxkdJK3r35L4deAPb5kVgspWxiHawZGCF4yPmX03UChtOU2r+lsbv2xLSPUzpYGP6h1iivNij6cHrKjN+RXW9dNuVb0kOMN941C2cgOdgXJMa3SU2XFlfJPXK4k8gp6S4Ye2YFL78epAmfp294te8sQdx9hLvLLHDEnb0GekWpLvMKqQ2eAM4MAbBuYKckdjEJap1exAdxwARkGXGm1Dg0upByT1zmB3qGc2ZVTg4gIzVVoXXctmcGs9Me+YVu012nO8OjdiOcTQlf/AC77691djZHvDXXUGBXTAN/j+IGJ67dIq2160gWcEFT095ajZGK7MZGAw7zU9GpI3hwVBztHSQ37FZmqRmIxnbAxsmWXC4Yex4jlbVQFqiw6cGNZciVCxUZjnBAjFA2T5zJxxiA1GmVWzZWyjqMNxu+YPwzW2O9lqu+eWxzHTTsawtzlyPpzHG2lc7BzwcdYESq4KDjDD9Uoei62wBlKBT34/iaaHKbnw+OnMPmAqQwbJ6EGRWOmsVO61GwA9dx4JltFX6nBKjI9PWXncFGwrt/1LmLWyvYa03gAZdiMCBTbTS3oO7pnMWzSFK/RY6Edx3gXxBfOFbKx5x6RziWkjcGrexcno3WUZyGKbfNZsdmg8kgeYqle3DdZrsDXcYBI74mS4VIoGxQ56npLKyrxecE1FsdRnEceaSpr03pXkrnpF3ALkk/E1VIam8zfksMDB45hVYWqzUIrVsvBLkHgCPelC8UtuGOMRSiBiDvx8mICu9lBIYe3SQOa6QMFTg/5kFStsWuwMR9WW5jVq5U7s7e7ExFCsxCkEZxANyuxKbEXHGSZVborDpnbzE3Lzgd5duYuwwWAHJMOkUuxVuPYQOGeTmVWGX2rsudR0ViJmfrNxlF5jOIifVHfgSis9YJD3ghBkgkgGV2nC8yyVag/lwLaR6cyyKgwi/aNCpB2hJzJAEBhMECCOfpiiE9IHov6QGKdU59wJ0VbOpmT+mF2+F2seNz9ZcGxqh7kzjy+uk+Kf6rfy/B6q/8A6lg/xzPJT0H9ZWsdXpdOOiIXP3P/AO6efiNjCIsImkaKHNdgYdZ7nwTUi7SqH5yMETwlZAPM9T4FbtUDGAJz5/63x98Nq6U0WpetkXGcrkdpj3I1hdUAJPOBO745p2v0q31D8xOvyJwhXa4ySFx3HWXhXLkfK9OBFdAAdhDE9geYqgF8OFftgjmQVqWzU4BU9MTbKtwyLyhOffrGW8IqrZUHx0DcjEtD8fmBW/aJY9IADVEH3BgUrVpWd2sK6fj0hOeZTfXqKQSo8yv9LDvNPl4RbK8Engqe0ram0bfKuwR1RjwZQaDY2DtC2Lzhuhldn4kXP5NY2k52qZazOMJcEsLcEdJU9RHFbbGHcQgLqtv5NivS5xh1HT7y3aVqAuOQfpfsYcNUp8384dCT3hrr04VWqsdNrbgtnIzAq3+nKMhPTk5hqvoKjcWqsHUc4MP4RH1fnMuAx3YHIzK9Yj3WK3lbD+oqeD+3aBa9/lIGyGDHHHaOLV3993YmVVJhNuSADxnnEJTeoQsWTdkmFWFwGBb6T1bMrYoxGTyDxFX0K7oC9adcdoK7K7+DXZknjC8QLAh5cYOOsYHcSB1x0kNZAwCVHvKrFsqflwc8ZIgXLk+kHB+0rdSApClTnkw2vlV8i5QejDPMZAKa1DFsvzyMiAm5nZjnaMjgQmxSVVxlc8kdZcB5jAhc4i2ZVSfLDAHoJA1dYDfUCPeOKSrDFp6yrKsNyAhlOTzFe6w2YRACe+YGsAhvqFqn+8R2TSPmvIrOOrdJkFz1gjKkjv2lqhjVuCqxgUPpGUqUfJA/Scyo6e3O7zcZ7gTQKrHY7SqsemDiVu1i+lxj595UIg2Wbict7mJ+FX8SbvMAXO7bL8hm2sAYrercEdQDxyIDblYlucdZmNosbh1rHsw5MsYMFZTgbe47xamZGBOCpPqJgStmQHJB9uOI4sd8rZt5H6RHsatTgAEZ6jvK91lbflqGHsR1lDjcOi4QR7a/NZFAY59usx026wapb0rXA/R2MlbXUsbHZwyngdhJhrfW4FQUtwD1PaWKzvkWP6T046zn6rVebtKKATyR0EfR3205WxcI/QZyPvJi61BbAx8x0NY55PMBrS7qi47YGIvmbl+kMvuY9bWbQ1aAr0IMAPp6kwCzVnHc5Er8qxH/ACnBBGcAdYLFassNmBnqO0iXmpgzKWP3lDE7a1d+cnvECqthK17W+8vDk1ZU1sjHOM9IjEOWDkgg84kG5KVfTmlXX0DHqPWYLNHemGTYOe5hazY427BzyeuZuS6m6vJtTcOgBk+L9cenUnzmdwvHcCatLZTtZbyuM5Bl9mjrvOVsRexJ95U2KEap8OA2Bgcyp8WWUgor17SB/tKLdQK3A3hR7EcSt/NqsxV5gRyAMjiW0V+baUbBbnAbjdAuGstrVVtqDbu5HBEtfWV5QUlXzwVJ6THYoa0koVZe3aEV3OpsWgDH6oGq26qxWAs5xyo6zBWhpsDVnKe3cRhUSS9q4J4wO4l6U0mxW8orUo5OeTAV60uIYBXXPDHrKrQiaZvMB3A/zNLaNzk6bAQ+rBPSJZpM1jzbASPqJ6GBnajUVLWfLZPMOUJ5GPfiWuXWkPnnODjrNem/L09ZKh0zhApPAj+QpbAOM+8KyVJY6B8en3J5jOrZyVBI7CaUo2kDeCR27QPQzMWIDe4BkGaxayQ4AQnjA7mPbS+wFcBx3zF8lUvNuGD/ANp6QXsSuCvPxArV3RyLGr56mGzTvbjgsG/UvaMDhQpCEfMuVqdq7UVfcAyjLZTZpdrBuR3I5i1P52o2k5fGQTOs9q2V7TsZemG6TMmkoViRUgJ6YMIoqGorsZktsGeqg8RCgt3WWcMxxkTc+mIqJCMCemOZl21KF3rsYj1A56wJQrjIsbIHQiF0ZnV04A/t6yyp9xCeUpqx3lCVUadiyKwzxktAdr7bPqViQOhHWPp3G3c9TKe4PaVsXbBpYMOmCekdFJG93J44WQG1VdvMW4bRx5YGDEs09RUuxuBUZ2jGYXsXywHQDHWNzfU/4OxWtrxlT0x95RXWzsB63AA4DSw2OjZYBl7HEchjUm5NjY9QHIz8QMAwx0EiqhuVgxfNZ+oASo1bTlHdeZfZpnbb5bAZ/uOI1dd1W6tiAcZJzxArsre7ahsxuI9Q7S5aLNK+5SLHUYBY9fvETTW7wS67M84MtVSWOCyj3aBn8tb9QWuTD+6cYl5pCj1BiOxMRtVZUm4bcqfbrL6b/PpzcAMdYFddaMd3nMh7CD8Olqeqweg5PHMvNNQ9atjvgzG+jVrvO/GPkHIVBAZyqHy2CnA6+8rVQ7MCcHsfaWXaUFQ/m7mHuMYEo/D1rhlNbkn3PECwpixud6EdpnCmtD6iBnoZpQlbPUVwOkZ7vUPy1fd1zArS+7cNhC+2eh+8nm2C7FyIc8kqJc/4cKfSoYyuxVYbdh9PIIPWBW720kvswrDGDHfVqlNQtXZzguBnAgp0yWqMXDzOSEJzGK6ipM20Iw65Q5IHzKjjawodbYa23KTkH3mJ+s6HiO38SHVGRXXOCMTnOeZuMinUR7OkROTGtlRUTzBIZIE+8knWSAZRqeK/3l0p1HKwNI5UH4j5zK6jlF+0ftCp1kkEkAGASGAdYQ4gcwwEbiFxnJxCvY+CV+V4JXkDLeozOGLeJVqOm6bqwNP4bUg4wgE5vhr+f4snxOP66Ryf6lYv47dn9IUf4nMm3xl/M8Z1bZz+YRMcsbDvGgAh6ShlJyJ6LwezJC+wnm51vC7xWV/uPEzymxeP17anF2nas9xiedZhTY6EnKHGO87WhvB78+05fi+kH457lViSA3E58L6c4zNei6jy7U2k8b/aM9dRZRXYhc9DJXVuXc6YHd2PP7Rbq6CQuMexzjM7OKNVZuPf9usHlFq8oUJ7jPMUWEP5brZXjpuGMx1FacCoDPVgeTAereoClFZicDMDrtBby2BBwc9ot421s1IGQOBnMzV6u9AKr3UFjnB4gWOocjaufkxawVf1Jn2z0mjJdDtRWx3B6Sgm5UZ9pIXqQOkAH1eknvKGI07Hew2nvNFd+8bq3QjHK95GYO4VxWAfeUIu+0BlsZVHQp3lpUkKS2eeM95W/mqcad9q57Acwrv6sCSOvHSAufzmUZBPJB4/iGoGpg+39ml51C5HnVZYjhpVZcqFRj6jgZgBjbYzMUNaPwxU8QeR+XuqtsZR2B4jO+zO4EL047QEYRXS0msnBIGAZAwYLUpK5JiuWsXIZRj3EYWFsoq5U8DI/wBoSLWxlAq/MCha1dtxUbu5EjF8BQ6qB/cZYilXwgXrzzxLnWplwFQt7AyjPutTgWbQfaNvdmXPK5wQBLaaSyk7DtHsZCErYEDn3MgrYAE4QAjqO8FVLM5O7I7CEVuytYzZcngiOiMMHd6h3gNfVSaQr0j0jn5mPTCyliUBCMfpEvLM6klnGD0xmK4dFwXyO0Cxc+buJxjoYljWZIZfTngwYJwAfsDAyWZ3ZBC84gWhFKbv1ewiGtnKmwgKw7HpF3EoWVtp+BK1Z/MVUJbPXjEo02qukT/mgMAZUrzkTHpr9NbZttOFzlZo3Dce4bgjrEbS1HJVQp+IQVZLGcCrCk+nA6RiGPpTgDgyt6hsGAxx7RfwjWL/ANSxUJz9jA1OtW0hXKN2OOszmu0BgzK3uCeTK7dPqSmDY1iLwOOZYld3lgth8fHqECUih0cEZZOv2jkVXqqpbtYcAYlS7AcsSr9+IbKGZ99RUE9oDsAKwjYYrxkRT5lYXy7WwT0A4EqGoCbg9qqQcYKxk1aBzW9yqp/UBkQNFlikZz06iVgqzcqcH3EcamlMrhHPYgyK1tilsDaeQIVKEqZW81ELK/0Z7TXp/LxgVKqdRzMX4lACpdQw7gxk1X5m4sbF9sf7QFdLNJYN9ykWHBArziRrXxwgJHfAAmkX0Nz+HFhX9TcGBraerVirmQY7NO9tqW6jU7O4VROx+JW3czIm/rnHMz1LVZUXsZM9lIjkCtfMNe4dARFEwLGyOnfMsFNVYDNaiv1BY4wJnXYMbC/PMu/DJcotbnA/iRUta1huDV2oDwQI66oV4DU4PXG3rFrWvhFVkQjlgMHMssW6hRw1inoSIFb+TYwYAjPJGJlvRDaSCfgS9bFRixR92PpxMyEXFghatscB16yxD06itSK0sZc+44zFOtpd1R7snPdeJWWNa+tq/wDaK2oXYVXyzkc4AzLg3edWFBpfGOSg6R08S0wwrbs9228TJTqqkqOa3Zz6fSsuq9a4dMBuoImVaRZSxOLVP3HWOFQjjke4MrppV0x5K7RxnPMvVErG0bQewJgYrwSXKWZbPcQ+bSlXr3luvC5nQNj4wFrB+DKnsDDsT3xA5NJrNn5tDFc9+pmoLSOTSSOwBhuZj04x2PWBDYSN4wO2BKgmuluFRx949WnCngdOQd0f8SyggoN32irqkWzDqASM5kVeAcYJwF9zKdRWGQeYm7uCDFvtVhirdz9WRKGpLsDvZ/YZ6QFNpC+obCPnrIXJUbqg3vLLKLSwDHj2Iz/mLsGOVbPuJQCK1XaSEB9uIgFtWQjmxT0BHSWeUWr5JBz3EXdVpuHdhu4ziEZr0a04tFgA6gjGY9Pk0BhpV2kjBY5MHn2M5VFD19AxOTLRYAoVFG7vkcSi1Lj5JsFquT0UdRGa51RGcDDew5mS0LZ1APvt4lSB6XJfea2+kE5Mg6i3pbtAU4HVtvA+8Jd2uO2+vJ65HEz6ZyrlLFyjjtKktB3VsVVRwrniTF1uLNXjeytu6MOkA/EksEZSD04mdQ7LlL6MDqXOBKDqLtPqClKDVDq3lcjEYNqaWwNmxEsyeoPSW21sGAFQIz9QmK07QNRRW7Ifrr6ERhrdmlU1blBPA7j7wL2rD/SxRh1mbUB9OwIsBHUDHMh1Fm/zH6HjpjMz27rST6geuQMiCr21DGsuTge3/iEWIPUwwOuJn0zPdWwsZcqwBzwce8h05D7mtZh7So1C1cAuilT39pPMS1sBMBRwR3lL078BHKAe4zDhkOFOB2PvAlrrUw3hs44l9dtbkeXdgAZbiZ99ouAu9WVwCwhKBFIKgZ4OIF/m05yrA/brH/FoiPlM44Iz1nNYLW6gV4Y9CJoBrfeinNnzxiTFZPFrluSvFQQpkZE4x6zqeIWHyiM5TOROQTkzpGFtfWSw8w18LmK5yZQpixoPtCJ0kg+8kCSu3lTLZW3OYFtP0D7RzGsr8m1q+6gf7QDkyKkkMBPEoWEQQiAZboKvP11VZ6FpSZ0/6eqL602YyFEX4R3/ABWwVaNVzjjtOf8A0yd+usc9FXrD/Ud+0og7iT+nR5emtu/uIAnKfG/1wtepXxLUq3UWGZyJv8ZXHjWr+XzMWPeR1ACSMIDKAJo0tm2xfgzNn2jo2CDKy9h4bcCqmX+MC001W0MQynBX+6cjwnUrwv75na1oNnh74OCMHInD5XW+x56y68sGLEMD26S8s5dd6oVwOT7ylqGJBW7dnJI9ojo3KeYcET0PM1efdv5wwHvzFbU2s+fyyPbbMqVsw27mULHKdQ54Hcd4GsXMK/0Kx5ziVvfqMdKnqA7jJlFOXBXDAYwuYHQsuAcEdOZMF4tsNJKkVZ4HHWGvUXIp/NRMdiOszrXcat/p5OApPWGui1ztKhmaUWOUYrc6IpP9vES2rTWHzWJXIxgcgGAjCbduDnpLAnlVlrMAHtAqqUbNq8r8cRhWEO8sc/eXMaWwanAGM88YhQ14IK7h8QFGy44G7OO8YBBWadRUHUH6gekhdWHo4HaMj1rXhwd0gC0VUoMDDA9jkS1bQEC7cj7Ss2hiORx7iK9lwJ5G3OBgQNC3HaxUkhBnZt5mT8ehGHr1Cj/t4hdnXcE9THo3SFbnpX83dk9QBkSoR9SrKPJ2ndwQ64hL2IgQVAPnl1GQfiW7atZT+YgH9rK2CJntTWafCVsHUcjnkwLTq9i/mnGePTLd4bheROYTa5YahVU9ht5Et8+7ci1qpHTA7xg1XX0oy+oqeh44EVtRWlux7UIxkMehiLczMwI2gdVYRTuypKKaunIHWRWnz6sLhhtMDgWNuFo2jpxKmIwFKKRnpiKoC27MYJ4hGpmQEZYt7HHSQVEg7jjA9usiKoUmxuPcDmKpN1YWyxlBHGBzCmF2zgUq2PfvJcuwgU7ST3PaBmeqnYxV8D+3BEpTW7QwbctY43YyIExYG5VcDuJH37dyqT7SKUdeNWP2WWV1+kkWFjjriUUfi1CHJ5PXjmMLTWPQ6sveIBhi2OOuYX3vYdiLgjj1QixXsK7hwD0EZKLTl1XPHPOCJlt8w0qA3l2IePmGmy9UHm7nz7dYFz5FbBxwx6mJ5FqWE1sDx9JldmsdvqR8J0DDiXhhqNEzncrj1LsgUjaT+fSR84zHFektYoblr4zhhiQalLa8OcXAdDxmVPfUWQFUOODkcwM7+G2AFkZCueMHmCvT6+g4rJAJ9+J0LKtLeAPxHlkLtAI5MzarT2NUqU3FyOx64l0xHW8sDq6a0XuyDGZpSipkCnaCOVOf9zOUU1owCLD8GaNGLG3i3KiWo21kWITW+AeOR2lF1t+/bU1dlKDOCuTL28tMsayuD2PBldmlobD1OUYnqZlVi3VPSPSUAGDjkZ95K0UlWNrBgf1MQP4llSZpqpsrTavD2IeZkVlrc1Xhg270EjORA6BZqrQApZccMvOYNPqnW9yx9JHIIxzMYQpqFSm9A2fSC+Jbutqsd9Sm4Y52kNJiugbqWrO0lLG4HqlFNuu07NhVtqPBBfn9piZ/OUFl246A9Ya9Q9QULcli55HRh94wbUsey0lWVwP0ucEftLTpWttrbZW2TyFbBmRlc2ljRvbPpdeeILi9dZVq7K7MjBxjiBq1Wi0/m2EJuPYEd5mpoTccABgOeI3m2moEKWXHbrKl16sri2grgZB75j0XMpVwFVSSM8cGXqQvDnaWHeUhdKfLfcATggk45j3alUbaytYAe3IgXjU1qAotU/aR2Fh2nBMpWzSod/l7Wf6sDgwWKchqCuV+evxIpixU4VgB8QNeVHT9zKTc4sLWUeU3XnlTG3q4OVQ/9vSVDVPXZebQ62eWMMo5ljWEkbcj7Sin0Owr2VkDPA5MssvZwGrxnHeAxd2J6ZHYiVYZ3y4B/aSq1tuLsMT9JAln4lThGwMdwJFM6hzgqxyMYBxCulNJDMWB7c8GVG0NYGzg+8JtPu2DxmBaxYBjluf8SttQ2AoJz7+0pttsAPlH7kmKXY1hhwe4lF3mPsPr3HsYrXBwQ6ZXoCRKi+KgduXPQiL5u9SqZz89TCF8uva3kUkMOcq+IVet6QzOUsB+kjloldYLk0swZTkljxiC1bHYVlkUjO3d/wC5UaGFCElDndwsi02WNt4+M95hFd6JtZQGU5BBzmWh7ARiwsoOcN1jB0cWUV//AKNvsHTnmcu1LizWAGtifoYZmgWXDUqy2Er9Ryekr1DB7fUGB6l+0RS1NbdX5O9cA/QQMSxC+iqfy19ZPUcHEZBU+oFnpDYGNo6ylrfLv3hztU9GHECyrU26l99hK/vyY25ns/Jty7n6SvSVo9NlZcsq+o9ZbUrlt+ndStaYzjgmA7062x1OpurODlKwRz/7md01dbFq7hzyQAZVqKFeyu6mqyq7PJzhR8ial1SUsFbc+ByR3gC9kJ32VpkjkqSMwUm2vTvZUotC8lD2HvHGoS5HCads9QTjIEV6iqPbWjq55OD6f4gCjVLqCdymsDsYw1FJYht4AB5xmRGYV5I3j3PvLkWv61yCB9P+8go/4hpygVmb4BWFbBYh22cj3ENehN1hsRU2A9W/2xLbNI2dqKq46cwIbk0zKXG5gvOBnM5a31nV2vdQyq36c5M6aV2UruNXPQ45EDKbG3NtbPfETwrkeIiusBaSShGRntOaM5xN3i7n8UUwBsGBiZKhtG5hyek6MrDwmO8TMjHJiwDBJmSAOskMBEIh6RIxzAqGy5K15ZyFA+8EXNYbbWsbq3MYRbENOosqJya22mNJGqMVo0BlQsPaCEniEAmej/pqnbQ1p4JPE84oLMFHJPE9ho0/D6OusdQOZnn8a4xwvHLfO17qD6VGJ1tABXodOgGGdx/icHV5bW3f9xnf0Y3fhkAzsTP7mZvxqfXF8c//AIzqPuP9phm3xs7vGdTjsQP8TFMuqSSSSoXEIkhEqN2gs2uo55nqqCLdMyA5DKR/ieO0r7LVI7Ger8NbKj/acubrw+OL5wUHcQBnHSOpB5B5l1igX2bAAwboB8xLDlzkDJOcgcTpL489npfN4IPEmQVDBgw7gjEcjaAWcKPeRXpJ3sc144x7yoTZnGw8e0KVixSVGSvMs04UnbuAB5zHKhLAqgDdzuEDLY4Ir5+jgfEi2tyGG4do5VWU+aOhzFr2MwXkL7ygI+0c4YdcGbfN05UMKfQRj1mY2pwc7sKThZnAtRsXPlCeAYHRJTcqmhAGHXPEF2nCeqhEweuDKDYrflheBgdJHdq7AtLeUmcNnoJA1+it2hqbFbPVTxiVerk6jAI7LNLMzVEpt3Y4AbMpPmFVruTaR0OP94AYhFB3ZJjHciDHKxjQvV8iEVKRwxgUMW255++YXtcoFsbIHxHNThmwCR/iVsrjA498yorap6z5lZGPaXV3q7MF4bHUjiA+lcngnpHFYepclSxOSDAzvhTua3FmeARkGNZ53mLYTjb228TZWihtnROxxNDPWAVJUMeAG6Sarn2hrEJBU2KOP9UypdaTtK4ycYnVfRg5Ityx6gDiVeVUC1b7g46MDjMqMlpZXSqtl3EZOeCIDdfTYBqCDtHB/wDvL2042hnPrHuIf+oQhTeoOenECq601sPMtUqwyCF6iPSNuLa7dueASMwPp3yPJK4/tb/xJssWvCpuI6DMAPq7a7XN480typUcGNp72qtDAGwWfUmIoZtoDVbCp6HmEWWrchVVAU9hAY1V1MbGJAZuB7Rl3hya7AB7QX2tbhfLU459JxFXTXBCw2r3IJgWbmXOcEdSNsRrkO1tgYfEse+5KCNLXW64AYsc9ZjrWzcVur8vA7GINtaqSSVDA+8qChHIXPyMynJ5AcrzxjpHQO2d4PTGe5gFdPXaGJZ/n1RRWFPlJZ14GDEaiytcg7Se4Mu0iKW9mA64gHUVZ2rfsfjHB5mKtNt4Vazn+ZdeLltJZQy/3jrKv+ZViarmC/AlhV2+gMBare+MGRnoKAq5XnAYS223VFRha3BHJxgwVBG9N1bAH2PEikpesgq2pZiegzLaEosVhZaUZTgRGpqDHbpgwH6hxMvkpbWTWbFY9QehhHTAULtsqBwOoPeUVkcK/AHOcS1eQWdsAcSCzep3KBjoPeRUsveoY8kGpuBYOsNhy4sU5K8jPaA1v+HLVbipOCvXEVK3A3dfiBlfSrvFibRaPUFA6xwtQvDPwCPUASCD8TUqoMmzBY/RjrmKQrjDHDD/ADLpguaLtOgCAFW6d2+Y4oqVNvG3PAaUCpCow2cHO2LdkKXG4H47Qi9V2ODWNhHQqY51upR8bywHZ+0o0dyH1agsQPpwOYjkGzfbuavuq9ZFOb7HzZllUnbkDI/iVizeNi3Cwn9LKQYTdpCoau0oD1UAgzTodL5lX40NgqcDvL8RmDuK/LeoEjuR2+I6W2q4rWrJx7zd4hpWv0zWoAjDnKicai31hWts47kxPT40/iEew1Nt3DqCcSxBVgjHB5wOxjDQ6fVVt5tfCDO9fqzOYldtJY0sFOcbT1MfT42uHrABDOpPI9o4dUtCuoqAPIHeUi3Wiob6UsCjqDyZKtYtjtupdHxjG3ODA0G5Ft3lMr0yO8Hm1eU4zgnsRIEwGRlDHOQveU+WCCrlkYc4kVoqYCn6sn+32lb2lQfy884iEEL2ZR3ldmpqDEEucYAEo0cBQFyR7H3hLtuAUZX9U1V1VX6dbEswvJz7fE5r6jTVOR+JJb2VM4knpfGrhgQR1GQYoG8gbfSvHHeVtfp9qhNWzNnGdvAh9VOnFq3IQpz/AN0uGrVUFwXUKRwre0V/qZwDlfjmSu06hFLbV3ew6y8sq3eWmDnA5Egy4rwMHGRk8cwOoatTYQy9MzQPJUspBJ5GB0lLBECoeV6jECtVQWL5QZFHOR0Eos1Xk3kPt3A8Y6GaL1etkNZVlPOId6WIpt06EkY5lRlfxSiusbKcP3YcyvS+LivUhnqdkPDentNy01qwbyQVxgiAVujq66glAQdjDky+J63eZRdphdVsBJ4TGDMf4olzUmn3Nnkp1P7RUrK3+ch9QOQMcCW10LbqLbtTcyM59JQYIMjTJVSzsUalqlboziMwupsIBBqHLbT1E216W1K3t1NnnJkqMj1fEzrorqlZ1sBDD6VHOZEFdQNTlDapTjlshgJZfVTq7a9hrrNYwrY+uVA3CseaM+xYc4jAfmoSoZByRAff5Y/Tn/TAjENnzjj2lZrYW4G3Bb/E0Kq5I38joR0hS2Wq9y7TwevENoDLhVUFTnIPJjt5hrw6pj3EoY1Kcm0LmBY91CuSqFcjkE8RTqEL7Qp4PeQF9gRtli9jt5Mqseujc77sdwR0gahYyguDjI6e0QXoAWXdz7dSZVXZ5qbkJAPYiGpWW45A2nv7QOFq287XOegJ7yl29WJodcX2HryZS4nSM0oOe8kQiQZzKhiccyZkggNJ3g+0PaQAzf8A0+iv45pgy5A3N9sAznsZ3fDtHZ4WNRqriAw0xKkdiRxJy+NcfrjWP5motf8Avdjn94/UCU1dgY46cScV5LB0gMUBu0IB7zTCYgaPEaUbvBdL+I1e9hlK+T9+09JWrFuRMn9KrUdC/TzN5zO2VQ9px53104zx5fV0BPNdlwxabfAWazVW/wBq4UQ/1BTs0otXpu5+If6UGNPdaepJP8R9h+uB4hYLfEtS46GwzPCx32O/9zE/5imR0GSSSUSQCSQQi2n6xPU+FEGsEfaeXpHInpfCDjic+bpwZbwq6q3IO4E4xM3mWVqxFLEk5z+mX6y7brLMJl1fGD0IgFofKbGTuMzpPjjy+q9Lvu8wnaVXs3X9oVWsdE2n3li4D5B2t06cGE1WXehNp7nMrI1VZbeHUKB065lRYgsc4HzNdVNLYrqVPMPUAYGZU+kdn4tVBjnPTMaqqki129eGA6HpLDW7KfRhh7d/mVFL1t2KtLcYJU8mUXUahQWHmhfYHpKlblpsYhWtrY/PWJedMpKudxA5yP8Aac6qmpbK23EMOTvPea2fzUK2gNznMmDHZqBXcTVUQwIwc9Z19G9VtW+yrDnOVJyDOayIjgMeT0JmnThmsO0g4EtRoNOkFjPS7Vv/AG9pWchiSc/eMTd3CkDsB1k8rfgliCOwmVFmyuGGD8RMbayBZyTxmbRpK7aQxfHx7SseGqxbD7fbmFUuXr2BH3ZHOIq1sSzWLxjaB/5g1NlemK1vYQfciWB2ba5sFiY4I6SoH4cMmyt8nH65V6NLhLymSeDkxl09l1m9GVeckSx7fJBy1ZbH0sucwKizryikoOR8wtabVwyEjr6h0iVW+fnyjWW9hwIXuasKj1kE+xzAFa3Wg+VwR0BPERrdRXaovpYj3MtDBs7GAb2MQnzPQzge+YB1ALlbDtasjAIPMmn1HlsEwxB4wJR5daW71sDZGNvMcGodEYWDv0lRrrdLWYJYoA424xA2xlIYcHoR1Bi6aj8Q2AqjaMk5wTLLKwuc8+4Eil2qijHT5i+cdpRAp+4i+WcnY/pH6T1ER6ksG3zGBPY94Bs1FFQzbWFc9zB+IrsUg2hSRn4iLoa/M/OJ2+2YW8LQ0izTXZU/occj95fEIjBGCI9eG6hj1/eXlWVWZWwOmCQZzLtPZWxW32/aZicAgHI9sy9TXaqrbgKVPOeDA6sHZiSSJyqdS9K/lEE5yQROxprRqq8kKHA5C9pLLCXVAc7emc9RLy1YUMu08eoEym3SHeG8wcdoq0gpywyDjEfVWs+U4ACmBTwRx8cyl0CL14+ZQRVxusAHzLiOmNO6LkjIPsYhAJIrYj4cTDYly2L5D2lB/bLNxyTXqLWI95FbkrsWojgk9hKtRqinq3DHTpzJX4gyVkahQxx6XUYP8TMlNL1nU2+c/qwVHeTBqFdFSmrTeYwLcljzLHFavw+Qex7Slq2TG04IMtWu2t2KYfHYiAu61GDEutTfqUdRNYq0jbWZnyB9szOdSrsAVYY4I9o+a7Fbbn2JgaX0+5QwVtvYjE57UkWMXLgjpgTVmw7VL5VRgD2lisdv5ZDNjBxzJ8HP04cWOzjKn6Soj2K7Dawx8zbhGCqqlMdTMnmJprHc+YQCcEpxKFDheHTfjqQOZUu7coBGAcnPeaaxYaCyYcW9/aUhfKYMw3DoA4xkyipKhYzLZjyy3DKekbSrZpvEWoVydPZ39/mPZ+Lpx5dNalzkEMCIlRtTVo2oOWPI2cj94R001iV1lLLCACQdw4M5wp03mErcpBOQBxLbVp1N7hCFBPIYdIDobajvq8tgPfj/ABJFWi6ukbd+Mjg54z8zG+jW682m7JPZO0ufRm6p0sG0kZAmVPC2qzusYZ/tPWPBoOnrUjLZcHPBwZXqdI+nu/W3fIPIi2aXVOQUXeF75zHtv1VA8vYzuRngZxKhlrZ9aLGYqh5Bz04jMF3te27aeCV5mYat8Ywy7v8AR0ms3N+G2BcMf8woAFnUocIOoI95k8VrdLgoHpA6gTXmxQqOAwAGD3ld5312LyWXHHeJ9S+m8EtPprLpXknIHU/eNqvDtPRczihrNxyOeDOdpz5di7VKsp6sJ1E8SvRLN3JK8llyB+0Xd2E+MddFK7s6dmTjgnkSxjVZYu6kba1wB7feSi/UvcLCayncKMH+JH1L22OlNJGW9TE4zAI27cByuPjiG1nCDjLAZzEewWblWtKz88mXmsPWik+XavUo2QYCG+ulMfmKzjnjiRLqGwjPgfPEdLNrFBVZcf7lAOIlys6K4UDaSuG4OZFMM5Pl5ZfeJ9R8sjGOZf8AiSaArVV1DGCAeszX6zy8MU3AHHA/8wNAIrA84Fh0GOIAKlb1q9gPTZyBKhZXdUdosW088ngSaVmqG53LVHsB1gakodAdnKMMgHrJjC+s7fmJY9p1S2UsMbRt2nOJYd715BBYnBJEKqDhN2y7huoz1jFrlQObBg+3aUajTGnnyksZum1oK9iEKzkn+3MqLUvZAbQ5dR+gd42kdtWLHwQF4JIxiZXWsMzJaa1A2sCP9o9djqwNF2dvI44gVjVrTq2Wz82vGNyj/M2hAiq+kuTk5YWHrMT6jVafcRQLELZIC8ESvT6tzeVt0oRH6dfTGEavEWOkKPsGG6gHiVU2V2Hex2DHR5patvLZsmysjkLjge85T6PLMwuQV54NjYMQrp2V7dty5x1yDxK7X31qrqW5yR1mLSWOdQult1I8vPQHKzcTR5qL53lMGxjHaLMAsr30koHVuw95XTuyEuBqcDgk8NNVlm5Xau709FOMY+8zbbLAy2esk4yOw95IMWsrNVpbGA3MxMT9p0daCNql9wHAHtOfYOZ0jNVmLGME0ykkgkhUkkjKNzYzge8hArq81gDkJuAJnpv6kvSrwtK0Pqu2qP8AtE5vlKvhGgC9bLWY+/XET+oL/N160g5TToFH37zly9rrxjmjiXDvKZYmTNcU5LAMQYkBzDmacymK3MsbpK4Hd/pxxWlnrxnnE9EbAat6DPE814OPySRwczv6NtyFT27Tjz+uvH4xeKubPDrQwwMf5lujrGhrtQHhaCT/ABmDxPDaSxR7qP8AMs8WPkabV2dD5O3/AMQrxaDCwyDgCQmVoQYYohgSSQyCBq0g6HE7/hP/AFDOJoRkGd7wxfzMznzb4Mupr36m4tw2/iKCwrZHwQDGt9Wot653GQbLM1jK/JnSfHHl9Mun3j0eo/MnlbW5Pq9oUNiZxxgeog9ohVwC+SQTz7j5hDJ6WBfa232lrWC2sZX+O8zoAznfyMdR3jCncoG4qvvAWxUIznYo9pNPp6Xbdgug/wBRllunQVhmcFR12n/eKDQqfluVOeh6Qh9Rpmsw3koyDpnqJX5L7cqUVumCOJetd+NwsAHUYbrFvSx3zjPviNVmNWpXK/iKSO4xF2msYFSB/wC5SeZoKHytysu7ONp6xEJrzvAJ9pUJvsHLr6h2BlxsaxdoXaT7mPZSrKrCwhscjHAmcjAwQSfcQLlbBYOp9PcGVW3rY3qIVRxnuYnpDZVj85iW6ZLACRnHIwYU9ofywCR5bjO2z/xKvwiW4SlmrTqQDmMjWY41DEdArDp9ol17ZG6zHbdjEMgdPqkbb+OrCj34mg6fyVzZfW5PVhM4SizK3OljEZypwYjJUFK1NY335lGs/h/NTchJYda+giNdssDireAMcwJq9PUq1OzAAddsvDO4wWXB6YEiqLHoABcbT13R7QmxHpdLM9QsucVPVs2rkdc95m2qygKAvbiUW1LZVYFcqA/G0xbU/D6hkyLGAyAJS9boufxG/B6EciWNUEsBrY7ick7ZBlbV6xLdyVMB9p0l1hv04ZB5dw6g9JRbfdVXlOgPORmWedU6bFULuOfTFIqbxKu1cvlbBwR2MI1elY8gq2MhsSt/D6Xcepwp53D3iVaHT5VfxPBJzkdJfE9aS1eqqazb6hgZMSzxAhBU2mZFAwHWMuhqRsfimKxz4ejDdY9nl4PqAk8UlHiVIwloSxRyC/WZ9TVp7gfKrVdw9Ji2eH6cDKPZjPVhADXThVckDrkTX/Sf9sbUGokNYs0+H3Lp3Ym7YD1GM5j2/g7iD5vq6Hcp4ks0NY05eq1XfsOktv8AqY2Bg6B2yc9MSvV6ZbVJwVbHWV6IakEq4R1AzkHkRnvvRyVRnQd8cTH60xXpapA6heMiVbs8MP5nQ/4iQ2GHpI7DOJQPEHOC1VbDsMcibjNdDSXVsoZgqlRxtODK7dRozkMHrfuQnE551FLPutXGTk4mmlqbwVqLleuHEmLqu1fNcJVcNvYsMQV6OysZ/EkDPIXkGPxTlmSxe2RyItjumzaRYD1HQwO0QisWfA57946IGGM4PUTDrNN4nXcgrNV6fpYYHPtiVmzxLhbdLaCO6LM4rbbXYgNor3djKyMmvgBW+rHBEwPrNdRaC1Vvl+zoeZZZ4lW7lvJtrU+4zzGDXqGsqpdqlZtvOQMynTXVMFK8AjLMvGT9pKtZW9b1G96ywwcjHE0JUhoB3o3sB3gUXWvyqvlO3vIdcy5rspd0xggLwYaHQscMMg7TkcRtToGbKVXcodwJPXPtL4JQUoUlA6BuSO0y6kau4hqTmvb3/wDESnXBbmTWV2AA44GTiKq3WbbdNqAyBuEsG0iPiGpa/wDDNRduZFOc45Er07oGtSxjSXX09SFM2rc+5hqCK89WVw26RRVdvZrqwCMEnGRA51ep1FVxzeWQfrUA5E1V3apvEBforsVkbTvGe3tKkCPuodAu39Q6mZxcabPLWwgA4LIuZc0lx6h2vOnIda7bgOg4zMvm2n/q6by0+ZkTxWyqlmsAtVMevG0mZtT4xbbpmRTjDbhnk/ac5xrV5Rdr720tiDSBj5g3MF6CU+fqXtF1ti1MeuOJo0GpsvJWg1G3GeRg4gtQkt5lVTZ7YM2yoGqRKbK7HVlc8EPzLntr0gUai4txlBjJxF8Poos13lNTTjBYZ6zVZsRg14rPtxmBgPiChmsCO1R6kqRgy4vU1aXUOTv6gpyDNVNiWg5eoIOx6GV+eAfKXbl+gQdP2kGay1UBDL6j3Ak0uoZ7GpV2drBhRiX6muvaCww3yJX4Xs0ltl+oOBtwHIzia/D9artFWiki10AGSfb95y7mDWbfxJIHG/oI2quou1LCjUPTWeCC5IPzLtJZptNp7K7LVsWw4wRxJNkKpenaFIsLowyH6zRp76wjJqDhQMqwHeAfh9Mqiu7hjkDsBCL63Ztg3ZGCWAx+0CWOM7araweu5TFNFthwmpzznDDv7ynzEZ9g0thx3XsZEutUsoosa0Ht/wCpRfa7FgmoavJPBA4l3k1W6cruDJ8HpM6Va250dtNWB7WHtL6x5e5hSlXqIIU5EgYaKs1OiAjIwCTkgyVaS+mrb6bFbkYHIllNvlswsqdlI4A7mO7PWpAcIeqgtiRWZFu09uW9YY8qByI7ao7iD0boD1Er1AuupQMMjOSwPJ/eVL67HVCjDtk4I9+YwMLtVuIrrpcN/qwRH3VMmXrQuOSRyZirGLslm2Z5y3SdB3V8oVrWtOVdeSZUJlnXIC7fmWaOhX3Lb6QPpZe33iWKuVRHGCPqB6RFvVKyLdyjP1AZz94Gp9KAzqGJ2H9mEyXaN3w1Nm3A5DdJSbXqG+piVPOQeRLrLfSa13sGAzg8x6pNMdQu6vFTek4we0cZ1GUepCNuRgcStLUqrK2My8cZXBPxL9FZShNgUHIxhDz+8IU1addOuw10v03lczBZp9V5i4tVhjIcDpN2p09bWoWOzPITGcD7zWgrSooAWAHB/wDvGmOfRrhTS3mk2tnP05lJ8TO8mqgjIwcmdCzYahgINvQYzDdpwyJ0VjyQBHg5l+oXUVrinyyvXPeYrOs6WuyrqpGMLOdaOZuJVRgzIYJpBzBJJCJmRmwpIPaEckTbfp1/B6dVUeZbaBx1xM241I6Ip2UeHIx4Sve3+84d1htvssJzvYmdv+odQtFn4WsevYFP+kTgD2nN1NLKuRKpdR1monL4PQwiEjmTE05A0WM0UdeIHd8GTOlc/M6+iDBmM5PhLhdGV75na0DKan57zly+usZfFFNWnZj3df8AeD+qbQmiK9DaFA+e81+KgWeFsRyVZW/zMH9WKX02lYDIUEkzLUeWgjEcwTSoIYsYQBDJJ3gdHw0D1e89DoODnHQTz/hgHM9Fp/RSz9eOk58vrpx+OPUw1F7sEcEEtyeOsuWtd2QWDH44Mz67UagaomqgbV7LxmWU+LUW1lHreizses65489+rmrfcOo7YlOpZ32+XtHGCGOP3j/iGpchibTj0knpEIW7lhnHXHWQKKtUlRXNR5zwY1Ntq5S1duOh3ZlJNSFkrsZWJyQTiTzQn1kgY+rOcSjfWKwrh61OevzEAoscoqkMOnHExU37rdwuDr0JMsZ12Fq7QT8HkxiabbaCXS3Bx0M212tZpxZjDe4M5z3eayBQFIH1HjMKPahPkspz1B6GFWNpcsbVyCTy26QVM4yGDkcZzB+OZ02XJt442jiVK6IwBOFPOQYRr81h6MlW6GB7huCMMEdwJQbEZ/qDZkOC5RWAMC0Y2g4DA/5hPPprG0nqMyla3y1eFJxkHoDBWWVCGAVh7nMK0O+WJAXdgRVurUt5qY/aZxa2PQwPPQyzzNygnqeCIQrJp8HZtYdfTyY9hTy2sQLvx1HeKjUqGAUAk9ziKtNbWgKlgJ42B/q+0qJ51Xk4vr+o4JHMbHmLtrPCDscECJjSLZsdbqG//WLugbSqbAyuGB/tyCIUiapLbvKdWHON2ZpTS7HJ3ueePaY7dLeyl9jNnpgRtMPEqhivhT2c5ls/xNbjRXhnYfm9s8CBC2ALHww7HmZ1u1qPtuWvnvtyIPxOxy1u1h7ATOLrWtTox3MCh9xK3IQ9j9hK7Nf5tG0Y+fia6mzTWwwcjBOJL4sVA7124IPUGCrw+96929DnsRzNaKpOAoA9hE1Nv4atXXJ5xx2jVxydZXq6AW9ITOPUOcypNZrGUVLcwQ9h0k1V76i9jvYoegMu0emY7bOntgzp+euX741aWldTW2dd6+cqwmV2rpsZb9NacdD0Es1BA9RqLNntxJXqWNX5VuHzgo5z/vMtLKV0No9KkPjOG6S1PJWz80LwOAD3lNqq+LTWptr5IHE52qspsuNm1636sDH0dyxLWVgrKqnn0jmIhPl7XYh+x6Gc2rxF0r9J9Y6EwnVu+LN/5o5J94w1r1dG2kWMvm25xgDGRMf4G9gXOldVPyJpq12/02YDY6kyvzwSFQvz1yciWbBmTRahmwtGP+4x0F9PULtXsDNYc44DtiVi1znzEYft1jamJRac8oDnrz0l+s025EdFVh1Yr1mRHRbM4eXAnjaCo6g56yNN3nU36Wxc4YHoOCPmV+drNOiuLHKHoWO7MV3re50CYx6QwHWLQrICq2Or5wAOkg1DVWsx8x2JPXB4EL+tdhvwSOGx/mZXubYfTh2YLuxxiWmxCqL9QzgcYhQAvfT7CwZ1JOR3luksXWaWylWVLgeGA5EqVWr3kMyHnjOYlTE2P5aFWHLYEIS2+7SEpd5d1Y4BK4jJqhaq2VOoONqqeCJoq1lV7bNWqiodyvOZy/EPD7a9RmlhdS/qQr2HsZZN+nxs1mnt11ddtJPmov0J395j01tNeaNU1wfOM9cfeVaW+1NUB+IFTJ0Bb059jOhZfVctjeIV1NchGPL4J/ePieVns8O0pdT+JATPUnrGTwnTEH8w2A9GHGDNFmn0l6B0KqDyptXEDrr1GaKKnrA61kYMbVJ+D0lYGfMBH6lMy6dNI134fddWWb6gZoGtsZtjUqpXqMcy00lyvpGTzx1EIp1Ph/5KmjdqagccNg5lNFGmtHlajT6ilh1YHP8AibnselQj1g1gEZzzmJo6nTW1fiLsqVyCTnEbTGK7wwaZvMp16EDpwQwl9AKDzLtYrDHSbrKTec4QqDnMrOjVR2/YRurjEF0odbKLi1ie44l4toZcXWID1weRLrajpj+dsC5+rsZW+l8K1t2SGrJ6lWwBIDV5DMTWuncL9Q/8xNRdXTqWtR0rZRgbOolP/B9PWzFLXtPVVzwY2kWq7f5miQW18ZPSUOt1gap7TXaLOnmDOImoe6zUtspPl2D0g9AI34qpia3SoduOv3iUtalopttQVKfpEDONK1rEXpTXn9f/AIltOj0r1DzNSK9nRAOYvk3keW+26sHIYjGIaqFej8xVK9yhIYGXUxto0NWprt8s7goxgkZ+4iOaNKnl1ojMOtbPgj95m0lr+HhraqwwJxlmMtt0Y8Rve7UL5bNj6TxJ+hluuZGellpI6rkEGOt19jB7E2nGQw4BnM1mh2XFBbtRTgEzZ4fs09Vmm1bitMblcN1+Jb8I02V3FkIyaz6ic9DjvMhV3Vq/M8vHq+DLNM6G5m09u5CPWGbHHtLrKUavOwDJwG6gSKS2x0ZLd+4EZA9pXqDdcyM/QtggdMRqixcABeBjiMnmMWwpO08AdoC07kZkAO0Anr9IkIen6tr2NyGHYSemkANuy/IBHSKoptY+YoU9jjrAL1K5xuGT19zGZNq/TtAGMDpKy+SwCYx0J6y7SsmnVrDS11nXJPCj3x7wK205D8owbGSPiVk53IgJPzLbU8zF6XXhm4Y7u0orXyWZubEPcwi9a6y4FwapiOM84Mziljk/iGUqcZH/AImgtY6qzsp4xjviVtuIIVEdduTk8j7QG0120GtrBfUe7jmBvDCCdRorPSAevWUZyFalMqcng+0s0uq1Gn1CgZWsnP2lFP4vUVPi1txAxgjpNNeuqZqwisznrztx95o11On1tTXVkC4cbc8Gc2rQMLFNoOwHkDqT7R5T2V1HRTYMj0H+0yfiXzuWvHGF98RclqlRK8DOCMYwIqOEYhRnI6HvMtMWssa3UM7dfaYruZrvbzL2cLsB7e0x3cNNxhQeOIsZoJpAhgmrSUi3IPXEDOvpYHGROx4eBqvFfDquoqUuR/mVV6NLRsJw3xLf6a/K8W1Nln06epiSZi3Wp9c/xSzzfFdXYTnNrAfzMsZ382x7D+ti38mLMugy6jvKpfSvoLSl+HgJwJIT9JmnJUZFgzGWVHQ0D5yo6950U1JqrYZ4nM0Pp3E94dRazsKlPfmYvtbjqjVE+Faktzuwo57mavEwmq8Jo3qS3KDB6HE4Oq1PlrVpVbIU7nI/2naqsLf04ljDJWzMzZjUryp9u8GJo1q7dU7AYD+oCZ4bDEIgMIgGCSGB1vCBx+87epJXw9thwScZnG8GXP8A5nZ1lmzT1rtzvbGJyv8A9On/APLn1qUKPu3FR3MC0k2ZXgHk88SV7sEAgiH0Op3blI9uk6vOfyqxlcK3/iZ0BFrYGAvGT3lqhhl1IKhcYmPVPqAwtosDPnBXsIG1a1s8xb0Vn/Tkf+Zmpoq1G/ewI5GQen/2lCarXltttvp6FR2j2WU11eny6rD6SAOol+J9OPD6QpFN2CRySOCYE8PtSr1+UV6g4yZd4VYWsI+tCcEdR942q1ArsHpNmAVO3pHarkTS6coOCHCnIAH+JbeVLAKvq9lTpMAr17OL9LSVXs2Zsr1GsRVFj15HJ3dYRadHa6qV4DDJ+DKjoW5DFS2faWDVrYvFxDY5EqOqP0bs57GPVVHR7M5cADnMGAGyOhmkpV5YyxJHB7xawli46HEIqVrF5W3KH9BWF+NpRVOOvzDuKt61zjgEQ5VgWyVx2I6wK32MochUPxClKOgZjsX+73kLlbAvlMxIz04irqVDGtV2ntzxn7QNC6EWqBU9LsD3MX/h+tD+sAEc5U9JR5hrAGaxZ2ENT6zUkoS5ZOcbpRrW/U7QLKK7gBgO5GZC1Lr6lC/9vEwWW2JXtWp63zgh+n3lqX76vJerbZ/eDkSC+x8L+RUcAcuW/wDEy2OzgHzP2B5jUEo74KOq8kE4zIPIS9fOZqi3I54xKEIsSsOfzFYcg9RBaumdV8qmxX/UOSJotvOlZk3bkIDK4GcwVaiy/LAOoYcMIGZNw27K8kD2m7R6hLK/KPpfr+8oqNoZhuwyckmM99VhDlqfMxgc4kvpGxq8KfLsxaOmZz/EbfygosO5uq9jN9V9diqtqbH/ALgcykpVe21s46gDoZJ4tcqmm3duRcccEiBbtVpnNhr/AJ6Tp26d/MCoy9OM9pnZbLR5dqqAMgkGb7axhF1umtUta7VO3VAMj9pbUmmas5RWDdCBK6dHSjbyBYM8CMh28BxgfpEefitmkooDb1LEYwV64PvM/iGmuqtNjrTarjO8nBHxMwuY2sVd0IPTocSxn1LN69tg7bhJ8oTT3afYU1dQZM5DJ9Sy1dPogAwuS9f7c7WlYp1XmkoalP8AYR1EqSqo22C3atnQKvBzNI3nw6xkNldCLV15bMqSk8DYuPYCU7NUWG264bhgDHGJa762lAl1qPUvTrIrSlVtR9NmwHrgRAlrvmuwMvyJWNSgdC1uwHnHabTVVagekV8nk5kVQq1GzFjqjdCSMSy/RJWv1knHBHSN5VtYYiqq/PUOeZTY9taAtp1pQnqOZBHSu1Cz1sp6+k8xS9V6hd5Uqcjjr8yx2VNQuQ20cAjkSCthnau75EKUYYkeYo9yegmezSteFbza7E6AA4mhUpZjUzshH9wiLmogdGU9feEKvnbl04oGF44aXJW7XhkVlI4bngiVXZsyCpVh3EzDAtAs851H1Ff/ABKNJr+vYv5e77wVeRXvCXAluNhP+JVQ6aO4X6IagL+oWLwwgtr0+rAuSmutmcghWI/3kFi6DSitvKKG/wBgciZn8OuZCfMCuOi98y6iiujU+Uz+Vv6F+R/MdzTTY631OLAcEIc8yphP+abTCp3S5U5DAc/aaNHpyigJZsI/iZ0qRttlJsAz6kJxxOgtVZUqC53f3RasBjaS1joeO68iY7NRTf6Muhz1xOh5ZqVlL5Q9R7SmzTpncjKrDkZMgahUdCisPLH93eVPptQuo82u1GUfShEKNY1hV7UDLzgDrC2p3OVVGAA+uBY4ddOGdNtn+MzKDa1xVhwOv2m97bnqrR6g9eMCxGwf3EBC00rvyQTnPWRVBUNXggsncNyJSwRfSKcAdOOJpencfRaQTzxzgSnUvZTpytiBlz/1AMZ+8qCihfUAFyId1a0si+rJ3YB5zMdaaZlyLbarcZDdRDVfTuKeb+anJboGHtGA2airT1lHpsR36tgENDQEtcppwjYG7K+0vAofI3Pge7cGVtTp0vW0cP0wDwRKBabdoK2FVY+oYiurKFQsMZyR3Mb8IoHn12WLZnHrPpkuUJXvNoZwR07iAhRF0zCxA24mBRp3VTqEd1CbQEPcS8BbKiytvPXCiY31hpUq9Tq/TkYhGnTaLw8gtX5lpPZj0mv8Fpiu5q0dccZnI0+qrAfNj1g8jibU1lXlK1TN5gGGV+h+0UhLvDtJdnanlAH9JmaxG8MUCm9mqs6qe06Xm1eoWdCeCBEP4QtnarD2aNXFfl1+ny3TbjJYHmTYgP5ZKqfc9ZmtRNJrBUSrUkht2ccSyx9OVZ9zKe2OhEI0JYwWxCFwAQplKru28EYHOJnOsqAIbOB0wJYth2/iBk8c4HSMwWJv1DPZkAqOAIwYBd+7a3TJPEzDxR0cflqxByeMZHtGOv07kIaiM9ic4gadoZFThSeVI6GUjzELBMYPXj/aakrrWhbFYbAOgP8AiYddcHuYIjVkdt3EQWXMK7Du/MLD0leklLoVL+SSUGME9fgSsaizaRXUrbRnnrFGsX6tRSVIPBVcyg2mq1htrekj6k9vtGtFL0uysQcAAHtHsQ6il7dOyny1ySRyZlVtS5G6h2x7DqIGvR0227nTLpWMECDU2rpFrTUK4D9CPYSnQ6mzS3g1U5FnDA5GPtOjYg1yg30WLX1DK2cftM36MN+vtf1aceZQByCcFfvL9PrKtVUFsVV8sYG7oM+0rARaVqVaQwJ9eeXHsRHtrpqpZrFZWJAQoM498y+DHaEFz7G3Lng+8x3fWZrtK+YdhJXsSMGZbBzNRFJiniM0UzSAZq0rbOfiUU173xjImq0rp0wOW7SVYC6s1akWHkiNprWHh/id44NpVf5Mwsc5yeZoUlfB2HZ7x/gSWeLPrMOkkEMy6DzOz+H8rwHecBmcYnJpTzLVX3OJ3vFiatJXpselAOfczP7jX45I6QMcSE8SsnmdXAJZWMmIJavAzA07/KRfciDI09Ztbmx/pHt8ytGAO+zkDoD3lFtpttLt1P8AiRSkkkknJnsdHTjwZqmwMhWGZ49F32KvucT3Wor8nwt9nUIAMdpnmvF5fxnTeSyP5u5icEY6TmTr+IZbTFbNxYeoEjE5B6zLpEMggkhRk6SCQdYR3vBlxWDjH/mb9dqFrspU1MT2YdPkTN4QuNKCRzE1GpazUMoKlEOOvM5T3k6crnEi0WV7nDvWh+0iKzMcnOe/vEtuvSxVfa9eQcA8mPZSHrdEtcOSCoI6H2nVwArqE4HBzwDyIlqC59l6pvc5BQ8rLNHdqqQybu2DvEoFzLayOjOfdR0lQx8NdG/J1PXpuEW2m9Azua252tx0+Zfa308mM2od18uzc4YdhyI0NpkpGmB4W7o2zjPzCNLpWGC7Ag5BJ5lAZqzzQ1id8S4taHKV17z15EKesIrFEuYhcnnpF/KOGVVOevER/Meok6fHOOZVjXAAJWoz0AkFt1dwwVpVgOcjqZSNRQzCslgx9h0l5GtQgHavHUyV1EplzTYvwMMDKigrptPfs86xm/tz1PtG3tY35NBruU4GTkExLtK9lIqUI7KfSzNgj4mMaTWeYVX0sD034Mo3W26mpVS2lBcDyw7/AAZpo0/4mh7bDYHTHpQ8TEya4FRcQv8A3sOZv8OWyu8lNhbHrZGypHsZKRSjoMZL/OJM0+aGYY+WwJbpix1Flb6dUx1O7iLbdpktK2Ku1e5HUwM1raUhtgBHv3mB9Q1NvmU2MAOMHmdU26ckkeW4POCsX8LXZfikUmuwetQ3f4mpcRVR41YKQCqlh7jrLNRqkvryNMm7gl1GJX4joE09CvXQ4fOD3GJz1Goz+WG/aPKNtyV6hy5qAZR06SytmWlVsprav9IBzOY9upVjv3qfkTTptbYgCOotX54xGEbLb3qwlTFAP046QVaoWWeXduXr6veGxwtCvYpCse3Mi1BtObE3PnnA6zKqH1FVbNXsuAbhgVzxLK/Dq2KWUlW7ANwf3i/jMDANgUcZKxlvqwHJ/niUPbVUNwv2rk8svWYV0uXJq1Bx2I4E3HUUBQXsB9syw6ZLlDpqUceykEj9olFVAZMncWAGCSY7VZPCOR7xLLGoDog3fIlFd+oWxStbE+xPEZo2aeisMcIFGOD7ybdp9Kg9siVpffZtyoPuB2mjy2SsnOVk+BfKZmwwUqeuDC6Hy/S3HTPtIVDgEAjPOJQreYCcDevQGFC3YhHmbh74jja1L2VFbVAycH1CWbt5LM6jjpjIzK2rUNvFdYLf2nEIiWfkhkNiv3B5/iEXWAeW1rFT1Dr0gLYXhcDvGCh85b6Rn7iBT5dFI3ZKjp75jlkvqJ8tSnQDpLKSjZwMZGMGIlP4bcaWBx+luYFdFDW8143KcY3YM3FtfWq7h06BgMfvMd1KaixWTalh/thFYKFbCc56gwI16tWqb1Fg6k9ItNuoq1ANtta0nuBwZe7PegFwTjjKDaDGSoUABA23urHcIGFvELnOWVG7dMSw+JIhNd+lO/HBBmhyoX6QLuSMLxMdlDX2rZYwcnj2l8S63GoFC9VgZQPVzzKylW0W5NbAYKno3yInl2VqVQFVPYHOYb/XXWQAyJ9Wew+JFC0lh6H3D2HEldFNnNqt6ecc8yo043YYBtu5QD2grruADJrCOc4ZeR8SolelrWsufUGPT2liUqzqiqS7nCjOSZbYup1Cr6kOBjGNuZirerT6wMa7RYnTZzzCtN2nHnPvby2XgrBWzomWtyg456CAo97eZRYzrn1IwwQfaWu6PhRwAMFTx/MgU6cMpYanA6nI6TPqNK1RPPmH2zLtRSyZeqwNWw5wcyWMrU+eG9QwrBef8SorpTCb662DqOSTNFa2q2VJDEc5Epqv21uQrHdxkDGJodj6cNuynABxgyArqTQoRmYZ7ETRRqWes17UsB+kk4nNd/MIqtyxP+ZoCVjIYHgcYOIxWrU6nbSD+FwcYYoeky36qy+tVq4r7rmV12OtgRQG3dUzyY1vkPWLPVXYOcCIDRePODJjIXHIyAZuXQ6fXL5horWwckEcNOTqdZpQmXsbzf7axwZu8C1CXqHFgWxQRsY9veLv0n+BbVTpqWByMc7P/Eyaayk22CzaoPcmbPEzSmpUtcoLElyemJh1B09llVllabAeqHh/v7RCuiKFu0wXcXqX1YHVpkF1VGTVRZ5fIJxky2111nmnTqA4wqqHGMfEqWzW01gHSjB6kNwf2gRNZo0UmncGUg9+Zs/E+bTm3cVYggEdT7fE5upTS7UsvrZLG/QjYAl40QNavpta9dbdnG4AwNdhXUlM0Y2cgLjiB001j9CpPxiYb9J4tWwVXRh13I4GfvK3t1tDBrwDv9ukYN1qaanAKGwknjPSVPVp2xikgEf3QeeWH5qgHqBF1GpNFX/SJJ6HtAGt0enWnc1bsQMqd3EbRrpxRWNT0PAyP4mSjXO4KNQ1gOOQek3CyuzeW2EpgqQAdv2l9Qo0OkYc1kgngbuTLqCumLoKQwI2iuZbdctNosVixK4+iHTaytanYljaeenX4kVB4erOzlNlh+mtOcSuzTOQoFlasT3QDA+ZfRqAyF2DEsfSckYl9OjNxwzsjEZwRmNwxy2s1dJ3hqjk4GAIj3ai8brGTcPZek2eIaBnJak8AcAe85716ugmh6nyf7VzNSypXQuu1OpoFF1mnsIIw9bbWA+feV+UVQhGtVScbzyM/Mwro9QV9NWPjPM1aSnxAfl1gMGHqB9hFSItrUG+hnDEjd9PBlmlv1CVG0h0AP0LyWEZhXbQFXKnrYSM5x89pRdfpWuQsWstGASjECRU1erTUN6TYqnkgpyD7RtOcEPQ9qhPp3R9XX5mxdGfqOSLD0P3laNrq2WnNR3nAIwcS/g26bT6PyDq7q2azdjg8Zi/jNRuUmkvSDwwxBVc+jR/xW41Ofp2d/eKNcrsvl02Fd+cbcZmVZ9e2/VFiu3IHBmBuSZv8RffrGbnGAQCMED2mFus3EUniI3EscYlTdfiaZdTQ0bKgxGdwzMeuT/nGJPpPSdXTv8A8hW3fbOReS+oJMxPrSzWeG36WhNQ2Hpfo47feK4x4Tp/m1z/ALTt61Gt/pJ2Bz5bAn7ZnH1IA8I0GBjJcn+RJuxqTKxQrBjMdBkgQ06Hg9Hm6xSwwq85mzxO1mQqGDoXyDiNoqxpvD7LT9R4EzatBVSu20OpPQHpMcfbq8/JjExlcYnME7OAjrHyBEkJhUsfd9onWQnMglRbQP8AmKv+4f7z3PiAY+FagpknZkTwtPF6H5E9877vC78DLCo8H7Tnzb4vMV2veEr1F6qmOEInIddrsvscTuadURVexFIYdDzOf4sirrGKqFVwCAJlviwSSGSGkjCLHQbnVfcwPTaLbToVdjtGMkmZ7U0yMdxFgP8A8idZq1C40NVWAcgAjMwWaLbSbE3bgeEmOH+r/S/inzdPXbkrc/sSvEvqc7SfLIPUTPbdcLAwosyBjpGpvILC4Mu7rmdMcWs5K86dlb3MH5m0hAM+56ywW2WKCX3ORhR3xKBqnQPVbUdxYYcc4HtIqBWVgWZMtweeZZYlvmE02hHPGCO0gNLYtYY2njIlpK6mzeh22dMEdYFN6XP5e291ZOcqOp94PMsZvW7Z94Wt/DKd+HJ7dI1L03Lv2t6RyMdIAcs7AhyCO/aVWrqNNbk2ZDDPHMsTVIQ671ZhwAZl1FtxLKGLAHiVG6jR2XVebXf6nHIPv7Rfw1qPl6x/qCwm1a6Ueuzy7CM+W57zKuu8RvZ3Rq9oHIwDxCtrPpkOdSrLntt/8zTXT4dqKRcpdAD6WXrmco61rFxt8yzHA2+kCMGQLzayPjOAOIqDqvCbrWNiatXTPAfgiZq9D4no1d6FG1xtLKQQRND6hakIsLWD9JC9Znu1tR21s1y15zsBxiNMZ/wussOXVh7knia00jV1ev1DPeaE12nbTlBaSFPp3DrGtc+QXRVsC8ld3aXTCGvbUNo9OeOJX5TMfRgH+Ip8RcnCaZ9p4wZY9rIqGuvDYyynp/MgG7UPQ1KvjuSx7e0x6dTXfttDkHjI7TfTattbrc/lWMeGC5AElejubaW1DEA8FVlngrqutrZtrDnj8wcQLpkdy3moW6kAcQ3pplc12i2w/GRzFWvS17GSlge+WgXtVaaymfQAOcdZWm9FwjYz8zfXbQ1QD6dmySMCzIMqalST5VJTPbrIKPIHl7a+GPU9QZU+mVHAasgnvWJYq3q2ThQD0xLrGsZlVDgkYPGcfaFZHTFDIQCD/evIlB01HlBtrbv9BnUSklAz2qRnoR1lp8M0jZIfY5/sbiNRjq8MaypTRyO+7IYftGs0X4dsvtbHtxGNOoqdSLbMH5lyeIeXmq7a+B+tesaYGnbSAMtiGkkZBJ4MljU+nY6MO+0w/iarj5bpX5Z6DbwP37TK/h2me0eS9qnOMA5wZBqoStrErwSGP1D9Mz6rUJp72PlWFxwcLxHGgaoem+xGHTjMWu3U1OeDyMbjyDCgLqb602lUcnlWMApDPt3qP9Q5lh1G7KWaZCuOhSFU0VtW4UtQwP8A8bSop8u/dhXV1HUEYzIUuzuZdgPcGWWaZbT/ANXbYB0z1HvJ+FuDbBZ6e2TAVcpYGvvZkPGAABFahEtO2zcvUHPWWE3UWJVdUpqPc95aLtOqGp6VLHhD0IgUJXWz7WOzvnODHsrT/wCOwsP8y3CFRvRSPt3lT1bCSiFhjpIpS5esixQUxyUiKVtCobirYwCen7zCtmpNrIQhJ7ZxHTVLVembFVgcZK5UTXVnWzJF+Cm4IMblPEqstXfkqyY6c5BltVmntc1q+XXJJAwJYtZtG5LFB6FXXt8SKTaoUuLCGPu3Eq8ldwI2/PM2eUgI3InC4HHAMxXVa5nHk01bh3BkimKsCCFAHxFuZgOU3buBiBa/GW9KpUuPciWNpfE6tKz2XafYvJA5M0zrJq6tTqCu2tqsdQXzN41DgBW06LYtYUleNxmc0avWVgDV0lTySFIIIjk30hTdqEvHTjqIIWywUszmoox+rnvJfaPw4QqCS27IGTNVaJdWLSccchukorw1/l7wgbgMRJFpNNfR+appwu3t0/eMgRfo9IccjsftJsCMyjHPHA7zPhin0EhDnaDmUa/LWtjvTcoHTP8AEqrLI+wq5VhkccgxCtres3uvH0EcfaXi0o1TizcMZJ+ZAiVlw7oea+vxA2+1glIy+OhP+YxrR7HdbXUOfWFPWKLRSgCBlwej8n+ZRoNTUWeZU9bsV9WcbkmRzWz4FzYXncKzj5luoNFmNpZWxzgcyuzyqErVbS4bqp6xEVpRo3cjzsgnJ/LxLVrTTswotBU9mTDSVU6Zi3mIc/oyYhbTBfzHJ5+oEyjQtm7L36dLq04OHBP8Sw+C6eyg3aa811NxsI3YM5DPpkuZV3BSc5Yy2uzV3N6LDXXn6UHH3ksXTarSfgnViQMn0kcZmqvX2Xrss8vaBxvOMmPfq6rNH5dtI8xDitiMkHHXEw6XQPays1itWf1DgiPz1F1ddF4b8Xp7FB4V0fOJfpdDWimmy6xqydy+rEz30akr5deSo6MDj+ZmNOrpba+18EA5bP8AEmauujUqBL6dVb5Y5FTNn+ZVpXS0eWL1wnQ/3H3kFlpZalKGsEA7+cQanT0tdaNorJPBTjECah3pZd1oXavAKgkn3lqHbTYzXqzYwUYYyPiUV6NnUtZcbGHQtI1FrWdfJ29Ocgyi2oFFbYtZJ5Ii0l2YnTU8j6lHOZmsDhWW+hmbsUfHHzDpwKabbKrjQRwUY8kfBjBor1IFPlW1MrBjuIHBj3N5Sbl2MvYASpdVqGRB+HAqIxuHtLK6XRVZQQu7IJkBCbaRZU48mwbgpPKn2iG91PnPqCGzzsbt9peq2m9EbYpYng95k11nlMd2k8sk5B4xA1I+odlCahFB6luuJYbNRS3lJcCVGSx5mOjUBq13VqwC5YAepoxvpuG8Fa3zyDwYwXeZRqRwyMwOSfpJlnh1VlV1t49NQUr9Y7zKKdOxa1rCABnaTnMhqGq035fmIw4bacBhAuTS1i4mo2Jv4Kk5BmfUeFrSylRjcTkDr949ekrNRS2y02KM538EfEuSv0rl2cd9x5jcFA09uRVXaqgDIYrk/wAQ03aqnUo21XKdsYBlzVqtvmMxGMAYOJVel1Ltxlm455z9pQfEtXq7h6tIvkk9A4OJfU2aV6qCOM9RKLKyiFmALAcqGwR8xNIxtpJQNuz0L/7SH6za8BdY4yTwOpmRhzNGtYnUnd9WBmUTcZUvKjLrBziVGaRfXq2Wg1/xG2gqGmUdQPma7cV1Ad/aZWOppLvP8A8RoIPCbpzNaAPCvDvs/wDvNelLVeAa608Cxdo+Zm13Pgvhhx/9Qf5Ey6Rzx1mnR1l7BM07PhFQcqZnncjfGbXRvUV6WqrGN4ySJy9dt2VhVC44PzN+v2tqjYlxDINhUTl+I8MnyMx/OM/0+ssmYsOZ2cTHpEJzIT+8ECQjrAIwlQ9fNyf9w/3nuKPVc9X6TWQRPDVEC+tjwA4J/me30Vtd3iG9GyCOJy5unBw00FwqRfPwo6Ky5/zKvFdIU062by5U88cATYzJbY4Fu3aSMH7zPe7NpraQw5HIMzGvjiGLGMWVsw6TR4fX5mtrHzM32nT8Dr3alnP6RM8vIvH66mtv2XLWCmAv6u0wNqrKrTaWUhuPtNlpoXV2NegfcQAcfSJn1Gn0ylWUKwY/pOf8RxzGOdtqo697TtVAfY9Iq6y2m3LopAH09Zb+FravK7k74PWRNEj52IC3fdZgzexhEB1VZOnvFTjnB/2itdbRRYmoyNQCFU9iIo0FTthluQg89x/Msu0DatTZTdhqxg12dcDvmQZ69TaMDcGXPIPtOtXi1S+n5evnYOv7TkU6dW9LWoGPAz7zpaHTpRZwx3KfUVPSKRl19mktckG6u7OGUjgQV6ayrbdVrHORkccH4MnihW3UE00vnPqfs0bT6PUVOGvzWo6Angx+H6Q11NZvstVHz2H8y69SdMhWwkJ6RiNXpkOqA4CvwXIzI9LlTsbaVOAMcGNXCJqE2GvV1i/HQkciInleYfwtwpJ7MM/5ksW1QQ+GXA5xjBjEacqQa8MB9UCWXeXXusC2c8FTgxHvR6wTUVfPBYZGIux1UhKPMr9zK7brTUFbTFO5wcwjS11e0ItpYjngYBl9FdN7BbaWJI4PYmcsWMu19hAHAzNKeLXLYvm0qFHQgYMYoeI+FjSKWNhA6qMdR95hrt8o5qbBneHiL21Hfss9gy5lNj1NWC2nor9/T2iX/Us/xzPx1wXBYE++JdXr2s8tHRRzyw6fxNlI0Nn06VDx1zzM9vk1arI27c9ChIEvh61PRbWRZVYhQ9VI7Qm/UU/oHlHjg4xGbU1qlfXBXgr/AOpntrXeu4XWL1+rpIrQnieSQfUO25cAzC2osRrP+gy2fpz0+00oteMbQAT3EDVqLB5aUsh6kDBEIxjLL6cgj+1pq0+utqYLa+0dyT1mn8JUKxYalUe4PMqfw2pxvPmMD7mW2GVfptTX+Zts3k8AA5EdWNjlcgHHTMxto6DePIs2MegPGIbNO65Ju3WKeMTKrU091tgUWoEbgjuPmDyL9O4QajIHGcQ+X+J/MzsIxzGLPtNTKzk87hiAnn20kk3kZ45EtS5rkPmUpYD+sDBksbUVKvmUrYuPT3/mQajcm66gVnOMIYVnapzuNZQLjOM4kSnU2FfTtXqGzNCnSWNh37cgdRE2nzAiMWRTxGoSjzdHq7HtY2kgjJJi/nW5pU5QncMnkGG+66qx7WrdlHBIWMbanrFtJ3IOvGDKK6Weti7l2wOgirqAXztX1dDnEeu6iq1j5pGe3YRn0tVyFqasEjO9Tx/EIsFVTbcqfVzuU8RWcLUS7mxRxgdZiNXiGiAK2qVIzjHEv0xWzSm1iPNzhgvQ/aFVp4g41Klidg6BxnE2G2uyktaylmO4Z/8AEzWala6gpQ2c9+0w2a0s2FRfLB4BEsmprr2XpWFpCH3BznMHmWpVuYivuCw4mCvU1hVAUlPk5Im99ZS+kVLD5lZ7EcyWGuOakd2sRm35P2zINEg9LszP14PE20kIqnaa6ycFx0luNKWxVZuBGMWD/OZrUxQa6WxqqcqV4JHv9pabrc7aDW7AgLuIyZi1GgFF7VVajzTjn3BhGn09RVQptZsZJJGDGRG63U3Dd+WVcDJA5EtTWVsMOhWw8EA9ZlrSxGZ9I63NjDZJ4ETUqd2HyCSCpPAPvM5GtNelDWMwsvrc/SC2YBXffW6nVbSnG3HtHfTWPsJ1C8jJx1EqdClodS24clpUV16fUeYC9zMuO3QTUUdlCu4L59uspW1qbHJGVYRK2rvs8ta2yvJwTKNhS5VFYC2YGQVOAfvMxZVuVVOXJ6e0TCIFDraH7wOKkpVai5dj1bjESDYNw3DcwcHKsh/mAPYPVySf1Shq1qpqDWqj92zgmPTSxsB3mwDuG6Z7yCza1w32cN2PuYrNuUbk3MOoHGZn17OzeUt2FU9JYDcj17m4AHIGcwH89dOq5qIB6CO4rscn6j7g9DK31D17q9q4bnJXIj1swcmvYqjkjsYC6indQXr81rO5B6fEKOPwwDU2njJUe8ZyRarFQGxglehkdbXYPW7hlGfScSKFo0xdLKlsCqP1cHMz+UljepfTkZCnE0rqlvDNdWVtXqvZvmUotOo1G2xGrqVOc8HMog0umS6xUQMP9fJ/aAad6zkFgHHG0/TCFt0+oC1WlAmWwvPH7y4G0sXJrKMcjMCkOWv8phsfsxMDvZU4LJuXvt6zQwRrBY5UKBw3aZ7fxIs83TKjI3pAJ6QhvLrsbcl5pHT1H/EnksgChmsUnjaR/Mews7KjV4GMO6+8mTQoBwV6A+8DNsuqcWKTyeR7TU6rvYWsodT1yZUW4JRBg9Zaupa2pkddzEdByYCul1VYuW1LU/TnriOVYhbGYpgZA9zAljsq02Vuu4end0g3oG4Vj85kUPLJ4IBYfUSOkOl092pWxkXKDjI7w1OlhLBGzYPzF9oybA5FbmvjhQcGAxq2VGpzYCwwVMcqtIRmLeV7HkyMGZC+7LL1J7woKhVm4sCew7wrPfSwsa8sjV2fSQMYjVPYqii0rbW3uuQst8sioFjivGeO0uNhrQFDVYH+pSDmEcxqV0tnmLcVcn0+nOI9lWl1NivqCoJ6kDkzS1o3b9uAOAJZWa23768I4+odZdGOrS0qXq25V/obORGFKAlGbao7VnGYlNRyVOdoOQDNDoQQbKm9HTPWQK2kFpU1lx2wWkTlDWN27GMg8iMxR7gQ9ldwGACPTM6amxLxUwUuDjOOMQGOgFY8+xHtzg7iekIL1uAC6snIVjnE0Ws11ewhyufR7ZhF7VEpcgtwMZZcwrFq601VpLjDf6DgNE/A+SUZB5bjqSZv87T2WAIqHC58scEGUuWpcW23ttJ4Q9I1GDxI51THBHA6jrx1mZT79ZbqL21GoZ2Of0j7Sno06RktnJlLd5of6ZnIxKgV/WM9Mx7rPNtwOnQSocS7SJv1lS9sxVjp+NVnTeCaWnB5bLEf4mfXc+A+GH/VYP8AadXxuxLPBbj1UMoXHvOdqKTZ/SWlvXkVXsrfGZydI5M9J4HXtQORgYyczzgnq9Gp/wDw+1lfJ2sJjn8dODFatF9thp1iopOSzD/zOdq6yhB89Lie6zoai1aPCaNOK132DLZHIEzakImlWtQrFvUXHUfE6cXLkwAwSEYPxJOzikkMMAdDDBiSBM8mek8CZ6NbRWx5Y8zgaRBbq0rP/wAmVH3PSd/wxjb4vQ+MeUh3j5AmOXxviyW60Va67GnVlFrc9zzFt11jZZ9Nt5+r4g1NFZtFtyMq3MSroc94iWCkFVu86oda3GJz8ac9up9oke4g2NtGATwPaVw6Dmeg8DpxpWfux4nn+09d4LWToa2IxmY5/G+H0pt0rWtW9Hq7n3MRqdOlgZa8kjoOJztRrlTUWoM5DkEiaaNQt7DY3qxwM8xJ4xys1brHr0wr2rvDDLBj0gsrT8KbdOoY/wBo5zMh1bb7G5sRTjAlVepsZywLBgP8TUjDRptUVOLBYGHQDpBer2tvF7HdxyORKE1BLlztY/6hLaGGqsFe1lY+30y4KPwS8Z3sPeOaV0+3y7XrcjnBmhtO1a7hu47RrXNxUjTErnniNMYb9Ze9Zr4JPBZesP4nVsq+q1gg4x2mv8NQTkUmsjkERxbUiqHt8tujAjGfmNhJQpvX8HtfC3E5JP6o3mMVDIgI6YJ4zKr6BepZGUlcZIPEqOmAb0XKT3AOMSK0jl/NOQU6AnKybmZshVJ+YabNlIrsZX56HvDfZSj/APSsJ/0wF3ZYrZjGMgLHouGpBWrh1HTvMFer01drYS1k9s8yG1xcLdLZhRyFb6hLiNl19DjbfQq84DIOh+ZWUZ8bmrcjoD7TTSWtpI/6bPyTjjMw26WxdU27zGbI9SiSDaqFKrPOFZGd2VHSZrhTaFIdChxwG5m++vUaXTL5NX4jPBUjPE4yUKLCLNDaAegzyIVttG2kGlM154BHImWu1grYrZj7zYa1oozUXJYdG/TMg1F3VS1bKe3eWMnF2/CmgqwHJllN+p4BrVsDHIwSInm2LWGwbC/sJd5z2VgEFSBgCFJY2oZlKaQr9ucy476rFeyn8phjeB0PzL9P5vlIu9a3HQmEX3Fth1AJHU8YkFQurVwoqLKeijvLr7b9OoZdO7Vt2TkgSzUEMwFta8Hgr1ETUebUoevzHB64PIgY11FN7kOGqHUEy8V6Z0JGrUFR25zKjT4fqKiq321O45B5mR/CSiApalnso6y+I6pqcIAtmV64kc+VUT5QJ+Os5Ie3TIooqIwclT7zVpPEja7HUJ2wQOkmLrc1yvTh2JB/mYRaysQVDjoPiWVaih7/ACwjhT0JMs8xAyWVJgdSG/VIqgWoX/6RU94TY1Sb1O4MendTDcrBg6PlHPKk8j7TNcjDUFUewbvpyOplQn47YwLXh1J9SEHpND27Ql9ToqjkoV4YTm+SFs2WnkthpdqNKSrDT6gOijJXM1kTWu3V7mDVUqoPbEuq1NVzjay1tjBA4xOLS5pcAtgZyczXqdTprqiRlbj1O3iLCV1HCVK6LYwDc4PI/aZ6dDTaN9TsmTkDoP4nPV7LNOVU7wD0XtLg9eqprrs8yp6uNwkxTX0VByLb1BPIEofw8FSy2qfYA9ZfsV8G6ws46Ejkxaq1Op2i3Ge2eks8RmOhtXPAH7yyrSLUhsuLE9VCdJ0ECo2Hyyk43CV6ut3XK2bFBxg8Bo7UwgrddGyV2WVhuo4IP2lWldtNcSwZ6iNrF+Jbtse4IFNaFs89BGINzlrBXZWp5OO3viBnNG66zUaTY9WRkbuV+I1t9FpCspIHBPI2yX6ctW12kvby93CccGa1Q0KFuoNl2AXJ6CNRXoKXXTXKCrF1Kr2xMy+G6/ZhqQAP1Mcy664pldjge4WaF1Fqon5r+Xjt7wESi2pFawKwC4G0dorByu8EsPbHab9LqXORatbgD6nbAHxKbyjEMoNYPtyPtIrnGxycAVsn+rrHXaj/AIilRWAeVmkvVj8xlx7kYlOlRQGPOW6jqAO0qCl2/dgPXY7YQjofvM7V7rdroxb2xxNBRVsZWbg94Si+dv8AO2gd40JWiHcAhWwqVyen2ig2KzMtas64yAcZjWOV1ChXVgeevHzGRQtjO67qycgk8gQo3FbKgWRgW5LYHA9oKXNhWvyQVI6gxbQhUugYYPJzxCEUFTt2semDwYFyOK2Ay4DDBGODEbSeslXAQ8gdcRtIHN1nngMijAOeMxrGVWznmQIwYKNznjtiAJlG23Mr+3aLbqaGwMWb+2F4jYKAmvDk9mGIRmYvQ4LMW9iBxmb08vVXsGfJGO+Jmt1LLUKrKNrA568S1NgqFxGHzg7ecQsNZoagGvDPjnhjz9pkbQaZ2Vg+o24ySOw95usstVVNSZBPXrmJZe2wgUMTjDYHSPRzr9FWtv5Fp8vPeXW6fATyNcyDPAsHf4miopTaAUcHqARnMNtTW271COCenTaY0xjVrSzpfebD3AGBiWUI1Wld6z5iOQuMfTHei2u1bERcg8kGXJTldy9D1AaVFe/ZXYvlcEdfaZ61YKFUmt19WR3E06gV1oDcLVXoCBkSeUhp9R3KeARxCnRmLA2pXtKgMe/3kCedkJSNoPpFfXPvJQtNSsWDOowQAYG1G/dew2ZyAFkD16d7EDVhFPcZ5iW1WBfN8tM1+nB6mTRM5YM+VJ9IOMCW2edZaxVVyp4BPWRWajzFDWiseWTg89DLq1a5n83aB+hlPT7w0h13flksckiFL837Am33yIBD6hAcWKyjtjORKfxbhAtysX3Ek+wmhaLrBtyuQSR8iU3aTVEHKIo7OgyYCqhW1j62BOQXEtSpCyq4JDdCvUS1VFar+JVmsccOeAJKdQgZ0DjceVgV36C9eaW3V5/XwRLPLvRd9rBQq8MOklXiLqbgebAckEdftLDrWcKGZVYfox2k9FVYB9b9Oue5+0qS6hUaxaibCSW2DnE16qmm5kd6bASP0nInOP4mltuksHlFuQwwZYKTr/PceV5ilTkBjgTTp9W1tlm6oNYcbSP0xUoKK1j0suDjcBkGVORaoNdwqKnucGVF3nVNqHGoD7h3C/8AmUeJahV0YCWOd3CBsHjvLzuagmn87HXYczkeK6qpbKtoP04KHgiXjPS/GattqkdzHDZ6yrCWDdU2fjvK95BwZ2xz1qY+mUvCHyIGmVIJbp32WBu8pHWakrC4456nMVY2+JOf/wAPqD1e8f7Tfpqc/wBC3q3uXH7ETjeJXO2h0+mP053zujW6Vf6ZfSpahsTTnI+Zyvx0l9eUB4/ae18GoLf06qH6jWzDE8cumtKqNv1DPHtPceHv5WgqReCtWP8AE5/0rrwjDq9Cvieno1SFshApUHpicB93IwQgOBxOrortdpPQNMMOfqc9pZfpKdjOS1VhBO0ngmdONxy5R55+sUGWMJXO0caIMsFbMuRj+ZVCCexxKi78NaU3BePeKKWI6gQeYem44+Jp091NSM1mBjoDJbi4lHh9tg302gWVncOPaehQ1aam3xfH5d1f0dwx4I/mcMeN2IcU7VHuRNvg/iqfhL9HYDYLASzEelTOXK2unGSMp1KYFVFNlledwVuxjoN7jzNBtYkckmaTY6VMqVgnuy9cylvWnrt2FOcNwZlXJ1B/PfjHqPHtKTGY7mJ+YsrZh2nuPBtr6Cv3E8MuMjPAnsvBLQKq1GBv6zn/AE+N8GDXeG0X32iutqrQxww6H7zBToNRTqFes7sHqOCJ2vFLbKtU9dZ27uQZjt1ltVP1eoY57S8bcY5T1G0++w7OC/1oRjP2mGzRuoLjzAQcYYdZZ/xS4evO6zpyOBMz6692Z3syT8TeVzMNLqVIxXz1wDzNXhzvp9VttpfDkA5HSUp4gbCTY+GPH7S5PMW4PRe/Ixg88RVjoa92qt4XCCZRq3GcKAPfPE23sF0VbXesbcn5mbdU9WfLKA8gEcGYjVINalYG8DbnBwc4jM+m1Y8vhkzK3emsepFII6SJqKVIXhAexmkCkV032aerlG67u0sGm8ptuwFTyCJSqGnU71XfW3XHaNndcz2FjWv0jpiBbsU54yCMAdwZXV5grKMhAzznkiJ+JVxuRbQ/XOODG0+oc1mpidrnOdvIgQ7PM/6RBPp5/VEsoVAN4Wt3HGY4G/cmFY4yC3aQg+lX4GMbuuIMKaLUIXeCT7HtILdQpARwewDQLbQrbGt5Xo2eD8RloQ6jeXLrjKkdBA0JTq60CnUkZyQF4GZbe9tdajauf1FzKqlYlSd3l5wcn/MtSquutNzM25jz1GJFVWaZr13B1GOcg8QemzTjeirg4yBjMfVaQp60dwOhK9JSSjjYXH2JlZI6OmAt5FfXgcCR7C/pwp+ehlYdkLAbsd1xkGXXUVWDzarAhxkgiVB866pBUEV16qWPIj+SLXxSpDHqPaZiDjDWCz2KjiXaVq6m323bT2A6mBfVVqFZqXu3FeQWXj+Y1t9zU/8ATywPOJZat5DHTaiu9XAJQnpKlJWlmavyyo5GepkVWFNux6Wr35+huDGW62mysX6cr8joZUootZC/p9yZbp2a2s6dT5lJbaC/GO/WUUXL5RDKxznqekWzylXb5Y3vzle8TU1ajw4ttrt8s8EkZUH4MGne25lW0YHYnrAb8qsjG4Z68dJsqsK5rLMqgcblnPOWv2um4+2eY1+pqutNgyu0BdmYG/Zik7dhYfrMXSal7Sabl9QP1ETHVr1rpavzT14QrkGWGtbqTZuWwrzndyBJhpxphqH22U7ueneCzQUVMMVOATwMcgyVau6sHyrevXvOiNRVZgpbl2G0Zj0ZBoabRh2Kn2EB8MQU/l/V755ldt1qXGp0R1z1PEVNdYl5DMQvYsvH2l9Twz6eqvYUusT39Ocw01FWzYXaps4O3kmOdUXQuyV7QcBQeY3nVOyWWl1sTpjkQKrjWybm02oTAwHC5mXSV6tme7ToLdvBUjmbri+mYavT2bt5wVPPMD67Uud7VVqSMEg4MCh9XZWMmpNw+qp//ELWo1GbMVhv/jPOJYuoWytksAIxzuxn+ZXRZUKHpdUUN0ZTk/5gJqaNQyh1sB3nBAPH3mZNRdp7GoerzXZf0czXU2nKnbqaiOwPWLXYKrPN3jd03KekB/D2evy3vFa0rk/OYXdX1BexiC/OewlVmpo3bW1AJckk4zLjtStWqYHA6sPq/aBU+mLP6HLE/wCriKdT+DYUXAFRycKTNGmcCs79q259OOkOpL2KQbFyx9XzAzUavT2FtlbHHY8ZMvNqMdvKHsrQJpzfUKQUyvO72llOldLPVssGMAkf5jwZdSw8seks2ecDpHrQDayuxAOSSMEiO+kekO6X7QOdvvFsrY0m6oWWbe3XmVB1N7qM1qCpHORkxqFW3Tqc43DOfcwV7b0Jas1t0Kk9PvLvSlW2sKQo9syKyCv0udofjGIU9SGtiVHeSxrB1UV+5XoYybS4fIwBjmULtNNXk2rurPqDr/gGJ9d4FdmVxnOOhmk13bmrbAU4II6GNUqW7g4VGHVx3k0DTs6aBxaVN1r4yPaOSBSUcDnjMvGk31gptbbzzxMpqss3JZwCeAO0i1Vt2KcHef0joJHAz69ylvpA5/zLX0zIykMDWOoJ5jrUHIJbg9PiVMUGqsZFzbscAZlL6dmUBbVQe/vNjULjhlyJQfR6HsVjnsOIAoFgAQ5G3jdnPMUpYuoJLgoRk+rGZdRWj1MTZtcHgDuIoBVHR/Wp6kdoDWZrZLd7OoXGcdJc9gwu4bSRn7zPhhp9otYJjqTLjYPIRMB9vAZ+ZFSzJydmQRg7Wmf8Om7KAjHPXMvS9EsWo05tcY3dh8xBqq9LY7akpjGNi9ZUAKRkXE2DtzjEGxQu50fYD1Bi1a7R6iqwnI2c/eblZU0os0/rqIywI5Mi4zKumw2GyWGPTyZclFYChmHT+ZzrtVWpJGAW/tGOJsXWhQgpXzBs9s4MtRc+lc2BQ2F6DjpHrq58rU5UkcMpmdPEytuyy1VzyRjrNNWpUli14dW6g8ETPqoNLtbaltgHd25MrOltZgjalLa0JOPpaaLLl8sPSSc98cHEWqyjVLu8tBZnniNXHO2axLPNQFWB43N1m96bSleoPqLjJUNyIo2I7FD5hHJy3CzPq/Fnqs2Js6dMjj95fqfF+qNb0hSxDZ79pns0iIi2X27VPQoDmXaIrqqN+odSSNyqnqz/AB0i6sq21lJCqvIJ4kVVfmhfybA5H6nHJ/eUpprrHZdTqUo3879wJjc2NufaABkKTjMqvWvUXANUfSM7s9vtNMq6tPr9PYbKtQrKOAS/B/abLtMt+nUXllvPKlTgH3lY06WFVS9UXsc4Jlr0lBWr3HbyAW5gUaet9Pb5S6i5QecH1DM016etrM6gYZhkttGM/MrZDezKliq6jj5+0wnUlXJfUE2K2B7EfIj6fE8TKV3BNO+1GG4hOBmc1qUY7mXcfczbrrar7g9YIGMfv8TKek68fIxy+qPL28qMGHKuwVjhu0dmlLAHqOZrUQqUYjOMRzYAvqI/mVHnrzJsQnkSAG5VGecwjVuSAobJ75mjSVaS2w1azeqOMK6dUPvjvOg9vh/hWn8nw8DU6p/qudeEHxM1qOTfezsAzY2Dbj2l9tNmlqdLgUsYDCn2POftNmmq8P1gFbUii7uzNkNOl4hpKfE61rFyK2kC1hx0bPb9pnlc8a4xm8CrS1QWbJzjE9Bqam8h/JHqA6AdpyfDPDH0msQ5JqA5PzPSaRN9lmemMTy8r/7PTPOLgXhLGCLS5cL03Sj8ay2BzQyhBxu5nRH4WvVtTYbVsBILE5nnvENe99llFTnyVYhc9W+Z34+uHLxms+tiOhORKyBjMrDsuVbrGQFvqnVzQAHpGAkAxKrrselOSe8uoZ3CnC4LTT4drbNHqPMCI6MMOjjIImKtNvyZco4gdvQXeEa0vR4jp0rAJNVi8ED2zO4ngehSkVU2la2GQcA5/eeQ0mm/ECzkelS38T139OML/Bqi5JNWVyfYTnz/AOG+Lja3w1dJrX034pscMD7zDaq7bASdwHeNrNQuq1lt53De3Az2ih6tjBQd59+ZJ8X9c/pEJhc4i5U4GQM95Wmiqk2VNb0VepxOt4IWXUVujZ2HJGeoMr8PFQ0F2lvbAsGQ6HMs0vg+qoNeo09gtQckDhv47zHJri6P9UK1a6a1Opyp4nAuue0gucY7Ces1tVniWgRqc7q+SpHJnDOK2NhwpHuM/wCJP53xOcuuUW9gT8YgZLExvqsGfdTO45WxEL2I5Hsm2XpqGpowi+YgGST2nTsz1efWpxzs2ntunX0GorJ3allDZxhR1may2uxmdkyTzgnMud6VFb4rITnCDr95L6Tx0daGOp2sm6vjpxxM70bmXywwU9vaUP4uF5ancvZYafFdPYoTL0HP3EzlVdbpQg3BNx7giL5RavLUryOOOkv87UKedtqEZBSBLTgnoO4MCrT0rkE5OcjrGrVdzITgdBCt1PXfge0CMhsLKNw98QKzWK1Zk7fMZFXYubEBbtmN5oXJyoH2iofNJfNZI7FekqHWhUY2ZVwByRCCpbCKDnoDKraLdm7Ypz3UzKbK9OfzVtGejIYVr83S0gi6oZJ59HQS0JRbphZpX9OeVI2/xMa2LbbsNlhXqMj/AHl+ntC1WAuNoGAD2MIudqbSqMpXspBlbqaWZdxOw8YPEq86rYBgHPvGZ0C/TuPeBM3Wt6Hyzds9YmpouVvPv0oGO6mDFYYNXupJ/tMtS26phZ56sgOSpbMIxb2LbjYVGeRjmaaipZhXuavvkdJbq7E1J8xq1DH+3pEpr2Ajy1x1zu6yirIRyosyPbbGr8slhaw8sfT7y3dUGzdTuQdAh5lFXk26hkegoOoBaEaKm/Dh7qKxtPQZzHGoXUixdrqh4wT3lBNCK1W9kPsTHoWlahhiW/Uc5zICVTitThMYLHtBXchrIqcAZwP/AHKnUVJa67mQ8kdcShFXUMDVuU9OkqtW29lY796A8kt/4ilDY+0NhlG7nvKtNYEsZd5YexHEsUB2d3QpkEDnMCyjUsN1d9BXK7RcBnic+7w61Sz0uli++cH+JtqYuo06ISVBOd3USqncGOxd2eCDHxGAeH6sr5nl+k8A7hNWn0GorG5b1XPBGDLhbbyiVYGc4PQSw3OxCVhgpHODmXaYzKNSjBl2Mg4OOI5upWptpw/XHXmaqNS2nBrNabRnO7nJMc6Om0q21VLDOV7GZ1WcujrjUVbR+kkkf/vlFfnLd+RXvrwcoT2mm/T6rUejcmyvjfiY/wDh9yfnby5Qk4XiWJWxTp7gwat6mxxkcCL5KvWQp3/YwaQqB+YrgHnls4hv06Pa7VFq+5ZOR/ECk6HeGK2+Ww5Clupldi23ZS9C7DgOh5/+8YkIQpYagdfUMGX1Bmbdt2IRxz0lGY0vTWXAr1FQHrB4ZZXpqEssARzWewcZH8zYaEuOWIDfB6/eICqnIBG3v1EIvPnMwU6VFGecAQoxrs3NUpVTgoVzNLk7Rit175h01aW6AqXIszkhuTIrHbqlLAr4Wu7kB0wDAtjWPtu0TY/02DMuO6oDc49fK8dYtaW+eGuAGnbgnHI+RAz0MPxbO2mdAOik9f3j22by9i6R1x9XqEtc0gPVTY3HqAPJlR3ngWZHsRCKNP4gNNbYbaGKuuMdDiazUqUq6NYtfXGclfgyVqXR9wG5cHgdfaaXZHqa7zWTU54QHIb9oqxkZ6rEPrOwdTzGqytm7TO/lkcgdfvEe+rGx96v/wBkeik6ghFL+Xn1bDiBQ2uau2xm01rbjyxHEarV6VUs2ufUM7G4MYs2msNfnWbBnkjIles0y66tbAK2dPTvTj/EqLC26lGWvencA/VM9moUqE2NWnuDLaPN0lS7XrRemOeYHQ2WbUqUqRyIgVdYy4NKO+BtQE+mCqzVKCdQ1fqOQo7S6pWRdjoGxxg9hICQz7UQp0AIziBcdXZ5ZO1BluNsS3xBUPKKxxk+rGPiVesV4FKEfHBiV1VPYx1CMh7HGYyLrZptXTqK9wAPYg9oBfUUwh2MeFB5BlflsrZrA5k0rsuanpwFyd2JBGssQ+lKQffPWSwu1Iyql89BxJZYLLFzVjHQ9jM4FQtY7mAI9icQFRHuvNZLIevBziPW2QVFrAjqAesOnOmYn6Kn672GI34ms6oDT+VY49xxKK1t0/ktVbuODkAHHMg1CBWrs5Q9u80X1ncV1NSK45UKOPuJprrpvUMmCw+piOZBi1CDTafcKbGZhjfuzgTnJeNPfvNYfvyMz0AuOnV0YM6Hhs9JlsGmWtmrUVuOgAyPsZZUsY7UOpoF2gprBX/qVYwfuImg1up01z1u6VZBBSwemPotUtVuTUCuCCoHM6NVWl12mZrqThBwzdfsIvhHOeo3tsqqpU43Z3dftKmGqps8oaduBztGcy38JoPPwHuXH057/vOlRWyZv86ywkcA9ZNXGLT03W7bnrG5TznGRLb9Po7c26h7Kz1IUwDUVraD5TVMT6jnqJvaqgqbalRuPq6nPzIrhv4q4YLphYaU4wT2nR/FUvoAK13PY2AduCP3nIv1O1rNlYQd+OZoq8Uoamuq6t/RypQ4ImrGZW/xXT+R4cjarf5tgwWr6/GZxqKLPL3Jp0sB/vM7Wo1dfiqLSXspwNxY4I/eZbfCrKBuq1TGv2I5iXPKt9V6BNTR5gotpV2HKg9viNqb7fPUJja2Bg9zKdPpfzkesszBvoPGZrvSvzlP4ayl19WSOI81GPV3qbBTdVhhyQP9pfpRRVYPybKz2BfMfUnyyltZ84HrgSh7ltsxbv2AcAcEQLrraVRd9deA/wBSnkRvNsGVNqkKenxMN+lqGbahkDqPaX11pXWXbcpbqAM4jIutlWrehq32gJnlhXkiWWaRda11lHkEHG5mXHMoSpl5rt3KvJyMhouue6qgodOqjqHr6fvJPquZcF8whB6QZS5xHZsVk95mJJ5zO0cqjGJmEmDPtAkBxByYQMQIC2eDLaa8twMwV1ta4RBljN/4S3R6ikXIVrA8wk98SWqo1dfkutKc2Eeo+xPaXu4p8vRaZd1jhUYAfU2c5HyJRVYfNbVuMtu9IJ7y+vwq3WWtbXYy6moCw0MMM465UzFxqPS6DULu/DC1r6sla7nGCWHVTOppH2hy3vieM0+tNekprdVLHc9ZU+oPu/V8z0a65nVEpG58ZZuwM8vOZderhdmDrUrt1zkqMnAzPFalCmptUHlXI4ntLdO4KndlzyT7zy/iVTV+IXB02FjuAnb+Vcf6Rg3oeLRj5lgKKOGyIDWMRQgHSd3EllhI2r1MWurHLcmWhQO0IgDGIwPEnXMBMqOn4UANPqrT0FbA/wATr/0y5HhOr6gD/wBTn+BqL/DPENOObWU7F7nieg/pfRNp/CnS1drWZyDOXN04uJqNDUKy1K5GeD8TCysgs/KIQDrNer1dyWWV06UDY20nGeZzNfqNSKWFoZN56dJnjrVxzrHLtxwJTtz+8bazdOYwoftzOrndqyoVrZW1bMnOG5nqf6e1dn5VTPuRrGVOOeOZ5IVujAsCMc8idHw3UvTZS9P/AFRaSWQ+rBGJjlNjXC2V9HUBHFirgNzkdDOL/UfhoSk6ygekcuo7fMr8J8YNdNdL+pQGXafqyD1/zO67136O1AcggqR3E8/vGuv14Eam0j0twJdptfqEYbArHpgjrOqNOK69qgZ7ZA5mTVaPVG0eWgwB1XE6zlKzZYvtfRlA1tbUWjqVHH7xP+HLehv07gjuv/2gFdv4TyrbNrZyGIz+0oT8SqOa9WFcH6cdf3gXJpGdSHWsgdMymqlN5Ty0DHjGBNen1Nqri6kWs3OV4jvVUKw1u2uxhkAjoY0wtV1dIdGJXK7ciU10vXYQdRvUnOG6yy/Rl9pznI5I5jPQ1LIjhmAGd45gIunZbgA1YQ87iuf2llWnasts1AXP+nrFXzFFhK7s84+JPPrdVDBlPTAgNtu07Ejy7EYcqRwZLVq9Lr+VuHTtJZbVSm1XBPbMGotqCku2fYDpAqXTPdl8jrxzxHCsGNdnlnPvEpu0n/TFnGMlSJYqeZhFs8vI9LEZlQDSXPoXY3YnkZgABYC6tR3JxxEs1l2mcJeK8r+wb5iuqXgu7XhDz6TkQCadjFkTKk8k9pVghzxhR3PebkFhpAHqUAZK9Zn1O/y2d0bapwTAz103XWM3lbq844PSVaixNNea7NMUKnseojbn0+bKNVgEdDwZHs1JdRqHQnoCcEzTK6vxCkriqkLk5wYdTqzVaNtW3IyVPUQHUVlF36ZGK+w24iPpq7mJW5w3UAjPEgb/AInXt9VLA/EavU6Wyzdjec9xgiKfCbPLDC5QT1VhgzIalocrZeqMPbJlyX4m1t1da3MWanIX9S/+ZKdR4fWpLM1Z7bQeDK9Jqtu5WboP7eDNes0VX4FbkqraxsfBEiiDXcpu0969OR7/ALSkvQtmF1AV8cYGFBlWmBobJ04KsMZHXEe/SVeWLKVwW+qs8/xArs1eppsZfJX1YyRyJYuqLjN9LK/9yH/MmmpB/KQlweSPaVWXJprCjHjsSJfBsDUFg6ucjrkYJlQ3VZes7kc4IJ/8TL59DuAoJHb7zQGJcKqlWHv0aQLZW9tjZZlBH6TE01HkOHr1DEjsZpLps3MGrbtj3kZXrHmmpWVsM3vzGqrrqfczvzv5Bm41NUSVZWTEoa2osrKMDHTtGS+pG8wpjB57j95KFfWMjlSFRiMfVxAXs6hgcjGRMtlWmsusubaFJ/TkiQNpkrWssfLY+kocEfeXE1at1KKN92H5yT3jIjKjWU2eYCMEKeZTVUinJBerrgiaaKVpc2abaC59AHb4gU6ml71W2l0BQepTw0axNRQV3mvacfqBjWl2scsmAT2EqdanrZvqccYI6QAiV3MS91S84IBxLhpa6bFRWYv9W0vkETLqjo2qTfp3HsyHBlBuqtdB5lyKgwpPaXNR1rjfpgGcFVbpjnMeytxqNM2ntcK65tx0z7StG8P8RZaVuurZeVGPSZZq10ujU2I7rYAMIoyJFNqXRQqsbCR0AXgfMwi99QScmxumTwYPxS2VAM7knqCJGtWixF8jcnUkH1D5lxDu9tTNUqmp1xlsfV+8jMwZQVbkZJ7SXW7a0CHJLYUEZJzLfPbSuK73QE9VA6feBopdqlC1pWwP6s8mVjTWs5tCVJg9cky6pktRgLF3p0xwZSPxSvtDIQecmZaOdPq2U41CDI6Ff9o2lpsTStU9jKc9RwcSu17AQ9zFtpyAo6wW+IPcSVQhgOcrKLH0SVL/AMyHKds85lNddTEYQADoO+JPxV9qkqqnjhfeSrXvXxdSQGGFwIRYtVYORWu3/UekNjeWm4uEX+7tBbZp79OFtWyssvJXjMo0wXT6HUVsylHPpFvJHzALamgAYuWxj/aMmBRTbZu8wL0yCcREQjlGrIxwFlL6Z7bhsG3P1Z6So6NqpwCVKt7GBEVRiv1L3DTPqNM9lNIWsej6ipxmOoepRtqGO3PIkVe1IrtU+ZlcZIHOICtdzDyCc/qGMYlqWUpeN9BwwwzA8zNeG/EPtqK1E8be4hSkvhqycgHCn2lNr6jwthYo/EVkZYEYwYyWItq7kYjPAxN13laisBLW09g6bxkcwjz92su1jmywqoHQYxAmqZLVdq12g5YAdZos8Jek7vOWwD+3vMfmt5nlopPOMEczpMsY9j1Fl2m1unRR5iKRwAOQJgeu7To6s1ltdnCkjkTJ+Ms0+nFViZdG9DAYI+I6a3VOm523g9ARgTnjexprtcr5eoqLLtxizuYSiY/LpwOuE5A+8yN4la9b1siEDug6fEt0or1lTeS12ncDODyG+IVUQWVB5XpLcFepl1tunFL7abhYO5HSW2OxRakqBVR+kxTaNHo2XU1OrHlTiPqOct+AjK5ZlPKt0m5dWFqLvbtJ7dAPtOal9rsVq0/mM57DmdJlbRotN6VC9yLHDdAvt95akFr62trds+VZwHUZAisnkuVrsVv9QlHl06jd5NwRwCwr6xLKn/Dsjf8AVbtnGJMGqyjeguNqmwHBRscj3mW6jU2WqaagzAYGMcCZEC6a71ixGxzgZMvufT3BQlepawc4JwMTWYbpU02ro8zfp7PUMNiH8Rra6xurZQoCgkdItepTy2RWtUE8rntGVTcrlfMsrQ4JB/zAn/5kGezy2w45BxjE36a7U31A2jNA4Y5yRM2m02nZW802ncMc9V+RL/wyaUkUs1u7GMngyWxZD6lTThqVtVRzyMTM+tWxx+I02Bgg/wDibku2KEtSzbggjric/UJQxLMH/wBAHeSFW6Kt9S5AwqL1UD6ojeInS3PTqNN6+md2DjtBoQyWutfmVsV43d5qaprTWdXUljkYUMeZf1IwU+IMK8C0KC3KEZ4+Y92ssu05qWtMAYLDg4iYUMyajTLU6n04U8y4JWa2JcK5HfjiXw9c5x6MTMy4MvucLxKDbnoJ0jAFcRc4MjMc9IrO3sJUHPEgMUMOjcTTo9Gdbb5VdtaOfpDnG4+0iq67HqcPWcMDkT2OmZP6j8BspXaurrGBkzyGo0mp0lpq1FLIy+44lvh2vu8O1PnUvjPBHYzHObNjfG546Os0+7T6cms1tXYarBjGDxPSeLaejUeGvqK32X6ZN1dqnDKRE8RsrajU2YVbH0y3k9tyngzmUeM1+OWY1FXlmuv85V6WCcb8dZHL8L0dmpf8fqWWulmzljgO07n47RaZgguQnuR0mXxDw6rXhSdU1SpxXSoG0ShfA0IYpqc46+mS5yXc+Op56WEsNTWxxxk9pk8b0vnaVNSm1mrO1ivtMVnhGprOa2Rz8HmZc6qlmV96hxgg95ePHPiW79UNxxFzHuG4yk5BnojhT5EBETdg8xgwMqIOOI2IvQwhswNfhdhp8QqZTjLYP8T3/h7Z0VTE8lQcz5zSwWwN7cz3vhNu7wnStnOaxOP9HXg52vDJ4nam7AYhgPfieb8dstvvoSxdi4OBidz+oNStfiCpnaTWMn955nX6g/iMlvM25AOe0zxi8qQKqjAHEg+0zvqWP0rjPvEDWYySSZ0xns61F+1NysAy9j3mvSX+FapT+O01dNg/UmRmcEGw4xhZbXTqbWATcSTgYHEmNTk750+iVAdD4opK/wDxXgkfsROimpsq8PdXf82zo1fKsMY6zy1mg1entCam7yGIzg+09J4P4dqBSLKPEF1C9DU65X7fExykxqa2vetNIrdQ1gUEg/aJYdPaifmeW3uI9+opsvJsQLavBB7YmI6kWWENWqj3UTEaW3U1IVBO5T3Y8Eyq3TOwxv2oD0EsSlWz69wxnaZdUqKD5gyD89JplmrIrKgscZ5z2ljJXe74s4z+of7SwmrZmmwOOhx2li1qyCt1Vs9O0gwfhs2sqXqgHP3McX3V8s6lM85mv8FzhlxzyM5i2I4tA2qFAxtx1+ZRmTUVhWDDknIb2iVLVeWNVyttPOe0uakFslNwmR9Ij6rBG3j24lRouWoalK9QQd44I6fzK7PwyDy7bE3DqMHMp2DzDUtAuX2zzNFexn8uvD/6bOGX/wBwKUr0wrJ/MJHuvP7RxWTRuTzkVjkcDMq1bXOwAG0L+kjBM0uEdlem4q2AdmekqMNqim42WV/iFHUOOs3V26azSh6g2nX6RWeQTEsRl5ZC6ng45gShagNlbbsc5PWALdA6qG35X3VusgLrXsANqkcgmXVW7HCOrHjp1AMrW6m+wrg0tnjPcd5FZLSl4JOi2MOAZZpHRE2NVk5wSR0+JpGlstZjTkKOAT0JlVvh3iBAJ1FZ75mtZE0C3LEvs6DAlFmjKufLtDKPnBEVadQuc6lhnrtEsNhxg8sDncRzCNBeyuopXetvTaX6rMWsqJ/NuNSuOpGSWl5U3q9YI80rnB4M5xv1lFm1t4IHQjIxLBv0rVeSUOrrc9QBxj+ZeyNSycAq/c8iYUpp1YazUVPRY3QovB+4inU6bRKaUse3nnPT9opGl9QfMCNUow3VTxNFNqVq4s3EN1wOBOZcdL5KajTNYGDYep/9wZ1tBrNPrt1W9a2Y4CN3+0lWOTW1env3JZaHzwR7fM1nxClyDqQc9MsAcxtT4Ub9SxqsVV9j1if8DQA79Qc9gBL4npVOjDtZXZVnsjEjEGpu8sJY9eM/Tg5EFnhWmrB/5klh2xKaydOuEvK9iG5WXE1pq11VlqpdQuD9TA9JsO6lkU81kY4/xOV+MxYfMpRgepHGZtvP4fQV30uba2PIJztMliyq3W6lX8t0eonqfeXoPN042oq5Pqz0Ye8o81LXrtalgnVk3dfmLqLEt1TWbbFqx6RiQPar6QgIxNbjoB/vAla3VZZFWwHqR2gStWpY1WuFI6PKm15020qoZWUggnvKhw1wGBYw7LjpEe20MNqYI/WR1MenULqEDCspjp7QarT2ekB9oHI3HEDVpNbaG821FKr0AHeOmr0t7qqVhXzycdZgpe7zWwVwOozgH5jGs72I2h87hiTF1sfw+rlgH2NxgHoZj1Hh60gsWJX5EvXVOPUwIYdeJPxWouU+pHUe3WPS4l7aJNFXbpSGsXomYmku3qTdp62J9XXkSIjlnavTIE6FSf8AaY79GasslRXJzktnE1IjbYKrqh5QaojksRwY+ld3Loz12FBxnq37zlXaLVqvmqPNRupQ5x950/DdPvq2kGp1HD9vsYvkItuu0zPUjoQxIORxiavE6tE1Ys1Vm1mGUJ4yfac7UC02+QldN1pHBU9JQ2kv1bIursFdVfQZziZkWt+hFPiV+zcq2IOAg4I+8a2pxqDXRqQLs7cAZEyroKaWI0z2l1GCynkgy2pNNors2V2b8fUvqMqaWinWnVFbPza0yWB4OJH12kWxkwyk8HI6zSNWdjHTBhkZIK84HvLBqtPdizVadS4HBC9f2hVI8mxQrbT2VqicD7wXvpgRWd20HLcdPtJVRolZnFz1gDJD95lDVOpKBjk9TzIOlbRVclRrexEXk5XOZVbR+WDlHJPpBEprvdEzSxBHXPIMtquqsYjJ87qDt+n3gHThF5YKp7g8S98FxtcqnU56ftKQqrcWf154AA4+8surypHXbyAIDDUVi1wWIAHccfeWIaNSqEHaD9Uw7qLkWvJr38n7QnTpXZtockZBHtmQdbUbCAFKrt6A95m3qxO1cZHUiYtRdYLALGOe+V4EOnr33sdzDPOYxV3luVIYL+0zuj7/AH9yZe1llabndfq2jI/iVWPfYcZG0dukodLKDUzFsFf8zn21C3UiyoZTb1PXM1itE7sxI5GOIh09iq4qA8s+oA9YlRnus9QY1tazfpA6SuwEBcKcA52kf4MsRLWLnirY2QRyMzCNRf5ri602KTyE7zUjLpbVfnYF45CjHMACBVPlunI53ZzLdMEOjFaK9TA7mDc5jamhxp1sSwMSQduJmtyKL/wzW7jayEDgbuZnINrqptd0HPJz/EusrtbVk7KvMA5BGeI1mmaqvNRYN9R2rn/90fE+tOnC0o/lXoj2jB4wf57Tm6zQrw6MwHQ5JMtF6bSUZ7LM5IKYPMVNfYbT6VwvBQ9YkqU+jpbS6ey3apsYelcy22wDTMbFre2zggHlTGGu/wCW896U3K2NpGQR95l1HiOm1dn51HlnoXQ84lyr4L3tXpQjbDjof1Stby+nVizGxWxuwOFlqaAaisvpPWrcA2nBExIj6dnS0jLdvbErLdvovvrXZuHTIGM/eGzTLU3mUOVRxjAMxUXBeil2brjtNNN9dChAhazrk8iSrGzT0sVZ0TO3r8/Ey6a6zUXNW+lFaZO45PE1C9TVjlScMGU4lbbVvNgY5cY5bqZls2FS6sJvbafXzxiP4ppHGls1SI2dwwueAPeV6apyd1lbjJx6TxN+oYIlvm2pssUAru6CTfTHmDZbg7mKe3vL/C9n41Lb3YhSMEnODK9S9L0BULFw3Bx2mfdjuZ2zY57ld7x6+6nV1PXej5XA2kHE476qx25wT3OJQfcRc4MTjkS8tRxvc+0osvqryF9bD26RtUz+WSnCjr8znzSLm1Ln6fTmKNRb75/aVwwi9LMrusAAzjibPwVppGo0351Q5LV9U+47TDRQ1zhAyj7mdvReC+L6eo67QWISv6QeXH26GS1qRr1GsPiPgVepXnVaRtlvfK++Jw/qwzDgnPSdzw7x7Reb5mp0v4fUH02Mg9LfcTf4voNH4noDqNBbWtlA3bF6MDOfbPK3eOqtN4kHpu1ZpLVlRTWnuB1zG0FdlFFusbTojah/SgGMKBLdPoEp2I7+mtQAmeM98xNXbdbZksFrUYrQdpxt2+Os8g26oZDGsgdcjmSrWAsQp9J9xMxLrlyhcY529pUNbp6G2vTYynkgjBmuqWtOo19dBAd8bv7eZQx02pXAv3XZ/mY7bvD7W9VVlfPTqJoDaSjaxXy68/UF5msxnWXXUDT3FQdwIzmZCRLvFtdS1oanc64wCRjJnM/FWewE68fjnfrXkZgIEy/in/0/xGGq/urz9jNMtMgzn4lA1VZ6hhL0sqOMWDMaN/htVWoGops4dq81n2InrvBaHo8L09TkFguePmeL0zCl97NtHvntPTaT+ptIHRXrZawMbuuJx5unFx/H7fM8Z1G44CYUZ+089tdiM/VOp4rqF1niGo1KghXbKg+0opqQgea5UHuBLPIubWUnBAfoJfWguZVQhd3Qkzr2+HUarwTUsXrW7SkFXHVwexnC0xxlT1Eu7F6ZWraKiyugZhxNOuvB/DNQ20FBkDj1TI7Epu+eSYzLUNNvL4dWzjsRJWo6rBfFfCLNTY3/ADOkwMk9V9p1PAyuj8PD4NbWYyD0b2InP8PZNR4HqNNVVi98DzOzDOZ09LpSunpN9m5KRgE8D9pw5X8dpkhde1Op1Zsewp6RnaOpkp06tXupK4985MbyRbY7G3C+wUcxbNOdNYDTavI/gzXFyvqKTbeSwCt0Yd5qazycAVBwwwczl2h6W/E3OSxPBAxmM7DUYfzjtb9WehlRtWlLG3D8oA5whHM1K62qdwy47TjX13VjzFfzRnPozzFr8SXP5tRT2IP+8Ymu4GNaZdW+CISC6AjnPxMgvRgrLaRn54jLqrAwU4VR365kUthrUFt2CDggzLrctp/QGY5z6TOhbYjJ1HzkdZQ2FKtU4yOoOMREcw1tqcW6cvReDgIT1mdjrGfZqB9Jxu4z/M6Rovru81q2I55U5xKXBNmQpH9xb3m2RfU1ppULave44CPggfc9Zo0uy+wNamCBkFDkETnX6Su/GEAsz9QPB+8lNt/hlxda99S8HBysfTXRt8pNStZsBB5yTgj9o+oAIK1NWwPfuJlGp0OqtW4flXqM4b6T8Zlu5FAexBjPOw5wZGi6zTU6sIxuaq0DHA9JPzOTqKNVonJwHXrvU5UTsC2mqtjaNwJ79pT+JqNhrrJsqYZZSJZWaxaLxRq0aq5i9b9/7T7x69c+mLVhhZWTuBBziXv4Xo9U3mafUbc/o7j9oF8FrQ+q4suehGJfE9Zz4pe67QFUk847xtXco/IV9zLyXA7+3zOmmj0gXY+mUkdGXgynU+DV3sH0l4VsfQ/cxsMrn/iLrLhcxBbGNwGJdZcmoTDEixejAzO1Wsp/Lah8jg8SoU6jdyjL9xiaiG1Ft7Y8xyWUYBHtKailbbmQN95vSh7qGpW1Vs6j5nMzhtrfUJqMulVqafUEAQZ5BGQRG0+jpsYuCrYPpIyCJzRuzwuRLKr305dGVlDD+JLFld57gVTzwyunSwHMF7pZSCNVUH7g8Z+ZyzqKrnCu5AI6qeMxtiPp2ZCDsbHXvMY3qzUaLXNUXSo2r2ernM5ty3V+myi1SOxUz0Cveumrc2GuxBxt6N+0FXjiWMUe/Y4OMFc5lnJLHn18xhzWyr7kR8uF2IePad3xHXb08oUV2O3Qk4lFNmn0S+XqUDWZ7LiXszjmD8RWAXTaB3IjIyWFVs1Hlnd1I4nQu1iOrbK8bf0k5zFbR0at/LAXzQm5l+n/ADJqlTT2NSWr1VBGcYPQyDQahMNfUNnJ3KO0wPpvKJHqXnpnpOzoL3Ok2YYJ39WcyXz0nrALDSQQN4HQytPE7MOtieaDxgjpNutR1BOnTLcHGJzKxqd5CVuM9TtlnpfF2k87i1qWNanE1OyXOHXTXKSOCvIMw41zekbgFOfaBKdRU27zWUj2MuDrfhn9Ntdgx3UiQIaiXtVVU/2TkHV6yq3d5rBiMcjqIyeKaysjcy2KTyGEnWmxu8htOTczsqnjZjrJahZTYNwQjqB0M1Jpr91brY9pQ5KHlf4l1rWOT+WVOc7BwJNMYakuqqxvbZjDpjkfMsx5VeQTsc/SR1Msezym/wCkSrna+DyPmLrrd2nKI5CK3oI7yjPptml1S22KgH0q3tKm1F5NiitLF5yR7feXedqH27zW4xjlIlN6070ekA+wPWIhxbvcbVFQIHAPeXH8dU3oZGONp4DcfeLRRmsvhHrY53lc4+IlWn8u290XK187VbA5+8Kmn3rqizbtx4KjoTHtrbLB1YMehHQTFXryttm6vLj6DHfW3Wsr7ypQ5AMGrH0lmdt9+9QeV24J/eI9FiNt05AyO5xNFVttmmHmhbAOhXhgf/MW0PYEeltli8HcuQBCsi6bVF9i2jaOTsbmaxvwqo4ZhyC4wT8Sm3Sayz1g1izHFinYTIND4otO+zBUD6jYIRbtvatyQAfvJW+uYIi7az9Iyesyvdr0oUJQSvQv1mQW62qwWDzAwOckZlnFNdYm+sHzK6yB7cy5ETZnzBTcvOG+lv8A1OdoNZYbyHBJsP2xOhqxXrNBbTRqKzacHYTjgfeSzGoQ2qnpstVmx/fmWIrPp2tqYrs6uGzOAfDtZUQzIhXrxYDNWhpsazc1m2vqVBODLeMSV1G051ygvqcfAXGZe3h9m1TU7KmOSx6w17FqKq4bPIXuJpW81VstinGPSCOs563ihFoqJNhZSh5O7GYll1LWebacKw2naCMfMKBFrZrWWywjcEfsZiu1VrVA11+k9R7SyIw+JKPOYU3b6z2B/wB4ml8PbUYWu1UfGQD3+IWVWIzgcxnqTzg1G5cDqAePmdfkYwTR4lp7AWtwexLZlo1ItVFtCpbWeo6E9pQubbEq1Vj46qzR/LsDeUUDLghGmcVbvISw2f8AVyDuBznnpLdL4tfpLnS+k21k7lI6zBe/lBVWspYByDzmAaxK6wruxcjk46fEYa71A0/iepF1ZakBNrVlcH+Zi1Ph1lS+imsMoyxY4J/ecvS+JnS3BqDz3LHhp2KPGqtSrV6w1pnqSCQZnLK1srkq19aFLMGvPQHiW0aKnW2bKz5TgZ4Oc/tE1NWmS5vL1aWJ15BBH7S7T6nQf9M1bCAcXjOSZthF8O8qs2DUW5GeFGOZZpA+sTZfWpZB/wBSw5P7QWaep0XZbZlwThicCY6dU2m/+TJ6HHST6rt6Tw+kYDqrORwy8Tiap0q1Fiipzg9eQQY9njWqNaqmBtPX3Ezv4hrGUqbcg9QBHHjf1LZ+ImtsVCCqE9ASOkVtZbZ6cKq9cASkjcm7HSJuPUIZ06xnWs6zUN6TewX2zgSpgS2eT+8QDKgtANy9DGQ2mLDuIBzIQHPJx8xfKGASxPwJUOCeggPTmAHHSE8j5gU6tx5IHzMM2akFsZ5mcVjPXMBAue8GMS7A9pdp6fNcAqxHuOJBRp1V7MGwoexAzPW+C6uzQ0im476v0uDyJl0fh9LgLhHO0+nZz/M61HhNFlFj1blsrHFROSTOPPlK6cZYz/1J4PS/h7ayqopqE9dij9QPf7zheEeejEgkIOSOzfBnd8Y8Tv8Aw7acHFuoVd+P0ic3THykVF6DtLx9nq25WlNVcGJc793LZl9eqrc4NWP3lNGn/FktS64BwfYH2jHRvWc5JI9hxM5F2tD3mrL1jbKhfTqGYaqutiRgQjSjUaWwm0VtnILNwcTkWb6rAz7QR0wcyyFrdfRo0swiYH34h3aS3S+VbYoCnKE8znam46hUABXAwcd5Qy7K+mJrqzqvxRq1sFNTLYi87gMc+0wy113HJMTaQZ0xjSQiEjiSQDEJXgn2jBDgHrn2l40l3lo9lTKCeM94G/ReHMdNVr2AdN+3BOcftN/jtSVWUtWgXeuSoHSdPwKgajwp28pPrGBjhZzvHLA/iPlVDCUrt57nvOW7XTHGsy2B/iFrDwNstevPPQxPKtB45HvNEuFC6mzitCFPcnAhTw+5GLl1B7iKbLgdpNgA9oAtrdjz3LSl5ajVE5D2cdwIyGpWAFe//u5ltWhLrl2wPYDmdTR6SlFUgAErwx7yXwltV6TVMOAPLx0BHAl9OsZ71W27Kc5B6D7S65HWv80YwehHUSnzKUr2v5ec5BA5AnPI32q9jqK971XKa+Oo4kL3h2dipGc9OMw/hlu0wet3sTPRO33kv0C1UWn8Q4TG4KRk5EeJ6vTW7KgL1Q7uMFZWxpdSDWFwe3E4rWO7ZLk/MevU20OHH5n+luQZrqnZ1VZqmHkhlbODzxj7S3bbYrElRnsQOZSmp88bzRsPvI174yBgCZUr6W1TuYqRnqJr0+kDEglxx2MRXV1NZfbkZz3zAarb9LZSbrEP946wLm0prB5ZvvAawR0GftM2je3SI1TWvafcnIP2mtGqLnzC6DHHfMBHVC2Eco/GR2MscKSQ4ycZHzKdZRbYFGhbeOpz1mS7XvVqAmyxLDwynkH7Rg6v4HTs6vuccYZQcCU2aGkWbK7HQdTu9Qb9plTxO5FOzSsT89JZ+LF/qao7gP4jKEv8MA43qVY5yFx/iVto7NPWzLcmD1AzLrNetY/NVsDpxHSyq2o2aazk9VMvqM5ruWsZrSys87gciWaWkCx7sDdj9PaB7KKzkZGBtYAcfxM2ot3Bk04XYOQynH+IDHSIzNYC4fOQyHEZG1KIRZm2rGOeo+ZTVq7q2CsCyezDGJaut3KzWZrXoEHSUbqtWHQVJtG0D0Y6Q/i6qXUvTuIzjEwo9GrZUS5Rb05BEussKWiprqWb6cY5B+8zi62V36fxMjydQaLwMYHeZtV4dbYxH4tWbsSuJle+mhiXChgeqDkfvEt8VQWbM+dV1z0b9pZL+JsB/DtQ4C5UD3l2n8HNJNttlYxwARmbPDLK9UCaywCdUfkzVZXWDt5V24BblYvKwnGVy7tOq6VKN9bLWS24DBMpt1Gn2r5lS2FhjjjidC/Q2cLxn3HQzg6um0ax69uT1AEvG6l8W16XSXg4312DgAHgysEafUKlnO04JESg30vvAbA7EQaxc3FucsMzeM67VV58ogLuXrnMWldHTqVcOikEZDp1nL01b3ALW7K3weJ0KjZpmJsFd46HeM5mLMal0fEqA+v8xGVe47iVO19ldgvrF7P0cDp8To03abbmzTKjHj3GIypU2fIIx7K0mrjBo6axZW4Ta9Wcg9PiWajR+ZlmULZuzux1m9WrACvV16vjIzBqG7KM4HSTTHA1VL0nDngjIxB4Ze2n1a8naeCPednW6OnU0bRYFfqAR0nMu8Ms06b0vV2/tAwZuWWYzZdaX/6r77gpU9DDWNx9N6/bdE0eqrvr8vV1pleBYeplz+F1BCdrIccYPEig5CthiSZU1asCNuc+xmlRd5AQoGwMZ6zNZTgjjY3wY0wttC2KFdXJXoZSuh0714yVf3yYXu2ZDN07gyn8bkcIp/7jNTWXR09tak2U37BnBzkZEss8YRraEWytgGKsCvP3i3aettOVXBQPkKevMXVeFUp5b+UwUDO4fqEz40GrsrXDedtbP0Cc657BUVU7ed2D1nSbw/T2oCrFQRkBj0lWs0iBUO4EqMYPcTUSqtNrskJauFxnIHQ/Ea6tLENxYoAAG+8ln4J9QqeTqKkAwSq8E+8lqbc16e0itu7rkmQWeH640BKLE/KJPOOTmW7dNqrrF0l7oGI35PcSg3oyBLzVZtGAVUhhFr0mmLB/KtweQ2ecxYQusNJtRL0uBr9IYY5lK0WeZhdMSp7u3E6BNBO23L8jCdTHusquGBaFA6EDpIY519d+lA8tUIHq3gn/AGly2m2tl8zBtOSBwR+8vFouOHK4ztBAwD8xbUqsQq2VsXoAJRm1AagCqyux0BDKWOT8/tNot0lmlre616UII2KeMiZqvxBceW+RkblHtHtr820EqCue/SBKLdGEJrvZbR2GeZZWxNYfzSCwywiX+Wm5nTOQB5ijpiUEtaybKlsx1HeAlNbC42bWcE5DARjZRc6C/TOGzgP2P3llwfYNm4gclQcHEreypNMirayt9WGGRKLzplrtFopG3OAOxkVFQDIwpOSB2iPpPyf+W1+8Ebim3P8AEqqXUVNh/N244JXAzINOm1lDaj8OiMpIPrnT/GUirYXqAXg+rJnBGFsFjFg/OGB/3ljaN61L1gOOuRggyXjF7Oi93hp9LubbGGOBkj9+0wnTqCbV17ZQ8pjGJkqrRWbf9T+w7xbWFO/YuSeCftLIbroppq7aw9NqI/UgnrKtUt+l9To5DDhlGZsr0SW+GV3Up6nG/wBR6GVUX6yohUuRal5OecTMq1xrNULMK6OQOMEYnWSl7dLU1eAydQTM2q1WrsZhfhqn6EJjMs0uu0y0lUpsIrGX55Jm77PGZivz949SLvycnHMZgwKOq02gdUdZUmuoYMXDqT9IxIddQAwCMx6AiXKnixW0pvNTV1ICdxO36T8fEe7S1WUpd51VRyQd/ec46u7YV9OM56SliXb1ksR7y9az2a2t03lstyk2rxkcq0yvejfRWF+0UewEGR34msTVhutZAvmMVHQE8CUsCB6n4lq1O2NqEZ6E8ZljaDVfS1JGe8eQ9Zw4/uBkx7HIl7eF6iqzZZWU/wBWMiWN4bqKyu56wjHG7PAMdouVkLqvDH+IuQRhGJPYToWaCqjTu9z+Y/RNnTPzNHh+hrevfp3Pm/qqYcn5El5SHWsFejvKk7R0zkxDUVBNp2n2AnSbw7xFLg6EoTn0t0Eg1N9JC3p+IA4ZdvSZ7tdXNKKtQt9W0nGSIpNfBQMD3z0nUPiBvRtO+mSqh+OT0mPGlqcq1LsAcFicSzl/qWf4yM2cwpW9hUYxk9Zu3qGBSqvH6cL1ia2tlpttLbhgcEY2/wD3l7JiltMlgdy22urg46tM19yMAoRa0HQd5U9zNWqbiEXoBM/WaRcLFU8ID95op19aqQ2nyexBmPiADLAD/Ml9Hc0PiiW6mldxps3AfDj2nuxpK6LA4b1lCGnys02ZByoPbme/0C6rVaKhn11O3AG7dkmcP6cc9duF1x/HWq/H7lLbtvqB7TiX67jZSfu3edT+s/D302s09i6jzfPU5UcYxOFTp7N43DAE3w+McvrpeF6+/RaJ61RT5jbtx6iGzW6rUEC29jjoAcSlcDjOBCygkFTNZE2lJb+4yYJPOTCIdw6Dky+BSDye0z2vn0yzU27RtmTfnrxKlNgxcGMMkiXjRXMeqr9zCMp2niDHPvPSeEaHR6g+TqNOzWAcsv04+YbvAbdITsVGrLYU55x2zJeUXK4Gm313qQCDnjM9NRp21VYrcNyOuMy7w7wNdbRdVqFau9G9LHpib6a7PDl8i51cjoR1/ecudb4rvDKzpdI1e3aM8D5nnPGNN+F8Y1NaMzLkNz1yQCZ2/E/FX0ldA01Ytt+o56LOTW12tss1Nldbt1fORzMcfut1kooOpO1cA9eYw0drAmsqwU4JB6SyxNR5jOtZIPZBjE06Q+YttKqlbjBYHPM12TC0eHLuP4h9wAyEHHM0GnT127W0e+llxlOoMyal284Izuyg84HIhoXdc9HnOFYHafeNootTUowBQoB/gToeF6UagLXaz7wS1fPp95n8y9Q9dwXGNp3DmJpHqrJrtttq5yCvaX7Bp1NOsCWnUMhFjYYDsB7TMKKWrchhlf095uu0rWqAlrGthkFjyZi2IF2+V6h1zxmSFVpbbpbPy2IB9j1E7b3U6qqvzvTuGMdJzBUEqDhFII4E0k1slY2uEC8HuDFIos8N0yuQmofIONpWYiEqv2tyAcZE1arR6hBv01huqb1ZHUH5nOsW3PqQhvma4s12L3tRBlkdAOGErrstWtjuVmIzsxwJgTT2Mofd6e3M16RqQ2y0lM/qEYuobX1Fw22qiIM+nqZqq1OxDYtmRjD5Mqu0W0saWUg8cdpzLOHIIIA65kyU3Haq1NLVudhO0ZwOsWvV0WpgE9fqYdPicvRav8NqA/GMY59o9+o3YSvAQHdkdTHU7Oxv+lq7CmO4ksPmq2VV89H7icqq9jhSrE9gJtoVbATz6eozJmLrVUbgQuQUx0J5liIGJDuq+2ZQcAAZ/aKSFIyuTINNmnYA81uRzz0mC+h7Eby/S6nOFODj4lwvY2ELWAnfJhsSlbkuptsUp+njrEKyMmrCAmrzR03qcMPvGak1oHbbYG6q65K/uJdfYm5TW22zdkgngwI3lWsjkfm+x6e4mhlPkpYNouVc9CQRLDXpSwtsYkZwB0P3lllQdV207Dnv0IlVC1fjNhYMzZHTgfMI3JokNRc7QTzWyj/eZL9Mi377UZmwMOo4zKj4kdO7acoduMYbjHzGPi9aoFxYOxAOQZMq+H0lFWp86iw+YFBOGOCJj1GheojydK4GOT1BmurV6WzNiq2/5AzLb9StuznCr0wev3l9ieVyRXqATwa/fmdajUvp9Mqu7Kc5BPOZRW9QO3OW95clrLp7Dd5YUHAPXB94vpPGwa99o/KyMfUvQ/tKr9dpzYibkWzuLV6TPRxU5S8sRzhRMtup0Xm5evzbM87hjMmLqzUUeJZZgqOnXcjAgCYbEutsG6ti2OiidS2r8VUPwL+Uo+oPxgmJ+D1KgY1n0dfLHT7zUrNjn0fiKbchNoxj1TcdIxOU1ClQcnmNZ4bqPw4sr1HmA9iMTKNFr/Wq27FbGQx6xukbbcMnVQSc57TLmiuxSuoFbqeSDLkBqo2X178cErJUfDTlGQBiepHMjRRrrScVW12IOMEEHHvLl1NtNyjUN5atggMQRGFOnZQyOvPHSVajw+u5NwKu444brHietGq1O048ssh6OhmW3UYQrbXYhYek9c/Mqr07pVsFm0DnaemYlr3KQtpRkH6lPMYapSuvzyz3EtjupmgeI2aesLuNvP0npGpc1UF3YWI49HvAlumspGEKuOnzKN1HidepUbR5b9NjdJNTftoY2U12D4ODMelVFNmfLK+x6/zNN1NtZLBEspmcHOK+H2ruNllTE+peuJfVR4ZWVKX22sf7k4+0vVCU3V0ovwYCdQh3eYij2UZl1HSOnRS5UBQ5+lv0xdQLNQ6ozoEXhQGxmTxHVP5gdGRlIxjHT5mM06rU1hjZRYvbIxiSNVVrbl02UKNjoSe0r/FackBblPb1HEV/C7dTqfzDu7sUfMq/4WtQa0DcqtgDOeZvxn1uQamlDYgrNOMkucrj7yq3xXTCtWR2FqnBXGVMtXUvbQ2ntO9X4KKuBj9pks0XhdBK25Vscgscyf8AYoGuFmqDVllsY88DH8TpPZaFwpA+TKHro0ZVkrQsMMFA5IiPptPrT5jG6kt9ODkZ7gy3KRqsd0wuzDsPrAhqqsaorW4BxjB7zItV2mr3nVblrPTGT+02aO27VB2alqtg4YjG4zKsosZFIdM57MMYPuJZp2C5emtMqMNlusZ6ze7C8gJ2CtyPvLKHCJYBsJxxk9ZRjrsai1rGGVPDAHnHxC1lR1AtcMicDaT098x2VbELj1Y6heYGcXWLmtFrKnO7rCNFlNV7hVfaj8ZVpzrvDtTUSaHdwCR7ETVp9I4YB3qBcjy/VNGpq1ukbI2ue+1s5jcHHTzqH3M43DuTnM2PSjsjlcH6iB3Eq1WtQVojUt5gPIKy/wAPrqtrew7qz0Ax1EqBVTWW8+lShLbSCeBNz6hFQLepYbSSF7D3lNdO+s7WxsP8zHfm45bZu6bkfORJ9X42CnQ6hMIoDuMqR/5maijxHw53NabqiDlXHBiDwpDULGtCk8/VANbZ4fWVS3e3Y5zxLgvo87XANTXphaM+gsQ38TLqEfT3AWsuWILKBkSvVeJrqrEsbTeXYoxvR8ZiW+IWXrhwobGN2OZrrU2PQanxerS0VoFFibeCnQmcLU+IHUXb6qxSuMYznMyszOApOQIhwOTLOEiXla2f8U1YTaHUAf6Zm/EWOX9ZUt9WOMwVI9xIqRmx7CaKNBqLM7U74bI5EvkZ9rJk56bodw/f4m+jw7frDQxYYGScY59omo8Ptq1DoteE7MT1jtFyqPw95rDhHwxwOOssXQ6hn2bGHGeBmPSNXQmwORg545l9+puXyy9budvX3+8namAnh+xlVl8xmHZsYl1ult0+iICNvU/28j5lWn8VrW42PVlu07a69LtKtm/b5gxkjj7Gc+V5R0nGV5w+Ju+EfDqP7hkyvVaxxhEsLVr9LYnoa3svYoj0jYefSCT9outq1SsLNMlVqgetCBzJ2hlcqvxXX1+Wj+rK+kOOo95pHihShqtWd7v0YKDiaaa/xi77qPJCjI4z+0yanTUWaisbG29C444jZT2Ft1Ws/AtfRbS9YOGTaAy/OJmqr1u9bXvFBYfW5wf8S3xHS1q6Lpk21gcMMlmPuZSF/K3orsM7TvPT7Tf4z66b23WUrRZsuZR6bFJz95WBUvNQsQtwQTnJnLusxtIbGeuDzA+sswoRiQvIJ6ydDs6PkaK+vbaxRycAqeRKtUtNaf8AXwy+gqQDuxOW9juc7v3in3zma6J2artWiMrUAkj+5cRdT4hqNVp2psZQjdQFEzE5i5A+811jOqvIufAVcj37RCu0ldwJHcSyyxgMIxx7AysEAZPBgKfq+IcZ+0A9R6c/EsroudWZUOF65jVxS3Wa/wAX5T6c05AQgkZ6y3QaOjUg77mRhyeOJq/CaajLeQLCORlusxeUvjUlimy19Va1rZI3EKCc7R7SxUTIy+T7ATTp9dVXuD6VUDfqB5H7Qf8AFmDBkpUP3c/+pn38a/7VqNI9oFjXbB1ITkTUmgoBDJYGrbpv4I/aSvxCjU0Gq/dVtOcgSm/X1BFWpiT3JGMx6mR1K6K60xRXRaR13CL+JrqrtayqghAcrtwSZw7Ndc4IL7QOhHEzO7up3OTnvE4X9O0Jfat1hsUYB7e0pIyY23HAkA7zqwQggcyyvU2VfQ2R7GAjIxAaHGAFz9uZB2vC/HDpmIG0b/qRvpP2M2eJ+JizUJfRuQFADnpPMeTYOtbD9poouvpXZsL1nqjDP/7pmxrXt/6c8Uu1S20uwK1qNrYxgzLVZZdqLDaSzBjlpz/C/D9a6NfRa2k0rDLG0YJPso7zVXaabFUJZg85K5zOVbiqzVOl7psfcTxgc4kue4gDOFxk9pptvD1qzqFOeMCUva7q7HT7iPTkcrIqqs3lgFLqp68zoC1zdUtiKCRgM3UzFVY9j58sjaPpHJl7Cm21S5auzBx3xKNViF1R87l6DHaY9QF1Fy1CysOnIYd/iZqxq9Lcc3FlHxwcy3TX03s1bV+sg+sDGDGC/ZtrIuHmDhcjgkmLq9DbaVuVVJHGO5mK41P5iEOzDhTuwMwUa7VaXcpJbnIB7GakrOtdVtFjNTi1XHAD8YMltNaKXOo9A/QTysyv4jc1iuUVWU5yO82X20azSbtm3aRuIHTMZhKx10pdqGRdRgAcMOhmitbK94vv3KuCCOhldGjQW7lsIUDPIlg8zzH3IWrPxwIodnsrVV3IwJyAG5me69xpWHm7FJwVIEZaRW/nsV2jpz1lFuqrX/40dCfpiFZFa0jFJY88YE26ZdXv/wCaU7QO6zR4brabrDXZUauPQV6fvCu2y1lvtKpnGSZq38SRbVqxuzZS6HHAA4MN/hlWtdTp7tp27iDzgyjULnTuK3zs5DA84nKrutrsDo7K/Y5kk/xbf9dJ/AbUQNZYnPsek01+EpVWMVgsB13df2ma/wAY1qrWreXZuHXGJa2utIXitGxzlsCT/wBjxZ+GYLtCsuIaA1DgGvI74h0+q1bK2a63rCk8HPMw+G+KVLqdttQWpj6jknbHp46li1uN1a2KfaZdRbRQFYljk4wDzLr3to1LNprK76GGcZ6TLcuk1Lh/QLm+ob+BJItrRc9lOnFtdRKt0I5x9xMumIvtZdUjEEYFg4M0V3to13alQEfgGv1SlH02r1OKL7VcnIBXpKirWeGmnDpd5vHI7gfM5xDBx2/3nZ1mv06XBLWdbaxgkICGmbyK9YSaArqo6k7TLL/qVXVr7kc+YyMGG319pe7aXU+W9VxrdV9Y7Z9wZRTUwZkAQKDgk8/5mm+rUJ6NKahTgE5XrFwjQXOoAa0UahVGN2fViVvR4bdUHrqZGUchec/eOKbhZvv09IGOSsqFWqpuYBBt6g46j4MjRrPDNNYK7dBaPLxlt55Eztpm0/rHmEdcY4l2qYUetyfLbpjsfaLpPEFIs85LBXtwpXnEs1nw1CqKVHk2N5h6leVHvLlRArIuHrzzk9DMz6tfppFhUEEZ4li21HVO9de0YyPf5OJLKRYKtOhOwcdevX4jlkdixRAf9SzOurqblbF3L295ZVarXpUyhyTnGesjSy29VUCxGCnqVHEXy69u6nr34xmLctlZdjSxRTkjsREPl4DkNpx/azSi1bGXTmtwVGdyHMuDVE71/MDDlX7TNY12mBNlNhpPCkcjmOErv05fTWMGU4KWDBP2MYmij1bcMyjc2APaOlS3WtScVFQCGx1nNtTUUkoyekscHH/mW7rVRVznvkmMG2zSXk7qnS0dwwwZzLqLDYdlFgZRzgECdOnX6rdlFrcjqB3/AHjUeNhzYL6ipBAxiT1fHI/G6xMAoCv9rDP+ZprtN+mdKlQFQWau0YI+xm2xtPq/zTp3IHcLxx9pl1Ok0tqL5FRDk44Yy6mBTU50SBlSsZLcmJRp01FzPTy9YJKZ4PyJs1Wnqq061k+UwAGS3Bg8FpoZbQjHzQ3UHqO0fg5BK5ZtvPU4nQr1qXKtaA1kjGM8Q+J1YdbrkCZ43DvMlWlY2A6W+tu+09f4iZT4dLzll3gZMc3rTWzupfnHHaUut+nDrZUGqJ/gzIXddynO09pqRNejelxSTUgszwQD0lS4FW9htC9QODHXVV1ls5UsOvYzPfYqVIzYsNjcA8cfMyo2E1gBeA3IIPWGt7kVlq21t/q5z+0rKqoAKY74z0lpV9TjzFqAIwtiPnH3xKMVA1VGqe30tZzk7sD+I2q1Js8i3UU0tYcjZj1Rm0uor3AKXyOGVsGcy3T27ybHw/X1HmaklZ+OxpFv1tyMaNgTOWYYE1XBq08pAoy27JHeN4Da6aF9PqEILDcr7s7hKb9Jc9m9QSB0AM5/uN/hOLWCO1AHfBxK9RXdUDbU7BW64OQZzbtHf52FVizGaa9Pr3UoVK4924m8Z1BrKyX82pmJPLKYVvQrgBlJ9xzLlpfSKN9asT1Mdq97Airyw3Ux4KVdn1K+XW1gI5RFxj7yaummtGssuyVHFfSatJt0moFgZsdGx3ja2zS6lAG0+FGTlhnEn6v48xZfY+AzkhenPSatENQrbqrSp4OScZmyynw5iSlpp9uNwMy3BA4Hmh1914nT6x8dux7VObbEQDguyhpzdTdaoUu9RVT6Qh5i6nxBLtOta1kMMck5BnOfY2Nzn7CZnG/q3lHW8T1ldnh611AraMAsD195xUO33jYUGBgPabkxm3QJYjBJx7ZkzxiMtbs2FQ5PYyw6e1OHQhuoHXiXUU7x0MYI7thEJ+016ZnZHQaOuzbjJ6GdDTixVxha9/H2mbzxZxcpdHcclgFx7mW1UVLhktUuO5PEvC3C5yVypOMZz/Er1PhgqZHpsOH5ww5Bk7f6vVoRLvKCi0VF25x79pYQ+5Vy4fPqZRK9TTqK662uANj/AE7eTx3ltyaqraxcjcOSB1My0rFmpW9lYqfckc4+8uRWDWizBU8gdcTPXZWQubBvPUNL09dZAIGc/SZKFu0tTpuSwhx14xDRpiyhBZ5qEZwOo+8xv56VHy13gHJPUiOlb3L5tKvVa5xtBwD7wKrtKhJJGTnHHE2eHFfwz1Bs1p0DcSoeGWr/APpNoqUcgbslvjMosNCV2BNTgg48opn/ADNZsJ46FgekrauayeANuZUNYxf13eWRzwZgPieowAgAUDGDzKbNTbYPUK+ueF5icP8AUvJ2m1tTWC1rSx7qWx++JRqPF6FJFNO/POScYnHJJOcRccTU4RO7onxizy8CsBvv0mWzVXWks74z1wMSmE9ZqcZGe1pSfaAZAjdYCvsZUAHiAj2jYzgDt7ybYC44ilTjJluwybd3ABJ9hAzlR7RGUe2Jup0llzbdjL+000ac6SxbbAllecDOOf2kuLHLpruLh6KrCykfSuZqe243keW1ZA9SHjJnSOp8OVi9T21tnO0Zx+0y6rW1vfvpTcSOS3eY+1v43VayqpFQ6VCwA3YMz3HTNcXWhRWp5UuQTMdmpssAGFTH9oxmVcsSScn5k6HZut1HhgY+XoSSOh3nrMtl1Tf9OgVDoec5lfEXE3OOM9hJ554i4ByYfgwyorPTkQEA9OkcgN1En2gVnjoIhzLmXgfMTZ88QEyCOeIaywPpOD94wQEk4zL9PoH1QZq9vpGTk4mVU/iLqv8A5D+8uo1V5uXbYAeuWGcTdR4Lq3sI8qs4GQWaaLdA7VbH0qrcO6iZ2NZVH4p9RZUNRqb7trDHbH2E6Nt+nRSRbaMDChus5iaW4tsRSrA/UeItmmatzli2P7uszkq7Wm5sDIv3Fl474+JZotfZVQRt3L98TLU76QK+1cOMjjMvOtqtwHo2nuRxLhpqPGHpZlNILFsg9NvvOjTqNNahtKkPnjjOfeYtJqqH1S+itU6HcueJ1dTRpwnn0gVhQScdCJm41FH4eu/FiAGvIJG/+Yw0ujssO3zEy3GDOXqb9L9VBbf3wcCLRrK6iN9Zb7Mcx1p2dBvBiR5tTNaQSSrDAP7yh9Ju9eorsoLHjjj+Zq/Fm3adBqhUR6/LtPUzmaj/AIlbqLFuO5l9R9XpAialxZTpA9ypdYqBhwc5m6nS6emq1C7bX5we+Jmo0T3JtvtVLByg7GBL9bXVstqFyA43D6h+8t9SeNKampgorqsZj2AwYdBrKbdVZV5bhlBPqOMn2xKl1ZZcnT2AqOAoz/mZbfE0SwFaGVu+8dZnF1utu0yWgHSXLnsRkSojSFfTVYC3HKdJq02uGs05tFal68bqwefuJlt1NzMzU6OzA5G49DLCqb7Rp2XyVdxjAJXE0VOl+mLeWa7OjA9/mZLfFLdwI020Y5zzKa9dcgYIG3v9JI6TWJrqU6VXXK2BXx6lK5EW3wkAK1bqWPXIwBOX+O1pLZuwTwcCUW3XWEeZazY7Ex1p2jdqvDr67dpVnUD6kGRMx07lgFpuOBzuGJrp8X1C6U07R22n2mmy+6zT03q/KgggnMbZ9Txm0Camtt9bMlTcYP6pfq/DNOqs9INTd0c8Rq2p19B0gt8q1V3IxOB9pnvezC1/iHtY8EEd/vHtqj4dpreWp2tYMnaT/wD9mVajUWK2W0tSu3O6WV2ajTmwbNjJzkjn+ZsTVUa+rytUiiwrnzBxk/MYfVKeI0X2VIx2hcA5HHyZvo0tN1rW6dtiAHLFeJyavD67bHrQ7P1KSecS+rUPo0fT1rY4HU84/iM1NHWaWm7UBb6vzV6sDjK9pn0dta3hasIpBABOQfvL69ToXpfzdMxuwRuD4ErUeHixGSq1V43+rv8AEvW/E1RqbG0+oNaKoA6g8iaX1Fqqq4/LYZDL3Ev1Ol0GvuJquspcDkkZDfMmn0mprHlq1N9a8YJwce4jPGo0ixRo0Ndocn/Ai1amxrPLsULWeQc+qc60ppb3RfMax+GTsP3lyNQoAursyBgNu4mMXWus1uClgyAehGZVf4ZS+RXc1Rs52Y4lOlGkFhsoLh15IZs/vNttqOisCA33k+K5dvhg0o3NqcknAwI9IWi0WK25yMZPQS82rv35yw6B+kV7VGCERrB1AYCa2sqbKsuGQUt7gcGakrRmDrw4XBBH+Zno1HXNNaMDkbznmKrkasvaBhuPQSAICawsliPRutUjorZwYjOdSo/FkMyjGG4OJr1IrSzDVkofpNZ2/wAkQrqPDK6m096WbWGd/VlPwYFPkfhGGWsbT98EniPqUqStPw2pBVucE8iVmqoVs1PiIZMY24IOPtNB8N0r0oUtNm9c5UYKmUV0rZt2tcHTvk5A+ZTqPDi3rS0jHXBzNGmobSaxhRX5i7QGLGbLVbIzSF56gyK49Wg1dDJYlg29fb/Evus1vms40nB5yRwZr1OoqNZF6W7Om5QRKdNrNNVf5fmXWUEcMc5Bj6gabW+IaHZa6B6mONq8Z+Jo/HVXtiyixMHK4HIMrQUvc2x7VPUEg8RTaUsCB1sAYtuxzJ9Va23U/lWLa2eQWGMQ6fSaim5zorFbZ1zjMh1emtpB8za/6gYuFGrp8lw3qHQ8xg0jVabWbtJYhJ7hxjEps8DVbN+l1AqfOdhOBj4MTxhPL16gcDruUYY+/M6BpD6RHq1G5c9LBz/MmYuud+H1dzPgmxAOp7RF0OpsQrXWcnrnjE61f4ipgoTIxxjuJXi2ltilzv5Af3+8aYwMbNMmamZkH6bFzKbrrrqcmslM5Pp6To22ndxwfYSC5wCLFrx/qGJrUYBRfqUV0AyPqDDPEvo0yEmzTUktVw6owlhvFi1ttUAuUsAPDDtDpqdV4abRR5e2zooB4gZ6dfSl23Zcd/DZHAiaul2+mv0N9JAzNenu8zVEq1iHHqVxwxiVW6jS3PUi12VO2dh6RCs7D/lqq70YlOA6DBA9pWfD0qRbrHuUueDu6CdNagmndsqr5JYA8TEniCUFt9gVG61kbgYnqFt/FhNtNRsI6OX6y3T3LY4Fe/dj1hjnBmQ+N2Y/KoXPu3SY31uoLFtwUkYJUYzNdb+p2kdfV6grWliunoJBU/7zM3jCcbq2dgOqnicltz5JYkwqRjk8zc4Rm8rWuzxSx/0Kp+RKLNVbb9bkj2HAlBPMsroNvAdF+WOJckT2k46w8AZzNNnht9dXmEKy/wCkzVotDS2jGuYPalWfMrA/jEl5SGVz/wANd5QtddqHoT3mnWeEanS6Y3hksTvs5Ih1+u0uuRQfOrCHheMSzQpcabW0913kKPXsOCfjEz2rXWKNBTVYMXVs+RggcY+0ts8JCFrl8zycHaAckH5lyPW2neseart9DvwVMx1aDUuxVbbLU3cFW7zOriuzWO9ArbTHzFPFoBz9pt0+kp1BTzPOqfGD6s5OJVq31VNAqrqsyTy+czPTrdT5gS611UdciX8Gqi/w+ilkW8+Yf9H+DOhQ9Os05H1tWd2DxxMAfw69q3ZK1dGwfScN8y3UaYo1n4Z1Ksc+WvIx2ImbGtJqcaVK3Xis91PeB/E9M7biLfTwBkY+8y3aKxa8PcorzwPn7RLvDrqa1syHU/2j/M3OM/WO1dHUeJaCwIc2MyHggYi/8YpYhj5hAGNp7zkBUVsld3wYXKsxIUKPYS9Id3RbxHR2PufTAn7cCUV+KVUuWqoBHsTxMflI2ST+0Xyx0EdInZvPjFv4g3LTXWMYCVjC/vKbfENRbnD7Qfbt9pnAI7fvDgZ5M11idqBZmPqZmPuTIOOkJ6ybcSokmOJDzJ9WD+0CAYgIJjFCPq4gO2ADjHzABiEHMhIPWED7CTrxCT7SLmFQL7wgEjgZi5JOTxGBYd4A694yua3DVkhh3gAkIEBn1FrMGaxiw75lZbeSW6+0YD4hIGOkCsiQd8CMZP8AEAbRjPOYNolm0HvAEPtATb7SAZEbaRxGAz3gV9TiEgZjMAJZVS177Kqyze0gz9/eHGDibh4XqcEkJXj3Mv0+jbTV22aqhbEwCpIzgyXlGscvGT0J+0vr0NlibyyInuxm2jV1LSy7kQk8YEsVPN3EuU7ADgTPZerPV4WGXP4hcHuFliVtpL0qCpYrD6ge3vNGm1ulro8mx3wDxtX1CV6jw3Ls+ksR6iN+XOCP2mdtvrWSH1d1r1Gym0gKQNqe0xJr9ShH1EdARLke/SgI9SqrAHdjII+DNVOqN1nNYQAdh1j4bqseNFQtVy+Yo5O4eofGZp0Nmn8UYrqEsUV9z0+0F9dWpsrVkR1XglR6h8yvUG7RWbKUNisMgv0mfFZNVca7StdQCVkhhjpKbant22rjcw6AdZqW9WYi/T1uGOTzyCZr8qtUXyeCORia3Ecatn09wYLhwehHWdrzE1+ls0V+2hyRsA6g/wDqV6qinVmt97VXIepHpx8zN/w/XWN+Ip1C2MpxweRH0njFdoNVpM+bWQqnG7sYK3Nbh8A47Gdiq7Uac/8ANfmbRu2sMYmYp4dq7XCltO55Uk5X5Es5JYNb6fU7QqiuwdFI4P7y+zQ3qqttIBPJU5yJhOnWon1AgH6u06lV9tChE1ILEDh+h+0zf+Fn/LnNqrNP+UyWOo6ZXmI+rVsCuo1rjDDPWdrU22h2yhOBlQDOXdYLn33Uj2xiIUmj8UfTW9CazxjPQTq2V16jc94D1MuUPRpgTSrdR5tFSq1Z5GOohGrp1FPk2qA6ZwV7Rf8Agn/Kh9NfobFv0u/I/UOcS9LPEdXXmu+t2PUdGlWn1OqXKlWasiUC3UX3KVr2EHOTxzLBvFeupoL2NWgB+jbkztU6SxdFSLtrMDkDgcGefv1epJCMGsbOHz0j2W3WBX1B8tT6Qwb0zN2rMjT4h4GSxt0lqEH9H/qcx9C1ZwzqX7j2nZ0t/wCGSxara7H4IBOVzM9wv1+oHnNpq3TuvX94lsSyOeukZVFlrbE6dI5paukJ+JqVXORjkztX6fWDQ+R+XacHBPt8ThWeH6ylQ9lRA98zUupmLNbqKtXbWd1dRRApKJgt8y+jR0WCs02u4Y49iMTAlZd1TacscAnpOl5Os0wNV9QrWts7/mW/8E/5bmutpNg8sWnG1lYckRkSrU6ZrK6FpfH/AEyvpc/HtKRqtK9zDU3ZOAQyjvDaniOjP4jfipWyn+odeRM+/rXjl6m96tYzlACDjGOB8TSt2q1VI4CBfnBIl1viHm1qFemkk7juq4JlbNrKQnl1Ualeu4DM3GWu7wbSvSLFDIGUbmU+kH7TDb4c2hOTWdRUQTuTjE1DxTxHTUedZpavKf0DHIE2aLxfS69Pw+oUaZscEH0mTbDJXD0Gto02oL2K4UqVI69Zrq8Q0dZdE3AZ4cjI/ibvEPAxejeSU4OVb+6cXXeE3aEKXdCpJxiXZT2NVt+na821JvR1CtubGT7zRpqX1KnDpWo6BhkfaefNjCWjUsy4csPkReKa9KPDFZt4NAZh1xgfsJmXSWDe11KoF4BVus4q6mxgoZiVXgc9Jpq1Vqqa9+6snO0nofeTovZ2LfD3fTLYal+n1BRyROPq9NpkZGSuxTjnd3mujxm1WCP6wBjrgzVT42jVFbaj6R75zJlh9cVix9IqLqfYR013kWAFC6+xnZs1SPtbT+Yp4ORjiUWavSaqpqtZSzFW9LAYYSo5971agE0M1YP1KR1ipptD5GbbLhb7cbTL2r0CBglti98EDmZjZp8getvcEzWJroeG6TTMhahCbV5LWc4HxNT6SqsnLHaegQdZh0XiKaOwGukhf1AN1E6SeJ6W/IP5AYEjd0nPlK3xrHbphqrCptNJ6AfpI9vvNOm0tdDAedY+BjaxystXT16qvbprqrEBySvBB9zE1K66qjZU1jshAyO8KrFeqpwpt3UOcEOM4mZ9Iy6pfK27CRjHeXVWeLVsWetQmOrjIEGi1h1tyiyki1TkWJ04lRr1NNSjLM2QPUF6jMxt4S5H4jT6ksc8IwwZd4lrrtLftuQvkZGejRdF4o1jO9p8tQOFz1MZ+poV+H2hd9i1nP6NuTJV4dqqtT+UtQDfrQcgfYzrV2lqVauzzAcHGRuENp1CnfWKn44LcN9pnWscHV1vfaAzkPWxBBWV6eiy2pyVsZd31DoJ0tTrrA35misFZxkleV+cxavEV0dhpavKOeD0OD3mt8SsWywMFV7fT9O3JEZPFvJvCXLuHQh8kffE16RvxNrLVq2qUnAwMZMOv0Z1NSU6p0r1SHNdvA8wfMeJtK+lNCgBt7A9pVq01WA6gWLgZAHaYE8S0tJzSj7lPG79X3mOzxC/zGNL+WhOQo7RONW8o6rhKiWBYVNycryso1GuKhdtr7l+lh0nMOp1FrE2Ws2fmKX56/zN9P8AWO7Zd4tdaw9IDAYJPQ/My26nUWqoaw+ngY4xKWOZFcjAA6TXWJto4IHU/OTIp98CX0pRacam9qQejAZA+8206Twiu1Vu1JvU91OBJuJmuZu54bIliaPVWHCUse86HiGj0aKfwwRHz03dBObZp2rQbtUmD2QkmWXVzGxPC9QT/wBJjgchWGRNQ8O0WlJbVsRuAwh5Zf4lHhFLeaq6ax1vceps5GJv1Gr8NupbfqGqurO0ttyXHxOfLldxuSfQCeEX0ba+XXJCngmLVoaNTSXpqrJTqjN6h+0rq1Gj1YTSI7efklb9vJ+JyraXFxe62wHOCNuCZJq7I9LZos6WuuzTbVB52e0wsiaK41U2+Whb6Of8zNoPELdLei6c2sGOMXNx/wDadDx263S6WrUIrVvYxWwE5GcdviTLuLsV6nw9dTm3SOljgZ2hfqiA+fflamouHARvSG+BMOj1PiV+oqWi1lQMMlVGBO/qNJXdp7QWWy5M7fbd7RfCOJcG1NpXXI1YIxuRuYfDdPWv5tNtm9MjDDAlK2asKQyIKz6SSek6WnspCK3nqG/1EDMVIpRg+oWkup6k56y3XVDUU8WUenG3dwRK3vpItFgqrdSAGU9Zne7Sqv5r7zn047fMSXV2YxXu1TlXKsf9HSVLqbRYCmQR0ktZSS2c55zKt3HHE7SOWtC6iwZJ9RPcwWX32ABrW24xjtKMsR1hyeMy4mgQcyYzH4HfmAAHvCAODHIB6SBQJMfMKUgxdmTmWgccmAsi199+f2xCKwIcwqwPwZDnpAGT2kHAhyCD7xf2gEAdesOfiDeBxjMI+RAG3vFMfIEGVhSiHtJwZAMmASOmIcYjYBEm046wF6SY5zGxxAYA/wBpCfgwkQ4BxkwhCOsgHEYjmQ494UMgGEEdpCv3H7RQSIDAA9Zsq8KfUVb6dRWe205zMwbIGf4m7ReJV6fcLaEas8lc8n7TPK38amLdLpLPDL3OoQOXrwhxlYTe96DaqqVyNy8AzPrddp9Rcpqa6upRgA9hF0ens1DFNBfkkZ2P6czn/wA1r/pbbfcqj1Ar745lX/ELqty12EA9V7RLNRbXY1VtQVgRuVhzxNlZXxKtKSUVqgW3sO3tAV9TVqVUCmtQD1C+r7zS2oDUlfK3+wZcTNboLaKd51enVM4G1skxfwZdRu1LOR0HQSLFtuiYaRHq2p6d+0dYunZ9XtJr5UYYjjMd6tQa9rayxcDGwr1EoHhb2pup1IBzhg3GBA0206lkKU5sp7qDyIawEQP5jblP0Ecn7zmabV36PetNuOfvN+l141C79Ua1KnBf9UWUHzbVR3FKhnwARxnmZdXrrfXVbWQMbcE/T9ps1Ol80KSzFB0YHkCHUppG0yh8lQc7iepkmK4obDApkETpaSw6pvLFliPjPBADGYbVqDnyidvbMOlwbgS23HcnAnS+xj46DWWVnl1IPUN3mwW06YPYHbDcDbOQVNVxdcbB7niWNdalfATae0xjWunqrk1FYrs24YgZ7zOvh91bsB5RVeck/wCJmXWuKwv4cWZ4IH+ItS2bWayrYm7IY9viJLDddB/Dbb6bD5Kq7EeUAeg75mc6GsFUfUqLR0J559oum8Vs0PoJaxd+Rg/4nUOh0Osb8VVurdvXuz0PsRJtn1frnV6Zwy+brFDHsD0mmtbLy3m3eZj6RVgzNrNDa7Em1Qw6n3lVWlKYNIJZT1B6x9RprdKNQrvuDLweINZpKTYDUtbE+osDM7rau4mtw5PyTKRrLUyHXPbngyyGr6TvuA3gDptU9ZZq1cZtFbgKMZA5E5gtK2BwMc5IBm3Sat3uGy2wMW4B56y2YfVWk8R1lW5UVbEbj8xZpsX8ZpUUtWLF5Cjpn2lmo8POtuYU2KGVc7emT7CZxRq9Eu5hWxz9HcfMn09jNdVq6kKBBsPOE5mVXI+klT35nSs1rg81BLR2zxKH1LvkGusf6tvM3GU0lXiGrLJU1m0Luzk4PxJ5ut0r7LDdUw7MDNnh3iS6Ctm35LYUj4mtfF67crbfYydQCsl+q5tHidlIK4FgPZp1H1w8RrK6kcqPSc4/zH02t0CMX3s7P+koBiHW6vw/UqgKWVsvG4dBJm1VQp0tmlQpVWHXks7YyfabdVr9X+D2vojyNpJ5A9sTD+G0l1hXS65SMZxYMGdb/iGzR7Lvzc8enHAixNYvN0q6RBqtKXNa5TPO7PWcxHsuuNdTCupmyFzgKJ19Nq9LqL0r2WZHC9MATDr6LNPqXNWmU0vyCeZqIt8OsXSah11F1ZrztZc5BHuIurTwpr8UtYex2cD78yhU02qUK9FtNq9TVyD/ADHPhVrru0hFqnqrnay/eXIa7ei8jTp5Vep3V4zizqP3ml9NXeqsdrj2JzPOPXrdLSarK2wwwMcgxK77dOqbTZWXG1kbPA9xMXj/AIvZ1NR4LptRaQgakD+zHM51vgrJuUahCR9IKnJ+8I1Op0WQWbaxzuYZzOhpvGHdS7VgleNvdvmX/wBoZK4VvhmpQ/8AQJX/AEzO2msr+tLFHuRPVoBqarGy4J59fG0zMtGa7EexXan1HvwZe9Tq4i01IBiu82cY49JE106W4ajillX2HIxOuAGQFHNYbCncPTiU6bRJp7HzYx3Hau1v/EdjGCyq9riqoAfYHES2hlrGL1aw8NW3BB+DL9QdNVgOL1sDdKzE2JRZvsd7PuOfiJRz9WiIEFpAc/MrGitJBrXeCeMGd3SNRrRvfT1u4GMWDmPZpbUpOpuprCIcrWFxn2muzPVxbfDtVvVCgrLDIBI5Elnh9+l2Pe3pJ7cy7V1anV6r8Q1TLkYRQOAPiImi1D54tAHU7cyjdUzVHzNE1d4ZPWBww+CJNFrNRpbC9rWLT2VxzicsV2I29N+ffEJ1FwPrdmHdSeJOh2ep8206c/hxXernDAniJXVRTWbPwqqy8kAdJwfDdZZo3LVYIf6lboZ6XT3pqNO1lI3N1KHr9pz5TG5dcbxHXNqLtnlsVwCgnN2algbBRYa+5x0nU1eq0zX1UqWCq2GHQiWX6S+qpr/CtU19Z4dCcmanJMcVLbKnDIdjAzevjtxcC3T1vjvkiYm2B8aml62Pcf8A3mchwxwm4DuDNZKnsegp/qBfMAuUVr3/AFZEOo8T0r+qtaLPfzBgiebYP3BgJcHlcTPWL2emzo7EDU2IFJwRnjP3nOOnovvattT9PTc2ePicvDsuOo9ooWwEJt57COpqoFSMkZkUktgLke87Ph39P0a7Teb+PWpz1TqR95o//Cvk+tdWLEHUYxLecidbXDroZywr3MQMkAdJXqP+WfZYo3e3edey27wnXbjpUUkcPnhxAzHe17rU9j5YhRkj7R2064w6ShNTaK23V5H1Y6TY3gxpBN2pVVBwCBnM3eFtoq6/xGGOoI+izv8AaUXka8Ctq7VRecLxk+8zeV3xZJio/wBP6mxRZp7ab6j0YHE5N9NlFr12psZTgieh8O8PvoLKTcofjA9vfiW1eFeGa3UXUfnJdX1YuSD/ADE559Ov+PNNa9oXec4GBxF2k9BmemX+ntNUT5r+Zj/ViKPBqn1K7bPKT9Kjkma7xOtcvwi3UaLU+d5FjLjGMYzFv8LtbfqEbYjndhx3+86+soWhmLNY6jgc9ZZ+IpTSIrbVAX1Czr/EzvuxrPMeWNdnAACn+7OJ1tLVqKFS57UYIMgMMmWnxbRoMLUbCe2BgGYrfF9TapRqq1HQNt5xNe1nyLbNFZq86i7WqABwCuP2k1fiTPoa9ElhetPqLDkmc52LABiSPaDp0l6pp11VtRJqY1n4lYtvJ/6z+/DGNsOM9AZQbMMRtYTWJtWJ5hyuTg9cmDyhuwxyYqsc9DiFjn4MCEbeFkA/mMF7ky1FJGURmHuBCECArysBVftN1eh1Fu0bQu7kFjNJ8JopJ/E6r8wcmsDEdpFyuNtz9IJ+0uTSap0YpprGC9Tt6Tq26iioINEyDjBLrzmb9LrRTTutuL2kZAJwDMXl/jU4vODQa1lyNJaV9wsarw/VurP5LKi9SwxidfxTxTTXoio9lN6cgIcrn7icRtRcOPNsx1xuOJZbUskWNo7FTcW9OcZxGs8PZKhaL63X4lLanUhCPNJVjkg88yre78OxPfA6S+p4dhSyqRYxbuMcSbF+4hWvA5WMi4PtNIo3AHpgyAg95dYgzkjj4lFle3lTIHwD3g9MQK2MgZMfy2swSu2UTIzxCQc5EK1FenMJVgOkBSQRjEX0j6uPvIu4scqR942M9VzIpfRn094SM4OYQufpXdj2EuTRat8EaawA9MjGftGilE6nP7Q5wcEzQlddLYupZbAchX6TqefobKxTdpavLfn0HkH3z/4mbyxeuuGRz1494CZ6RvAdKFW3Tq1oPVN/SYtUmiptU112Ko4dCp6/eTvF6VyRW7cBCTNFdVVVirezHP1ADpNSauouWffWvYYzLatLTqbCadSjWN0VxgiO1MPT4Tp7kF2msFyZIKFsETRX4bp0fbXtrYjvyRMtFOr0VzMatnq/z8Gba9U1qNXrKSh6i48Z/ec7a3JC6iyumptPYNpIwHVc595yj4X5is1OoUqv9wxkTq3jUOgSuoWqo4NbbifYzm1PrV1AD1M23lkIxxLxthZFNPhWous8pWrUnvuyJRqvD79NdYn/AFAhwXA4nYWxd52hl8znB4xLaqmVjVcWRW5APQiO9Tq4um8Oe4HJHt14noNBp6NFWSigdCdx9vYzHqtXXp2sRdqsTjAGZn017WMUbdYh5Iz/AJi7Ys8U66yzxHWvcWCqOFDdQJtp02nrrVfLcWkZDjkNLU8hH2GtqzZwCVyJk1eo1lYFd1e1FbAdOBJ98Fb6EV64o5Aq27mOfpMs0W5LwE1FZCf3DgiYrAzOfVnPcnMnkOMvX6h8TWM66t2o09ysj1uLOgKNxL/D1pVcuzE5AwRz+xmXSU2uN9eFYe/+06Yo8xS7qyPxwpyJi+Nz1zNZ4Tp283VJfhCTlOm0zJXosKprau0Yy2DzOvdQq1lG5U9veYqdLWreguNvGR7fMsvhiVZroxY5Zfq57fEey5XqVk4GDkY7xlWxEKZUq/GCMiZ7bl/DhnAV0OG9jGGk1hUaY7qlV+uMYOZRolqeqw3bQuOpPIMXU6g6llAXCj3gCK2N38Cbk8Ytafw+lZkDXhhjkBuktFtFN2amBCjacjIYRKPLrRdlaknqT1zNCXIfpXABweJmrDX+I6X8uxeX6OiLINTpdWgos01rKW9J5A/eXKtXOPS2eMDrNHlKPqY/zMtOa/hnh+mtO/WOtiEEK4wJ1VoSsIdPaHGctjnMammnVgixFZ6uMnngzUmnSpMIAv2mbWpHG8RYM1g+hR12zJlk9NQDj3zgzqa2kW3EFVPHOD1mMVoWweMcTU+JVZw1aNWbAV/T3kvdLwm6lsjgkrjiWCpgNyvt7cTLq77qrMliSRjJ7iVn4xapKq7CEwF7c5h0tpptV0UNz095p/FJeCbaq2Kj2HMos1S5G2sIy9CO0378rLsZRr67Qj02kgge0u8RV9r2anTsCB6bKznOJzNF4kgVq7KXsdjxYW5Esq1TpYF1PnHcfSC5x95zyt65/nVFWBq8ywjhi2MSgVWuSAyZ68tOzrG0Pk+bfpXFgO07Bg/eUVaPQ31q1aausnuVyJucmcc3ZtYeYf2EsrV7CfLpdh7gToWaIqVppdHDdmPqkt0j0nafMr99rZl7RMqquzSqdt2ktJ74sxN+l0Ol8RyNFc6uoyyWDOP3mH8JQXzqNSwVuhPENqv4Vet2k1Clen1A/sY3/DP9aLfBNZWc+Wm3ON+7iJZ4R4gi58sMo6bGzOtZ4g2v0VT0ofNx6kHabdHqKnrAVGRhwQZnvY11jyTo1WVdSrL26ESnz7Ogd2+N0739TabOzUIrEkbXI6fE4mlQvYK1Qkn2m5ylmsWWNFVT7Fsr1Kmzun6hL9NqPEEBSuouvcE4zMfiOju0t2bU2kj0kdDM1dtjHBc4+8o9VVcz6egPf5Nqj6H6fzJqrbrivk10uyDJGd274Ew+CkXVvRarug6k84mbVaCrTXL5Nl5JOQvx95z/AFr8dOp730SedSyuGxgD/MD221gvXQXt+kAiWU1vpdMhsNjK59Xqzt/eZ08W0213dmGw8D3+0aOY58UvJYsw2sRtzjB+0rTz8ttW1CeG6jP3nUFum1o3V6gV6h279TE8nUrkWrYWHGe01pjVorNRpUwpGpoUesA559odTaus05ZX8l93AIwQYmmfY2RWB22qcffI95XqWtFh1OmsGEOGVh3+xmP1fjO+r11G4m+tj0xgHEOm8R1O4i8JYhHKkAf5jC7U6uzZZXW4f3QD/Mz6ygqhsSpl2nG3r+86S/6zWuivzLCxsNRPQYyJ1RqLbNI1LAGxRhD2YTh1asotTFcbThgZvq1ieZgtx8DpJRrOrARfyXQgcjHT7TK/jlaOR5VjKO/Q/wATbUVtTdXZn79pVfpCy+gpvPTA6yTP1a51/idWGegHc4wQ3actznnGc+01WaPUbiGpbIPtK3019SbmrKr7mdpkcqzchumJ3vCLbdPomuRXJPIIG7dOIxwOROz4P4hpaaPJt1DVvn0bvpmefxriyeOajTWsttVTZb6ieAD3E5nnMK0FbFChzlWxmej1fhvn1myoV3raSy4ONv295zH0a3XrU9RoI9JI95iZjV3R0fjZ3eVrqRqaiMc4yJsz4BqbBXXcaCfcEf5nNu8Ksp8xcqWXGAOplVXhll4dQr+cBkKe4ksn5TXfXwDT2qTVdu9iGz+8zv8A02R//M/ys5Gi0et81hprGrZBlhu2zo06zxetgGsDKx6WKMH95PY14n/BauV/FsCOuVkr8KAzjUIe27OZbfdqbVLU1MG7qBkNBovDddZTYLUFe4ZALf7iTaZDX20aI5/BKHcZwPaa9L4np9TpzXXmu3HRhwJjNWoFpdlrbb0BbmV1sX1C1eTtY49OP5iyUlxufT26k01ai6nUKCcBqwCB8GTxLRaXTGldNp0qssO3zMkBf2lbWI7eaEwoHp2xvO0l5C6rUflqcgMeY9FlOwIra5KwMkKAMfuJXrW09eoqX8VWaGUkHdllj63xfwu7TtU1q2bgQvpPpnmrPwwYhdxUdCZrjxt+pbI6NF3i2lDPon/ELu4I9WR9pqXWvqnc6mltO2PVjgkzi6XW6jSMtumsKFTkZ6RNRqbdVa1trZdjk4murPbHUfXfh8hmZwe26U1+P31sdlKY55Yczl5+OZcFwuSBma6RO9XanxPWamva7qq56ATI2bCS7FmPcmWYXoYjtjpNZIztqKgXtAWBg3k9sSKFB+YQCBnnpIWToM/vGJzwFyfgZl6aDVuMrpmYe8jWM24k+/3iiuw+nfuJPE21aesOVvSxSOoBAMvTS6YMv/L6lw3TawzGwxjHhlgG+67yq+ucTo0eD6FK0tGsaw9SdvH8S/WeGV2V0+RZeF6kPzj9pmfR2LqEqVztf9eOAPmY3WsJZ4buYnRtXZtO7IOP942kp11obNiqmcMExn74htp0NKuvnbsjBZDnn3EwC3AVQzenoc4lm1F7Xajd6rVVK2wN3DHE2HW6G7T2PqnNt3+lcH+ZyWbc5dzuJPJPeTjtiOp2S5q9x8gMqdgesrLM5Bdie3MYjjMr6MSek0mrMAjGIhUriOGAGe0hO4e8IQMw68xlck4IGISifqzn4ildo3A5HtKLN4xjHMUuwPQYiB7GOAOPtGJGMHmAfrGeggOwEd/iAFR0gBZ29FbN24UwLSygYAx9pA44liaDVWKWNLVqP1MMCWjwiwH/AK9bLjOR2me0XKzFgOpAjIC/0DPedLR6WhKi9wqsIPOTmWBmwzUX0q3TYQOknderBTo21FoVmVfTnJMut8P06DaLGdwehOBL3dTp7WuurDpyABjcPiPU9dlR2lWx0PeZ7VrrFaKalWpdgrJG8IOZbRYyFi11lqA5UHjaY1JcWsCik4zzBqBVSgevBDHBwehmLWsPfTTaPNtXzGBHft3mSsVUawFaPSTgqeQZQ+tav018An6+s0V6iq1gpxYU5DAYMuDqvRmtrtBewI5KNyOO2JlTxem6gpr8Vvz60HQ/aOjtTYr5OG9XEza6oXLa1iJkjGUwOJhprTydTWPJam9V7Acj7zjayoU67j0oeQF/TDXQ+jr313KMn1FTyPadS6lPE9MpsCremBvHGR/5mvlS+snh2vpU2rq3LBiACxJxHvZGs8qnUh6mIAJOQJxtTRZpLzVcNp/3mrRKKtSm7aQehmrP1mX8dCrSANZSl3l3D6GrfAP7xb2uZvLcE6gcbl5B+INVRUHTytwc5zz6ZtooNeisNzbLCMgqeh7TDQUUBdOi2uTxkEjnPtM3impcKa61O5+5HQRbvETpGZNTYpcqCpQTK2sp1SkXXkEHAYjIiT9KzjRs9LXNcgIPIJ5nodNpq9FQ1DhWs25LD2PzObTombT7xXXeGPoI4x+0z6nXsHNNq+Xs4IPaau3xJ46GsVEo3PuOw5AJ5xMGn1Ast2qjWK2NyE8TC95tcFnsZQMDntHpvfR2BlrI9lbvLOKW+vQ1eIaF28ptKtJUcBlEtcVgBq61yRkYHaeW1twt1LWVK61tyA3OD35nS8K1WprJBZQuAPX7TN4tSu2qjIOwYPbEDYrKulmTnpJW9dmsIbLVBd1RB4HuDMWorVTYFRiznIPYfE5tH8xWueuv80/UwHQfvCalTdtZlL8nI6fEo0lFoDLXtrcc4JmmytLaxl0LDqymaRnRmFgOAUHJHzM3jZDrW4AQHgL/AOZtrpCuVdiG/wATk+MFw6KecAgGa4/WeXxlHAEKuAc4yfaVpuC8wHgzs5rkw+dxYEdMTdpwVzjfz2bvOcjOSB6VB4zNLecAoe4k/oYHpMVqOrW+1gLVDEDgRjqcWhSMADPPecotaLELX+WRxuJzNVlZtqW5bt1pOCQRgTFjUrqaC5Ba+07Q45Jm452E9R7zzaafW1ul+ASOvOePadyixk0zC4YU4KkHrmYsbjDqs+cVXO4ckj2lFO1jvDqRyDz3lduisGfJ8yxbMgjfiU10Uq5Xa6FOSAc495qfErU1nkVncfTnpM9q1am4FnxgcbuIl6WkHUUXbq1OMY5/cRbdWuT59I3tjJHSWT/Gaz6mtqr2RBkDoQciZemcnJ+J0E1tSrt8vdnIIHSavIW3T1bagmR1A6ze4zjmjT3rSlta7g54KnJltms1grKFwNoxhl5EZ2ATbVY9ZU568R3NGspV2tKWqoBz3MmiqjU60kt5i2gdUJHI9p1dL4hklmDKowGrPYe4nN0+gO5bq2DlX5XOP3m6vSteWZClbZO7PcyXGoTVULqHHkXpvY4DngCPR4f4lTYQdVVx0ydwaWJpcVulwAxxuHvAt+upTyRUrKRgMR1Ex8aVeIvpW02NUpFob9POPfEwW06NVHkbnPu03apKLmQmmxbGI3AnAEs8R8Oo0z1MHdKrB0PJE3xY5OWll1Lh67CrDoQZ1NJ/UF9ZI1NSXA9wMETOml0b/wD87gdSGQg/tKzpFtONJmzJwuTjM3crM2PQ0eNaPWuNPsYbzjaw4mXU6Oyu7isqM5BCzzxW2u4o9bLYpxjHSdBdV4jTp2Fr2bG6h25mOn+Ndv8AXdsrW3RrXqAuWGASM4PvPNavQXaS8hhvGcBl7zZp/Gb6avKWutkIxhhmadH4hpdmNUClgOQV6GWbxPKw+GjUK5el9hB6EdZ37SbVr8xAMnAAnNr1lNOtssQ+lvdYLdV+Isdhp7mcHjHTEzfVnjr1VOmOw7g85nI1fh9NWoKtpwyufrR8bf2m3T6q+2qpNTUyjs4PIg1GnsewO77j04HMztlX688+ksGoKVixsHCkLgmdbS2Gtk3VXVuOCbGJX+DLdRrtPpAa2AVgMgcwUeLqdOr6gLcpJBPt9xN7bEXW0pqFVwdtmckg4zOa+k1SvYGXcxxk9czsrr9NevmVVV2DoMcGK3i+lrcrqKLKGx1Zcg/xMS2LY5Yr1FDrlHGOQR0H3m7T2h8V3Ba16ZJyCJZfZp9bWDTaLQR/0xZtP+ZhdUOa6kYlRjyyfUv/ALmvqZjXfpKLrSaFrdhycsP8CWNp7GwxprOf7es5li0PTtdCpUYFtf8A/sO0awaumoHTX2W1Y9JDZjB2dNp/LX6mAP6W7RgcPglQR0mLS662zS1liGboc8GV6zVX1WZrNTrnuOZFdR33HG0OfaV78qUsQFTwVImF7rmrGXpJA3EJwYdz2AojMLcZwOcwYV9DoiT+SwPuGlT+EaNk9W8H3Bgr1liBfPrHBwWz1kv11dRWxt3XaeOJrtWciVaNKV2afUXVA9gcj+JoN1lXlV3VmxR/8h9Rmb8UUUPUu5H7gZlteqXVjYattijGff7SVWh3rZiWXcSOp6kSg2J+JB07cIOQQc/zM7vbUGFlY46H3jrrNO1aFrwuTzxyIwZbtYmnuZ0rKg8MCeTKH8UDVrsRwRwN3OJq1VbWuGrYaik993f7TBqtBYmGWpvupyJrIi/R6+yq8HziVPVT0P8A6ncq8RQKGO916t7r/wC55X8PfjitjCj6vR2jabEZRnGMiTlxlJcda7VU4azyyrg7uDjOZmv8XsCKNOFVuhJHqH7zmlix3OST7yDHbmdZxjneWmW28LhbmAzk8xCST6yWPzCWx04k3nPXE0mlKgnpJ6AMnrCT+8i7B25lADccQ5GPmQ7c8DAkBGfeQE7duRnMgBxkN+0daLHZVRcs/wBI95cPD9SM+ZX5YHUucYjYYykHOe8LE4yRk/E6Wi0GnvtKO9rsBnFY4M1abT6Wh7DVXqmcdAVH8TN5xqca5NVDuM4wPf4nQq8JoNXmtbvU9ApwZqFRsrcNVYuOQuMZEq8/StWK/NFTqclWPSYvK341OMn1ZXt0+nanTU7bSObByf8AMNGpXQ6YVvmxSfVkcic8eJVi2xvJJP6dp4+8o1Guss5QisYwQO8dbTZHSvr8P1C+YgC+5ZsbT7Sp9fTTV5dDszAnJHT+ZxmAIyeYucfaa6s9nVbx3VhFVAoI6t3My3a/U35825ip/SOBMylfnPzBkZxmakkTaZMfqPEPp95XyO0b95UHd2gOO/EBByJGUnEA5QY2kwMobv8AxJgAfMur0WqfBSlmDdCJNVSqc85jEFRwcS5dMlmA2sqqszgqcxv+DalnAXVUXZ6CtsyXlIZWZUaxglalmPYSyvS32jdWvAOCPYz0/h9NOirrNtHl2hdrWnqfbmczxeu46pfw9RDsCz7T156znOe3G+uRhHhur3LvACnnIPaX0aKuphbZliDxW4wGEfw8alLULnOw8KT0M2+I6fXW1iwU+ZSuC2zqDF5X4Tips0xR67aNPRQzcjcDnMtHiGs2PU2AFQlgEHUd5qNmmvTTW270soGAjcZPtKKmup/HajUIhstT0KrDABmd1rMUafxKrxJqtK1FisepqbHPvDrvA/wtuBriEbpvHT7w/wBO+E6gakak7fLwcMG5Bg8Y8RfV2tpdyNWjA7hnOfaNy+GeMFvgttdB1LX1mjoCuct9pkVBp2RnpZlY8bx1ne8VbUHwqivKsqsOR7ya3V+Ro9PpvTZcCXs3DIE12TqyaXV6G+4Jbp60XOMEf+Y3iKa3Q6oEPWKw3pIHBEniOkWzSrca0qsPUDgGRrbNRpq0Z6nFa8HHIkUfEqbiw1mmUPU6jcwPCtK/DXW1Wq1QFw3cDpyfmaavxmlyAhsqsG7YeQfmONRdWTadKETb+heh7GQZPF9Onh4q8musIST3LfYzkb3Dbk9PwJ6nX66h9NWmpWt0IGUwQx+ROS/hemes2eH6nzTnJrfgoJrjf9Sxip1N4OfURnOD0nRotdtM5GmwW5JXkEe0zLpLbcAv07dpopb8FVbXbqawGHAHaOWE0td1VlpqNapSeMidOrTs1Yu05UADAU9xMnhi6OqwWi9Hc8AZ/wDE6F7qAynCYG4EdDOfJuRl1FgXCPh9/QkdCe0z6qut3Qmk+WRyUHI+8se1bbVBuQqvOBk7fmW3Pp6afMqv+ocADkyxGfT6XT+SXqewHBIxwf3mOzV6qhcva7KexHEUPaynzWKg5xx0mqrXvQq6ZtVVaD0BXj7TSM58WS2xXt01TFeM45xNVq+D6qg2K6ae4j6OcCPdotHrk3oPIsJK/l9N3zOdrvCrNKy+XcttbdyMEH2iZS7GnTXNp1NFXiNOxeVBHBkZPENSfMOn09qAfWMHic5tBqiR+SeemOY66LxGuttlVgRuoBmsZ1qqt1dRxXRgjplODNa16nxACrV1+Seqtxj7TkGrXblLVXlug4PaDytVY4QpYWPIBPJiwdXW+Htp0KV3qajztzk5+ZVotJp3bbqrChP0sD1+DMC6PVkNihsDrntOh4fpbtLcH1KqtbDjcenzJfix0m0T6UivTMDUwyCed05+svZvyihp8vkqx6zYaWKbdNq68Id3Pb5i2am9dE17pXYQdqs46zEaUBKWVWADPtyXQmZqHNZdBWSHP1DqJp/G1OwwBUxGLFxwPmbPM8vS2gYdznaRjkH2lRTQHr1AFpsuLLlF4BlXiKVvprOodSDg9RGqtpe9bHVi+PTkcrK9Xd5dxL3s6tjBHIkn1fxySMKG7R1VuHrdeexm6xaPJUHheuD1YypU064ZE3DoQTOnZzwtCJZ6DgNjOZYKWsoZqFDsh6E9poGnV8rWqJ7ANnmVLpvKD7U2OFO4BuszrWMxXgb0UZ7TVVpqmqbZbWwPJQ8ESiy0hQlNDWn3I4nR8MsS9GVtItFmMcDhovwn02jatEUqznJwVY5Am22xTThWXqSCDKl0+EVaRzk5BGRKNVQ26up2VSTkDuZz+t/FGmcvdY34hnYcBF9/cSzWYPlslh3bMN6cGZDpCjm2uzyj3+I63WXDHnMrVtnP902yK1hNMblvt32ellwOkwatW2IXxwMAd5t1Ti3/AKqMGxkMOkw6qxS9ey7fgYIIwRNcUqmtC7gKMk9AJ29Iuo0Ww2o5rUk4DDbOXoarLtUu30gH6vaX+JVPo9W1O9mUjcc9DLy98SNOtsrsqFllLVj9II9X3+0w1PvYDy/QPV06yzU+JPao2YU4x+0s8N1Ooe3mwEoNwBXj95JPFtXUVrY2NiUZ5OeBEWitBYFs3sxxkNx8cToeJ6lddph+I0pFiDIKnGff9pRoqfDmDNU1iAAFjZjP2EyFoF62PVbYCccEnuemJabdT4cubN2GPO7kftNB1AbTHy1Jw2FdekW0PtKOWJPUTOuhdXq9D4lVUSzU2H6nUf4nNs0r1lkTVOas8A9/maLPMV2roqVQSMqRxiFPNSxqa7OD6gjdPmWeM0rPpk04osszYpBB9vedGoijCeXTahbcMcMZgV6NXYoerPY4XE3HSVXWKHrf8vgEdBLqYzaq+lrWRqLwD0UHHExt4bqbHZq6tw6gF+cTs6fUaWpnr1FgBJwtgzx95RqdBZd+fpn88rxw0s5Ylmsmn0OmVf8AnHtrJ9h9Ms/C6Op0euwPweWOf8TSG1mn2rcN4xkHGRGuq0msNauiV2AZJUYEttWSHa2yilW8ivY3VgvX+Jn0zi/VbaNa9VhPCtyD8S2lj4famxrCemD9JE1+I6U20PqaUxaq5wo5zMgFvLvPmIK7j0Y/SYz+UXAuNlb++PTOf4bryara7VLWnnDDIYf+51lvVAC1bhMcgDIEzZixl1Hhem1inzH3N2cHkTLp/BVqudFat6mHRxNezTXWO+EOOSU64i325oDU2K6dMHj9pdpjHZ4Ua7DZpmFXbaDwTOhT5woU3Irv0wBkSrTs1KKiK67uePUstNjkjzKTtzwRJVjPb4XTc++2pFJ6GviT8CKUYLWbFPcnkTRYlT4ZqTg/qDYI+8QamgpsGSB7NzG0Ym0trKwwbPbs/wD95iJNFhKPZUw64yp/cdJvTVC6wpULUfsc4mPxHxDUI7Uu4O3CspH+ZqM1v8Nta5nW9EckekgYMDq1N7b6gyt0HtMei8V0ysDaHVwMDHSXedXrrfMpuJ8vsTgiSy6sOrIzMLEBPAHHSX21BbN1F20gcY7ylj6wbq8N0OP94t76dcC5CGxhbEP+8C80rf6b6lVcZ3KeSYrlbtMamJ2jggjrM+l1aPqAl2Rp05LEEgn7zTr6rqvVpdjpjd6j2kVQnk6Ig0b662+sdROmi1OqtVaCvuBPLW6nUtbh3Y/GJr01qu5RrvKZRhW/SfuJbKkrvvpkI7MPmYrdDU967615H7TAx8TosYvd+UDxtwciWDVPcmNyhh3IMk2Lcq4aGsWeqvaB2Qy5RTUR+Zt5zjqZxrKdYjNalpbHO5DxHq1GtKlwlVm0ZJfrNsOp+FosfzKrnVyeo4/xJat6MyF0trxgn9QmF9VYUU6hK6lx13dZTQqGzb/xBQvXJMmK4+49JAzD7Q5VjwD94CpBndxHc3vmE+rAaWnw/Wnb/wAu43dOOsNug1VFSWWV7VbpkxsMV7FPfMO1B8TSvhV34ZdRY4RTyMRiraJBYyq6vwDiTsuJotAuqYZ1CquCTnr+0116Lw+liLFudz0z0/aY9PrxXaN9S2V55XoZs1Gu8MtcHyCOmA2eJnla1JGpdVoFfadF5ZAyCeCJW/iGmbefK88Z+knH+YNXqvDK8PWyMHwdq9RjpOM2stNpsBCknOAJJx1bcbavE6dOSatFscfS6uc/vIPHNWM4qqwRjkcznvYXcsSMn4g3Z7TfWMdqtfU3Wk7rG57ZlW0YJkgyffiVNEcYzIfcdYp+JATzAI3MDnA+IO/SD155PEhJlUc9xIV55AiqTkgS+gpsYlGssHRR7SCvvjGY5qIcK35Z9mnT8NupRs6jw47G/WOeI+t0Og1G66u65GbpvxgTN5tTi56+Ha27BqNdinptcSttLqUbaygEf6hxOnptPbRoW/Br+LDnaSnG2UsAuNNrtP5Tj1EE4PPvM96vUy+KiukVutFjDg+iTSeK0aW/zVrsOeqjpj2E0L4ForKPMR2JCbmCWZJmVBXorCBpPOqPHr5P8zOyr7FP4fw/Waiy1bLaE5YqcHn2m7w7Q6fTXi1XWxwB9TYHPcD3h1beDioFQyOR9G08/vF0+o8JRCTWyMOzDOYvsV1tZbqXpCV6dLFTltx/icf8fq3rsufSV2Inp3Y9KzXp/FNGtmUvdRjhGHEu12oXReHW30VIEsGcdQ2ZmeNX1y9H4gF1WLLa13fUxH0/EeyrWV3F28RxU5yrocg/tMnhe+/bs0tJrB9Tun+MzukVuz0aNajkf9Kw4yfYS3xmOFe3iDnnUrbzjcDLtH4ZTdVZZqr2R1Pq2ER2s0h1H4fXaV9KU6lW5B+Zf+A8Pr0nnG+7yrONwHAl0xXZU+nTHhN1rqwy47riafCWfVq6a1DY2QUZl7e0nhta0hg2srtoYFcYxkfePQ+s0ZuGmFNtScks/b4mbVg+Pp+E0tApZtjtkDH04mDwzTLrTdbrHsBOFBHeWUeNXHUGyxLHqxtwvIB9xOtW9WuU7Py7cZ2kf5j2Q+uP4n+NFh0zfnVhMBmwP3EfRaLyFRtSNg6kZznPvN71IDiyncU5LE8StkDK/pwB19o3wz1pOnClXDlx0yOwmLT6jxDTXXVGqq4Z3bie030apaawK0VuMgA8Qei9i9J8q0jp1wZnVxhW8Xt6krFjcquZzr0R7HZqhXYw49WAPczstp91iPZWpK8HHec7xLwy+6tbdOiEZOVzzNcb6ljn1agaa6tn9SA+oKc5/aS59HqNU9g09gVuiqe8b/hGtepXVM56qeCPvL/D6WpsdbqlIxk89B8TpcYa/CtFo0sW5E8yxTkBz0HyJq8U1CX3PXSa3CLuJB547CUakppa7NjoCy+gE8kTFoWqOsRrVYIfqI65nPN9b3PD2aaxNN+JsVijjBVPqA+ZRTqqEUCrT2NbnCknOP2ne8eaynwp3rJCuQCQOn3nmNLZaLxZRzYORNcfYl8dAWi69DqxYUHXK9P2l2o8Mpset6AoRgAQv36y7RpYU36mry3Y5JbnMr0ztTr7KbCTU2QHA/iZ2qsTReRp2ruV2RGyrV9RMur0lDEKuvsII3FWGTNFurrtb8NZcoLencp5P3ldyaPTFQ6uLB0JPA/9xBRbog9CPTq7GIO3BGCJemjs0961jUXFCMkr1xLvxWpsAFWxqXHDsBwZVSXFvlXu/AJ39iJdphkXUUW2OupsCMeCw4x8zQ3hQZVZjXdZ1AyQP2mZ6rGZmqTfXnjB5j6PWahLnq1dNqo3CEqc4ktq+HtSx3sWrFbsPpfpn2mLVEaypd9bU6iv0n+3+J177EFHmIN6rjjv95SKFfzCx3lxld3YySljk/nm4gFdwXDntHrLXr+FYKdvqCkcZ+DNK6WtahgtR5hy2Oc/Aj6vT2Z3Vly1fGAuc8TWpjLZU9LlbdIBY643JyMf+5F0rfg1dWwqE5zL3tC6cb0tAbgswOR8zBqbF01u2tPMrYcMT1ieorXU1BhsJDLzyOsa/WPYR+Hq/M3ZGF6SsLZcQDWpI6DOJuFetUZcoEUY2DAzNWIqW3UshuvWrUM3GzukbTOnkb7akWrOGz1JlyUjAsV6wzjkZ6GE02rXaLShQjPp5wZlWezS6f1WNY64PCdP3gvFLOux91zjGAestN+2pFe/8tTyduSZQmnR6TcAARkqcc9YAD/h3C7bNoJ3J3WdTSurCobt1YyUJHOfYzJpkstR7E1LDscr3mz0NR5jlWVB6tvHPvJasatP5odvVisAk/HxMVl+dYW2+rHBPUCVuX88PVa1auoKkHIOPeIt7I7vqLl3YyvIwZJF1rrFe07gA2c5iGpbclHXB67uBFqt83G0ZB79RHsVlG+uveByQvU/tCMttAdB5diHHGc9JyhWjM2Xxg9MdZvudTRdhLK2B5Vx7zBUo3jedozz34nTizydTw+kJU11Wn84LwQ7dZNTqNJrVVWpsrcL2P0/+5o/5XRqoLFQ4yrAkjmZEWkf/J6B0PWZ+1fkP/wqk6VrqSbGUZAsGAY2g8J1+ors/D20oh4OfeU2DU2CutbwtZPpGZv8K1y6Sh9Pc43EkpYOmfYy22RJlrFq21fhjtpXdbdnOTz1+ZXXqKLrUNyMq8bsCTXL4hZe7MhvI7oM4E5xut3lHVgR1XHSak8R63T0ULUV0ri2stkDOcRLLWTUEOhxjBnC0Piep0dldgr3UA4YAYzn5npK79LrqUYbqyR0fqJx5ccrrLrl6jWM1uUUHHSXaLWCy1Q1dag8Fz1WYPFdLZXd+WjHvkTGg1DDC02EdM4nScZmsW+vS2UW6NVs0xWyqw8FB3gq1r12+XfYUsPvgASzwhrqNAtLV7WBzyc4mfxPRPqVBRxu3dCOn7zP7i/mq9dqNRuwloIb0sGQEfeZaKdebC63oyqRuCnGRM76vVUXGptq+X6SMZBMt0vi1+mTaunFgBy59xOnW4zrqLZqNK1m1g1bcrXZ2+0y6TVVjVN56U1N1AycMD2muvU6XXAOm7TnuHHpmbX+FNqKg2nFdlvXNZ+ofaZk/wBF+s8Nr11KWaW0hAT15wfaV6TVa/QArfpmNS8F15wP/M5db6zw2x0V2qbHqXOZLfFNbaQ3nbR7AYz95rrfibHob/EvDHp/Nfa6jIKD1ftG0OvrvQspYZOAzD6p5B7TZazsBuJycCdPwXW6fTLaNSCoPfrn9pLw8WcnfpK6it9rKLc5JA6D2lGpUJtcU1sScNnr95TaKvENLnQ3gtnnI2nEx6fTeK6cFEvQqx6Oc4mJGtbk0YruK6O6ym0jcRnKj7iJprNc+pOn15BJG5GA4M5N1viXh+o2taCevuCJ379VjwqnXKhbIwwToDFmEusl92sUFTRaADtyi5BmS5E1mB5y03/SBtI/n5iv49aLfM8tgQMYz2mzTaldVX5un1IWwAkpaBGWH1y00Wq0+qUn1kcgq+f3l2urTV3raSCCOXzgn7y3QXjU23WXVqQo428KJmtt0d4beRtPK7FwVMvqY00aWrTcBq7FY5B4JPwZofT1ljjywh6hRjE5aeGh0zTrKj8McGP/AME1pbbvXHchj0ikaDaFYCnVo9S/pPb4ltmxkCozbiPVx0mDyV0asFG96jyT3nS02r8zQebYiqyHPHUe0GqafOVUVL09HUHjI+013eZYEany7Kn554PHac06rT22pfdSKsnBdT3+0s1FY3BdPar8bihPWTF1RrtTsGFr8hjxyvJHfmXaTxTTilRdStli+kEL/kx01lVwTQ3UlUzlgwyB9jMj+HINZ5en3YBycnp9veX/ALRs1GwONbTeBUOH2jJmarV1LqC9Tm7dxh+JH11embyU0Jx1Lt+r3OJmD6C2zJD0nOV28gxIOpqK9LqEWy2u6kqOqnKn4nLFmmXUlgbuvQdxNemqGqtNVeo8vPZu/wBpp8m+7b+ZWxU5UheTj3jcGTW3+H6zS1IjWIyt/ZnAmC5NFWybLnuX9Xpx+0ms1FqXFegyf0457zOlZYgKvJ5xNyeM1//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pic>
        <p:nvPicPr>
          <p:cNvPr id="4" name="Picture 3"/>
          <p:cNvPicPr>
            <a:picLocks noChangeAspect="1"/>
          </p:cNvPicPr>
          <p:nvPr/>
        </p:nvPicPr>
        <p:blipFill>
          <a:blip r:embed="rId8"/>
          <a:stretch>
            <a:fillRect/>
          </a:stretch>
        </p:blipFill>
        <p:spPr>
          <a:xfrm>
            <a:off x="7246462" y="495300"/>
            <a:ext cx="2575034" cy="343337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5020070"/>
      </p:ext>
    </p:extLst>
  </p:cSld>
  <p:clrMapOvr>
    <a:masterClrMapping/>
  </p:clrMapOvr>
  <mc:AlternateContent xmlns:mc="http://schemas.openxmlformats.org/markup-compatibility/2006">
    <mc:Choice xmlns:p14="http://schemas.microsoft.com/office/powerpoint/2010/main" Requires="p14">
      <p:transition spd="slow" p14:dur="2000" advTm="235184"/>
    </mc:Choice>
    <mc:Fallback>
      <p:transition spd="slow" advTm="23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27500" r="1250"/>
          <a:stretch/>
        </p:blipFill>
        <p:spPr>
          <a:xfrm>
            <a:off x="2971800" y="152400"/>
            <a:ext cx="6019800" cy="6629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3989296"/>
      </p:ext>
    </p:extLst>
  </p:cSld>
  <p:clrMapOvr>
    <a:masterClrMapping/>
  </p:clrMapOvr>
  <mc:AlternateContent xmlns:mc="http://schemas.openxmlformats.org/markup-compatibility/2006">
    <mc:Choice xmlns:p14="http://schemas.microsoft.com/office/powerpoint/2010/main" Requires="p14">
      <p:transition spd="slow" p14:dur="2000" advTm="21610"/>
    </mc:Choice>
    <mc:Fallback>
      <p:transition spd="slow" advTm="2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endParaRPr lang="en-US" dirty="0"/>
          </a:p>
        </p:txBody>
      </p:sp>
      <p:pic>
        <p:nvPicPr>
          <p:cNvPr id="5" name="Content Placeholder 4"/>
          <p:cNvPicPr>
            <a:picLocks noGrp="1" noChangeAspect="1"/>
          </p:cNvPicPr>
          <p:nvPr>
            <p:ph idx="1"/>
          </p:nvPr>
        </p:nvPicPr>
        <p:blipFill>
          <a:blip r:embed="rId4"/>
          <a:stretch>
            <a:fillRect/>
          </a:stretch>
        </p:blipFill>
        <p:spPr>
          <a:xfrm>
            <a:off x="5857689" y="1265944"/>
            <a:ext cx="4352925" cy="2771775"/>
          </a:xfrm>
          <a:prstGeom prst="rect">
            <a:avLst/>
          </a:prstGeom>
        </p:spPr>
      </p:pic>
      <p:pic>
        <p:nvPicPr>
          <p:cNvPr id="3" name="Picture 2"/>
          <p:cNvPicPr>
            <a:picLocks noChangeAspect="1"/>
          </p:cNvPicPr>
          <p:nvPr/>
        </p:nvPicPr>
        <p:blipFill>
          <a:blip r:embed="rId5"/>
          <a:stretch>
            <a:fillRect/>
          </a:stretch>
        </p:blipFill>
        <p:spPr>
          <a:xfrm>
            <a:off x="1828800" y="447189"/>
            <a:ext cx="4381500" cy="2943225"/>
          </a:xfrm>
          <a:prstGeom prst="rect">
            <a:avLst/>
          </a:prstGeom>
        </p:spPr>
      </p:pic>
      <p:pic>
        <p:nvPicPr>
          <p:cNvPr id="4" name="Picture 3"/>
          <p:cNvPicPr>
            <a:picLocks noChangeAspect="1"/>
          </p:cNvPicPr>
          <p:nvPr/>
        </p:nvPicPr>
        <p:blipFill>
          <a:blip r:embed="rId6"/>
          <a:stretch>
            <a:fillRect/>
          </a:stretch>
        </p:blipFill>
        <p:spPr>
          <a:xfrm>
            <a:off x="2819401" y="3200401"/>
            <a:ext cx="2771775" cy="2771775"/>
          </a:xfrm>
          <a:prstGeom prst="rect">
            <a:avLst/>
          </a:prstGeom>
        </p:spPr>
      </p:pic>
      <p:pic>
        <p:nvPicPr>
          <p:cNvPr id="7" name="Picture 6"/>
          <p:cNvPicPr>
            <a:picLocks noChangeAspect="1"/>
          </p:cNvPicPr>
          <p:nvPr/>
        </p:nvPicPr>
        <p:blipFill>
          <a:blip r:embed="rId7"/>
          <a:stretch>
            <a:fillRect/>
          </a:stretch>
        </p:blipFill>
        <p:spPr>
          <a:xfrm>
            <a:off x="5308002" y="4065898"/>
            <a:ext cx="3857324" cy="210630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934430"/>
      </p:ext>
    </p:extLst>
  </p:cSld>
  <p:clrMapOvr>
    <a:masterClrMapping/>
  </p:clrMapOvr>
  <mc:AlternateContent xmlns:mc="http://schemas.openxmlformats.org/markup-compatibility/2006">
    <mc:Choice xmlns:p14="http://schemas.microsoft.com/office/powerpoint/2010/main" Requires="p14">
      <p:transition spd="slow" p14:dur="2000" advTm="37211"/>
    </mc:Choice>
    <mc:Fallback>
      <p:transition spd="slow" advTm="3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endParaRPr lang="en-US"/>
          </a:p>
        </p:txBody>
      </p:sp>
      <p:pic>
        <p:nvPicPr>
          <p:cNvPr id="2" name="Content Placeholder 1"/>
          <p:cNvPicPr>
            <a:picLocks noGrp="1" noChangeAspect="1"/>
          </p:cNvPicPr>
          <p:nvPr>
            <p:ph idx="1"/>
          </p:nvPr>
        </p:nvPicPr>
        <p:blipFill>
          <a:blip r:embed="rId4"/>
          <a:stretch>
            <a:fillRect/>
          </a:stretch>
        </p:blipFill>
        <p:spPr>
          <a:xfrm>
            <a:off x="1981200" y="447189"/>
            <a:ext cx="2727722" cy="3636963"/>
          </a:xfrm>
          <a:prstGeom prst="rect">
            <a:avLst/>
          </a:prstGeom>
        </p:spPr>
      </p:pic>
      <p:pic>
        <p:nvPicPr>
          <p:cNvPr id="1638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04800"/>
            <a:ext cx="33337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4648198" y="609600"/>
            <a:ext cx="2895600" cy="2895600"/>
          </a:xfrm>
          <a:prstGeom prst="rect">
            <a:avLst/>
          </a:prstGeom>
        </p:spPr>
      </p:pic>
      <p:pic>
        <p:nvPicPr>
          <p:cNvPr id="5" name="Picture 4"/>
          <p:cNvPicPr>
            <a:picLocks noChangeAspect="1"/>
          </p:cNvPicPr>
          <p:nvPr/>
        </p:nvPicPr>
        <p:blipFill>
          <a:blip r:embed="rId7"/>
          <a:stretch>
            <a:fillRect/>
          </a:stretch>
        </p:blipFill>
        <p:spPr>
          <a:xfrm>
            <a:off x="6705600" y="4419600"/>
            <a:ext cx="3608962" cy="2019300"/>
          </a:xfrm>
          <a:prstGeom prst="rect">
            <a:avLst/>
          </a:prstGeom>
        </p:spPr>
      </p:pic>
      <p:pic>
        <p:nvPicPr>
          <p:cNvPr id="6" name="Picture 5"/>
          <p:cNvPicPr>
            <a:picLocks noChangeAspect="1"/>
          </p:cNvPicPr>
          <p:nvPr/>
        </p:nvPicPr>
        <p:blipFill>
          <a:blip r:embed="rId8"/>
          <a:stretch>
            <a:fillRect/>
          </a:stretch>
        </p:blipFill>
        <p:spPr>
          <a:xfrm>
            <a:off x="4784157" y="3505200"/>
            <a:ext cx="2090291" cy="278705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9085" y="3950576"/>
            <a:ext cx="3352800" cy="2514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7103964"/>
      </p:ext>
    </p:extLst>
  </p:cSld>
  <p:clrMapOvr>
    <a:masterClrMapping/>
  </p:clrMapOvr>
  <mc:AlternateContent xmlns:mc="http://schemas.openxmlformats.org/markup-compatibility/2006">
    <mc:Choice xmlns:p14="http://schemas.microsoft.com/office/powerpoint/2010/main" Requires="p14">
      <p:transition spd="slow" p14:dur="2000" advTm="94314"/>
    </mc:Choice>
    <mc:Fallback>
      <p:transition spd="slow" advTm="9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idx="4294967295"/>
          </p:nvPr>
        </p:nvSpPr>
        <p:spPr>
          <a:xfrm>
            <a:off x="559676" y="596462"/>
            <a:ext cx="9067800" cy="1143000"/>
          </a:xfrm>
        </p:spPr>
        <p:txBody>
          <a:bodyPr/>
          <a:lstStyle/>
          <a:p>
            <a:pPr>
              <a:defRPr/>
            </a:pPr>
            <a:r>
              <a:rPr lang="en-US" dirty="0">
                <a:effectLst>
                  <a:outerShdw blurRad="38100" dist="38100" dir="2700000" algn="tl">
                    <a:srgbClr val="000000"/>
                  </a:outerShdw>
                </a:effectLst>
              </a:rPr>
              <a:t>About you</a:t>
            </a:r>
            <a:r>
              <a:rPr lang="en-US" dirty="0" smtClean="0">
                <a:effectLst>
                  <a:outerShdw blurRad="38100" dist="38100" dir="2700000" algn="tl">
                    <a:srgbClr val="000000"/>
                  </a:outerShdw>
                </a:effectLst>
              </a:rPr>
              <a:t>! </a:t>
            </a:r>
            <a:endParaRPr lang="en-US" dirty="0">
              <a:effectLst>
                <a:outerShdw blurRad="38100" dist="38100" dir="2700000" algn="tl">
                  <a:srgbClr val="000000"/>
                </a:outerShdw>
              </a:effectLst>
            </a:endParaRPr>
          </a:p>
        </p:txBody>
      </p:sp>
      <p:sp>
        <p:nvSpPr>
          <p:cNvPr id="17411" name="Rectangle 3"/>
          <p:cNvSpPr>
            <a:spLocks noGrp="1" noRot="1" noChangeArrowheads="1"/>
          </p:cNvSpPr>
          <p:nvPr>
            <p:ph type="body" idx="4294967295"/>
          </p:nvPr>
        </p:nvSpPr>
        <p:spPr>
          <a:xfrm>
            <a:off x="966952" y="1321676"/>
            <a:ext cx="5885793" cy="4525963"/>
          </a:xfrm>
        </p:spPr>
        <p:txBody>
          <a:bodyPr>
            <a:normAutofit/>
          </a:bodyPr>
          <a:lstStyle/>
          <a:p>
            <a:pPr marL="0" indent="0">
              <a:lnSpc>
                <a:spcPct val="90000"/>
              </a:lnSpc>
              <a:buNone/>
            </a:pPr>
            <a:r>
              <a:rPr lang="en-US" altLang="en-US" sz="3200" dirty="0" smtClean="0"/>
              <a:t>Complete “Getting to Know YOU” discussion board post by 11:59 PM on Sunday, August 30</a:t>
            </a:r>
            <a:r>
              <a:rPr lang="en-US" altLang="en-US" sz="3200" baseline="30000" dirty="0" smtClean="0"/>
              <a:t>th</a:t>
            </a:r>
            <a:endParaRPr lang="en-US" altLang="en-US" sz="3200" dirty="0"/>
          </a:p>
        </p:txBody>
      </p:sp>
      <p:pic>
        <p:nvPicPr>
          <p:cNvPr id="3" name="Picture 2"/>
          <p:cNvPicPr>
            <a:picLocks noChangeAspect="1"/>
          </p:cNvPicPr>
          <p:nvPr/>
        </p:nvPicPr>
        <p:blipFill>
          <a:blip r:embed="rId4"/>
          <a:stretch>
            <a:fillRect/>
          </a:stretch>
        </p:blipFill>
        <p:spPr>
          <a:xfrm>
            <a:off x="6971037" y="1759113"/>
            <a:ext cx="4213367" cy="408852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591817"/>
      </p:ext>
    </p:extLst>
  </p:cSld>
  <p:clrMapOvr>
    <a:masterClrMapping/>
  </p:clrMapOvr>
  <p:transition advTm="3833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idx="4294967295"/>
          </p:nvPr>
        </p:nvSpPr>
        <p:spPr>
          <a:xfrm>
            <a:off x="706821" y="617483"/>
            <a:ext cx="9067800" cy="1143000"/>
          </a:xfrm>
        </p:spPr>
        <p:txBody>
          <a:bodyPr/>
          <a:lstStyle/>
          <a:p>
            <a:pPr>
              <a:defRPr/>
            </a:pPr>
            <a:r>
              <a:rPr lang="en-US" dirty="0" smtClean="0">
                <a:effectLst>
                  <a:outerShdw blurRad="38100" dist="38100" dir="2700000" algn="tl">
                    <a:srgbClr val="000000"/>
                  </a:outerShdw>
                </a:effectLst>
              </a:rPr>
              <a:t>For NEXT week: </a:t>
            </a:r>
            <a:endParaRPr lang="en-US" dirty="0">
              <a:effectLst>
                <a:outerShdw blurRad="38100" dist="38100" dir="2700000" algn="tl">
                  <a:srgbClr val="000000"/>
                </a:outerShdw>
              </a:effectLst>
            </a:endParaRPr>
          </a:p>
        </p:txBody>
      </p:sp>
      <p:sp>
        <p:nvSpPr>
          <p:cNvPr id="17411" name="Rectangle 3"/>
          <p:cNvSpPr>
            <a:spLocks noGrp="1" noRot="1" noChangeArrowheads="1"/>
          </p:cNvSpPr>
          <p:nvPr>
            <p:ph type="body" idx="4294967295"/>
          </p:nvPr>
        </p:nvSpPr>
        <p:spPr>
          <a:xfrm>
            <a:off x="1439918" y="919656"/>
            <a:ext cx="9202250" cy="4525963"/>
          </a:xfrm>
        </p:spPr>
        <p:txBody>
          <a:bodyPr>
            <a:normAutofit/>
          </a:bodyPr>
          <a:lstStyle/>
          <a:p>
            <a:pPr hangingPunct="0"/>
            <a:r>
              <a:rPr lang="en-US" sz="2800" b="1" dirty="0"/>
              <a:t>Live Lecture 1: Chapter 1,</a:t>
            </a:r>
            <a:r>
              <a:rPr lang="en-US" sz="2800" dirty="0"/>
              <a:t> A Background for the Profession </a:t>
            </a:r>
            <a:r>
              <a:rPr lang="en-US" sz="2800" dirty="0" smtClean="0"/>
              <a:t>- </a:t>
            </a:r>
            <a:r>
              <a:rPr lang="en-US" sz="3600" b="1" dirty="0" smtClean="0"/>
              <a:t>Tuesday, </a:t>
            </a:r>
            <a:r>
              <a:rPr lang="en-US" sz="3600" b="1" dirty="0"/>
              <a:t>Sept 1 at 10 </a:t>
            </a:r>
            <a:r>
              <a:rPr lang="en-US" sz="3600" b="1" dirty="0" smtClean="0"/>
              <a:t>AM</a:t>
            </a:r>
            <a:endParaRPr lang="en-US" sz="3600" b="1" dirty="0"/>
          </a:p>
          <a:p>
            <a:r>
              <a:rPr lang="en-US" sz="2800" b="1" dirty="0"/>
              <a:t>Review “Professional Development Assignment” Pre-Recorded Narrated </a:t>
            </a:r>
            <a:r>
              <a:rPr lang="en-US" sz="2800" b="1" dirty="0" smtClean="0"/>
              <a:t>Lecture on your own time</a:t>
            </a:r>
            <a:endParaRPr lang="en-US" alt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8630495"/>
      </p:ext>
    </p:extLst>
  </p:cSld>
  <p:clrMapOvr>
    <a:masterClrMapping/>
  </p:clrMapOvr>
  <p:transition advTm="10970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10243" name="Content Placeholder 2"/>
          <p:cNvSpPr>
            <a:spLocks noGrp="1"/>
          </p:cNvSpPr>
          <p:nvPr>
            <p:ph idx="1"/>
          </p:nvPr>
        </p:nvSpPr>
        <p:spPr/>
        <p:txBody>
          <a:bodyPr/>
          <a:lstStyle/>
          <a:p>
            <a:pPr eaLnBrk="1" hangingPunct="1"/>
            <a:endParaRPr lang="en-US" altLang="en-US" smtClean="0"/>
          </a:p>
        </p:txBody>
      </p:sp>
      <p:pic>
        <p:nvPicPr>
          <p:cNvPr id="102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7526"/>
            <a:ext cx="9201150" cy="574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5" y="517526"/>
            <a:ext cx="1695450"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75452220"/>
      </p:ext>
    </p:extLst>
  </p:cSld>
  <p:clrMapOvr>
    <a:masterClrMapping/>
  </p:clrMapOvr>
  <mc:AlternateContent xmlns:mc="http://schemas.openxmlformats.org/markup-compatibility/2006">
    <mc:Choice xmlns:p14="http://schemas.microsoft.com/office/powerpoint/2010/main" Requires="p14">
      <p:transition spd="slow" p14:dur="2000" advTm="161191"/>
    </mc:Choice>
    <mc:Fallback>
      <p:transition spd="slow" advTm="16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today:</a:t>
            </a:r>
            <a:endParaRPr lang="en-US" dirty="0"/>
          </a:p>
        </p:txBody>
      </p:sp>
      <p:sp>
        <p:nvSpPr>
          <p:cNvPr id="3" name="Content Placeholder 2"/>
          <p:cNvSpPr>
            <a:spLocks noGrp="1"/>
          </p:cNvSpPr>
          <p:nvPr>
            <p:ph idx="1"/>
          </p:nvPr>
        </p:nvSpPr>
        <p:spPr/>
        <p:txBody>
          <a:bodyPr/>
          <a:lstStyle/>
          <a:p>
            <a:r>
              <a:rPr lang="en-US" sz="2400" dirty="0" smtClean="0"/>
              <a:t>Introduce course through the syllabus and major assignments</a:t>
            </a:r>
          </a:p>
          <a:p>
            <a:r>
              <a:rPr lang="en-US" sz="2400" dirty="0" smtClean="0"/>
              <a:t>Review course schedule</a:t>
            </a:r>
          </a:p>
          <a:p>
            <a:r>
              <a:rPr lang="en-US" sz="2400" dirty="0" smtClean="0"/>
              <a:t>Expectations for your participation and general course layout </a:t>
            </a:r>
          </a:p>
          <a:p>
            <a:r>
              <a:rPr lang="en-US" sz="2400" dirty="0" smtClean="0"/>
              <a:t>Introduce myself! </a:t>
            </a:r>
          </a:p>
          <a:p>
            <a:r>
              <a:rPr lang="en-US" sz="2400" dirty="0" smtClean="0"/>
              <a:t>What’s on deck for next week</a:t>
            </a:r>
            <a:endParaRPr lang="en-US" sz="24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05062"/>
      </p:ext>
    </p:extLst>
  </p:cSld>
  <p:clrMapOvr>
    <a:masterClrMapping/>
  </p:clrMapOvr>
  <mc:AlternateContent xmlns:mc="http://schemas.openxmlformats.org/markup-compatibility/2006">
    <mc:Choice xmlns:p14="http://schemas.microsoft.com/office/powerpoint/2010/main" Requires="p14">
      <p:transition spd="slow" p14:dur="2000" advTm="95782"/>
    </mc:Choice>
    <mc:Fallback>
      <p:transition spd="slow" advTm="9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a:defRPr/>
            </a:pPr>
            <a:r>
              <a:rPr lang="en-US"/>
              <a:t>Syllabus</a:t>
            </a:r>
          </a:p>
        </p:txBody>
      </p:sp>
      <p:sp>
        <p:nvSpPr>
          <p:cNvPr id="11267" name="Rectangle 3"/>
          <p:cNvSpPr>
            <a:spLocks noGrp="1" noChangeArrowheads="1"/>
          </p:cNvSpPr>
          <p:nvPr>
            <p:ph type="subTitle" idx="1"/>
          </p:nvPr>
        </p:nvSpPr>
        <p:spPr/>
        <p:txBody>
          <a:bodyPr/>
          <a:lstStyle/>
          <a:p>
            <a:pPr eaLnBrk="1" hangingPunct="1"/>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3588342"/>
      </p:ext>
    </p:extLst>
  </p:cSld>
  <p:clrMapOvr>
    <a:masterClrMapping/>
  </p:clrMapOvr>
  <mc:AlternateContent xmlns:mc="http://schemas.openxmlformats.org/markup-compatibility/2006">
    <mc:Choice xmlns:p14="http://schemas.microsoft.com/office/powerpoint/2010/main" Requires="p14">
      <p:transition spd="slow" p14:dur="2000" advTm="33686"/>
    </mc:Choice>
    <mc:Fallback>
      <p:transition spd="slow" advTm="3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5"/>
          <a:srcRect l="17797" t="22361" r="16928" b="21495"/>
          <a:stretch/>
        </p:blipFill>
        <p:spPr>
          <a:xfrm>
            <a:off x="206827" y="544659"/>
            <a:ext cx="11778343" cy="5698485"/>
          </a:xfrm>
          <a:prstGeom prst="rect">
            <a:avLst/>
          </a:prstGeom>
        </p:spPr>
      </p:pic>
      <p:sp>
        <p:nvSpPr>
          <p:cNvPr id="6" name="Right Arrow 5"/>
          <p:cNvSpPr/>
          <p:nvPr/>
        </p:nvSpPr>
        <p:spPr>
          <a:xfrm>
            <a:off x="396417" y="3604108"/>
            <a:ext cx="493987" cy="262758"/>
          </a:xfrm>
          <a:prstGeom prst="right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ight Arrow 6"/>
          <p:cNvSpPr/>
          <p:nvPr/>
        </p:nvSpPr>
        <p:spPr>
          <a:xfrm>
            <a:off x="396418" y="4124371"/>
            <a:ext cx="493987" cy="262758"/>
          </a:xfrm>
          <a:prstGeom prst="right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ight Arrow 7"/>
          <p:cNvSpPr/>
          <p:nvPr/>
        </p:nvSpPr>
        <p:spPr>
          <a:xfrm>
            <a:off x="396417" y="3081219"/>
            <a:ext cx="493987" cy="262758"/>
          </a:xfrm>
          <a:prstGeom prst="right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74345673"/>
      </p:ext>
    </p:extLst>
  </p:cSld>
  <p:clrMapOvr>
    <a:masterClrMapping/>
  </p:clrMapOvr>
  <mc:AlternateContent xmlns:mc="http://schemas.openxmlformats.org/markup-compatibility/2006">
    <mc:Choice xmlns:p14="http://schemas.microsoft.com/office/powerpoint/2010/main" Requires="p14">
      <p:transition spd="slow" p14:dur="2000" advTm="502008"/>
    </mc:Choice>
    <mc:Fallback>
      <p:transition spd="slow" advTm="50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Requirements </a:t>
            </a:r>
            <a:endParaRPr lang="en-US" dirty="0"/>
          </a:p>
        </p:txBody>
      </p:sp>
      <p:sp>
        <p:nvSpPr>
          <p:cNvPr id="3" name="Content Placeholder 2"/>
          <p:cNvSpPr>
            <a:spLocks noGrp="1"/>
          </p:cNvSpPr>
          <p:nvPr>
            <p:ph idx="1"/>
          </p:nvPr>
        </p:nvSpPr>
        <p:spPr>
          <a:xfrm>
            <a:off x="907860" y="2548107"/>
            <a:ext cx="10376277" cy="3636510"/>
          </a:xfrm>
        </p:spPr>
        <p:txBody>
          <a:bodyPr>
            <a:noAutofit/>
          </a:bodyPr>
          <a:lstStyle/>
          <a:p>
            <a:r>
              <a:rPr lang="en-US" sz="2000" dirty="0" smtClean="0"/>
              <a:t>Exams (3) </a:t>
            </a:r>
          </a:p>
          <a:p>
            <a:pPr lvl="1"/>
            <a:r>
              <a:rPr lang="en-US" sz="1800" dirty="0" smtClean="0"/>
              <a:t>50 points each </a:t>
            </a:r>
          </a:p>
          <a:p>
            <a:pPr lvl="1"/>
            <a:r>
              <a:rPr lang="en-US" sz="1800" dirty="0" smtClean="0"/>
              <a:t>A mix of multiple choice, true/false, matching, and open response </a:t>
            </a:r>
          </a:p>
          <a:p>
            <a:pPr lvl="1"/>
            <a:r>
              <a:rPr lang="en-US" sz="1800" dirty="0" smtClean="0"/>
              <a:t>All completed online </a:t>
            </a:r>
          </a:p>
          <a:p>
            <a:pPr lvl="2"/>
            <a:r>
              <a:rPr lang="en-US" sz="1600" dirty="0" smtClean="0"/>
              <a:t>No need for lock down browser </a:t>
            </a:r>
          </a:p>
          <a:p>
            <a:pPr lvl="2"/>
            <a:r>
              <a:rPr lang="en-US" sz="1600" dirty="0" smtClean="0"/>
              <a:t>Open book and note, but not collaborative</a:t>
            </a:r>
          </a:p>
          <a:p>
            <a:pPr lvl="2"/>
            <a:r>
              <a:rPr lang="en-US" sz="1600" dirty="0" smtClean="0"/>
              <a:t>But, there will be a time restriction for each, which you’ll be aware of upon opening the first page of the exam. </a:t>
            </a:r>
          </a:p>
          <a:p>
            <a:pPr lvl="1"/>
            <a:r>
              <a:rPr lang="en-US" sz="1800" dirty="0" smtClean="0"/>
              <a:t>Just FYI: Exam 1 and Exam 2 take place early in the semester, covering about 3-4 chapters each. Exam 3 takes place during final exam week, covering a larger portion of content.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158436"/>
      </p:ext>
    </p:extLst>
  </p:cSld>
  <p:clrMapOvr>
    <a:masterClrMapping/>
  </p:clrMapOvr>
  <mc:AlternateContent xmlns:mc="http://schemas.openxmlformats.org/markup-compatibility/2006">
    <mc:Choice xmlns:p14="http://schemas.microsoft.com/office/powerpoint/2010/main" Requires="p14">
      <p:transition spd="slow" p14:dur="2000" advTm="237951"/>
    </mc:Choice>
    <mc:Fallback>
      <p:transition spd="slow" advTm="2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97" y="636374"/>
            <a:ext cx="10032004" cy="970450"/>
          </a:xfrm>
        </p:spPr>
        <p:txBody>
          <a:bodyPr/>
          <a:lstStyle/>
          <a:p>
            <a:r>
              <a:rPr lang="en-US" dirty="0" smtClean="0"/>
              <a:t>Attendance &amp; Participation – </a:t>
            </a:r>
            <a:br>
              <a:rPr lang="en-US" dirty="0" smtClean="0"/>
            </a:br>
            <a:r>
              <a:rPr lang="en-US" dirty="0" smtClean="0"/>
              <a:t>Discussion Board </a:t>
            </a:r>
            <a:endParaRPr lang="en-US" dirty="0"/>
          </a:p>
        </p:txBody>
      </p:sp>
      <p:sp>
        <p:nvSpPr>
          <p:cNvPr id="3" name="Content Placeholder 2"/>
          <p:cNvSpPr>
            <a:spLocks noGrp="1"/>
          </p:cNvSpPr>
          <p:nvPr>
            <p:ph idx="1"/>
          </p:nvPr>
        </p:nvSpPr>
        <p:spPr>
          <a:xfrm>
            <a:off x="1079997" y="2421984"/>
            <a:ext cx="10032004" cy="4146982"/>
          </a:xfrm>
        </p:spPr>
        <p:txBody>
          <a:bodyPr>
            <a:normAutofit/>
          </a:bodyPr>
          <a:lstStyle/>
          <a:p>
            <a:pPr lvl="0" hangingPunct="0"/>
            <a:r>
              <a:rPr lang="en-US" sz="2400" dirty="0" smtClean="0"/>
              <a:t>Four Discussion Board posts will be completed - </a:t>
            </a:r>
          </a:p>
          <a:p>
            <a:pPr lvl="1" hangingPunct="0"/>
            <a:r>
              <a:rPr lang="en-US" sz="2000" dirty="0" smtClean="0"/>
              <a:t>All Discussion Board original posts are due by Sunday evenings, and responses (2) are due by following Wednesday evening (see schedule for dates)</a:t>
            </a:r>
          </a:p>
          <a:p>
            <a:pPr lvl="1" hangingPunct="0"/>
            <a:r>
              <a:rPr lang="en-US" sz="2000" dirty="0" smtClean="0"/>
              <a:t>“Getting to Know You” Discussion Board Original Post = 5 points</a:t>
            </a:r>
          </a:p>
          <a:p>
            <a:pPr lvl="1" hangingPunct="0"/>
            <a:r>
              <a:rPr lang="en-US" sz="2000" dirty="0" smtClean="0"/>
              <a:t>Ethics Activity Discussion Board Original Post = 5 points; Response to Peer = 2.5 points </a:t>
            </a:r>
          </a:p>
          <a:p>
            <a:pPr lvl="1" hangingPunct="0"/>
            <a:r>
              <a:rPr lang="en-US" sz="2000" dirty="0" smtClean="0"/>
              <a:t>Health Educators as Role Models Discussion Board Original Post = 5 points; Response to Peer = 2.5 points </a:t>
            </a:r>
          </a:p>
          <a:p>
            <a:pPr lvl="1" hangingPunct="0"/>
            <a:r>
              <a:rPr lang="en-US" sz="2000" dirty="0" smtClean="0"/>
              <a:t>Literature in Health Education Discussion Board = 5 points</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5050122"/>
      </p:ext>
    </p:extLst>
  </p:cSld>
  <p:clrMapOvr>
    <a:masterClrMapping/>
  </p:clrMapOvr>
  <mc:AlternateContent xmlns:mc="http://schemas.openxmlformats.org/markup-compatibility/2006">
    <mc:Choice xmlns:p14="http://schemas.microsoft.com/office/powerpoint/2010/main" Requires="p14">
      <p:transition spd="slow" p14:dur="2000" advTm="138948"/>
    </mc:Choice>
    <mc:Fallback>
      <p:transition spd="slow" advTm="13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97" y="447188"/>
            <a:ext cx="10032004" cy="970450"/>
          </a:xfrm>
        </p:spPr>
        <p:txBody>
          <a:bodyPr/>
          <a:lstStyle/>
          <a:p>
            <a:r>
              <a:rPr lang="en-US" dirty="0" smtClean="0"/>
              <a:t>Attendance &amp; Participation – </a:t>
            </a:r>
            <a:br>
              <a:rPr lang="en-US" dirty="0" smtClean="0"/>
            </a:br>
            <a:r>
              <a:rPr lang="en-US" dirty="0" smtClean="0"/>
              <a:t>Live Lectures </a:t>
            </a:r>
            <a:endParaRPr lang="en-US" dirty="0"/>
          </a:p>
        </p:txBody>
      </p:sp>
      <p:sp>
        <p:nvSpPr>
          <p:cNvPr id="3" name="Content Placeholder 2"/>
          <p:cNvSpPr>
            <a:spLocks noGrp="1"/>
          </p:cNvSpPr>
          <p:nvPr>
            <p:ph idx="1"/>
          </p:nvPr>
        </p:nvSpPr>
        <p:spPr>
          <a:xfrm>
            <a:off x="1079997" y="2222286"/>
            <a:ext cx="10032004" cy="4556885"/>
          </a:xfrm>
        </p:spPr>
        <p:txBody>
          <a:bodyPr>
            <a:normAutofit/>
          </a:bodyPr>
          <a:lstStyle/>
          <a:p>
            <a:r>
              <a:rPr lang="en-US" dirty="0" smtClean="0"/>
              <a:t>While there will be 12 “live” , one-hour lectures offered throughout the semester (during our standard course time from the previous schedule, on alternating Tuesdays/Thursdays at 10 AM), you will only be required to attend SIX of these “live” lectures. </a:t>
            </a:r>
          </a:p>
          <a:p>
            <a:pPr lvl="1"/>
            <a:r>
              <a:rPr lang="en-US" dirty="0" smtClean="0"/>
              <a:t>You may attend more than 6, but you will receive 30 points for your minimal attendance in 6 lectures (5 pts/lecture). </a:t>
            </a:r>
          </a:p>
          <a:p>
            <a:pPr lvl="1"/>
            <a:r>
              <a:rPr lang="en-US" dirty="0" smtClean="0"/>
              <a:t>Choose 6 lectures that you KNOW you can attend, in full, without interruption. </a:t>
            </a:r>
          </a:p>
          <a:p>
            <a:pPr lvl="1"/>
            <a:r>
              <a:rPr lang="en-US" dirty="0"/>
              <a:t>If you perceive this to be a difficulty for you based upon work, family, or technology conflicts, you MUST communicate these concerns to me no later than Monday, September 7th, so that we can arrange for an alternative participation option. If you fail to communicate these barriers to me following this date, I will assume that your lack of attendance is of your own accord, and appropriate attendance points will be deducted. The choice of which 6 to attend is entirely your choice! </a:t>
            </a:r>
          </a:p>
          <a:p>
            <a:pPr lvl="1"/>
            <a:r>
              <a:rPr lang="en-US" dirty="0" smtClean="0"/>
              <a:t>If </a:t>
            </a:r>
            <a:r>
              <a:rPr lang="en-US" dirty="0"/>
              <a:t>you’re attending a synchronous “live” class session, please be on time, prepared to participate, and give your full </a:t>
            </a:r>
            <a:r>
              <a:rPr lang="en-US" dirty="0" smtClean="0"/>
              <a:t>attention.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1790657"/>
      </p:ext>
    </p:extLst>
  </p:cSld>
  <p:clrMapOvr>
    <a:masterClrMapping/>
  </p:clrMapOvr>
  <mc:AlternateContent xmlns:mc="http://schemas.openxmlformats.org/markup-compatibility/2006">
    <mc:Choice xmlns:p14="http://schemas.microsoft.com/office/powerpoint/2010/main" Requires="p14">
      <p:transition spd="slow" p14:dur="2000" advTm="284656"/>
    </mc:Choice>
    <mc:Fallback>
      <p:transition spd="slow" advTm="28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6|5.2"/>
</p:tagLst>
</file>

<file path=ppt/tags/tag2.xml><?xml version="1.0" encoding="utf-8"?>
<p:tagLst xmlns:a="http://schemas.openxmlformats.org/drawingml/2006/main" xmlns:r="http://schemas.openxmlformats.org/officeDocument/2006/relationships" xmlns:p="http://schemas.openxmlformats.org/presentationml/2006/main">
  <p:tag name="TIMING" val="|47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3323</TotalTime>
  <Words>1630</Words>
  <Application>Microsoft Office PowerPoint</Application>
  <PresentationFormat>Widescreen</PresentationFormat>
  <Paragraphs>103</Paragraphs>
  <Slides>26</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Century Gothic</vt:lpstr>
      <vt:lpstr>Trebuchet MS</vt:lpstr>
      <vt:lpstr>Wingdings</vt:lpstr>
      <vt:lpstr>Wingdings 2</vt:lpstr>
      <vt:lpstr>Quotable</vt:lpstr>
      <vt:lpstr>Welcome to HSC 200: Fall 2020</vt:lpstr>
      <vt:lpstr>All of my presentations are narrated –  </vt:lpstr>
      <vt:lpstr>PowerPoint Presentation</vt:lpstr>
      <vt:lpstr>Goals for today:</vt:lpstr>
      <vt:lpstr>Syllabus</vt:lpstr>
      <vt:lpstr>PowerPoint Presentation</vt:lpstr>
      <vt:lpstr>Course Requirements </vt:lpstr>
      <vt:lpstr>Attendance &amp; Participation –  Discussion Board </vt:lpstr>
      <vt:lpstr>Attendance &amp; Participation –  Live Lectures </vt:lpstr>
      <vt:lpstr>Attendance &amp; Participation –  Live Lectures </vt:lpstr>
      <vt:lpstr>Live Lecture – Expectations </vt:lpstr>
      <vt:lpstr>Live Lecture - Expectations</vt:lpstr>
      <vt:lpstr>Written/Oral Assignments </vt:lpstr>
      <vt:lpstr>Final Portfolio </vt:lpstr>
      <vt:lpstr>Completing your hours - </vt:lpstr>
      <vt:lpstr>Other Miscellaneous </vt:lpstr>
      <vt:lpstr>PowerPoint Presentation</vt:lpstr>
      <vt:lpstr>My Philosophy - </vt:lpstr>
      <vt:lpstr>Advice from my past students</vt:lpstr>
      <vt:lpstr>Who am I?</vt:lpstr>
      <vt:lpstr>PowerPoint Presentation</vt:lpstr>
      <vt:lpstr>PowerPoint Presentation</vt:lpstr>
      <vt:lpstr>PowerPoint Presentation</vt:lpstr>
      <vt:lpstr>PowerPoint Presentation</vt:lpstr>
      <vt:lpstr>About you! </vt:lpstr>
      <vt:lpstr>For 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HSC 302: Spring 2020</dc:title>
  <dc:creator>Jones, Christina Lynn</dc:creator>
  <cp:lastModifiedBy>Jones, Christina Lynn</cp:lastModifiedBy>
  <cp:revision>14</cp:revision>
  <dcterms:created xsi:type="dcterms:W3CDTF">2020-01-02T19:54:11Z</dcterms:created>
  <dcterms:modified xsi:type="dcterms:W3CDTF">2020-08-08T20:36:15Z</dcterms:modified>
</cp:coreProperties>
</file>