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1"/>
    <p:sldMasterId id="2147483654" r:id="rId2"/>
  </p:sldMasterIdLst>
  <p:notesMasterIdLst>
    <p:notesMasterId r:id="rId64"/>
  </p:notesMasterIdLst>
  <p:handoutMasterIdLst>
    <p:handoutMasterId r:id="rId65"/>
  </p:handoutMasterIdLst>
  <p:sldIdLst>
    <p:sldId id="256"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9" r:id="rId22"/>
    <p:sldId id="280" r:id="rId23"/>
    <p:sldId id="281" r:id="rId24"/>
    <p:sldId id="321" r:id="rId25"/>
    <p:sldId id="282" r:id="rId26"/>
    <p:sldId id="284" r:id="rId27"/>
    <p:sldId id="285" r:id="rId28"/>
    <p:sldId id="286" r:id="rId29"/>
    <p:sldId id="287" r:id="rId30"/>
    <p:sldId id="288" r:id="rId31"/>
    <p:sldId id="325" r:id="rId32"/>
    <p:sldId id="326"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7" r:id="rId50"/>
    <p:sldId id="308" r:id="rId51"/>
    <p:sldId id="309" r:id="rId52"/>
    <p:sldId id="310" r:id="rId53"/>
    <p:sldId id="311" r:id="rId54"/>
    <p:sldId id="320" r:id="rId55"/>
    <p:sldId id="312" r:id="rId56"/>
    <p:sldId id="313" r:id="rId57"/>
    <p:sldId id="314" r:id="rId58"/>
    <p:sldId id="315" r:id="rId59"/>
    <p:sldId id="316" r:id="rId60"/>
    <p:sldId id="317" r:id="rId61"/>
    <p:sldId id="318" r:id="rId62"/>
    <p:sldId id="324" r:id="rId6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orient="horz" pos="4032">
          <p15:clr>
            <a:srgbClr val="A4A3A4"/>
          </p15:clr>
        </p15:guide>
        <p15:guide id="3" pos="28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92BC"/>
    <a:srgbClr val="000000"/>
    <a:srgbClr val="E5B73D"/>
    <a:srgbClr val="CD0044"/>
    <a:srgbClr val="6A733D"/>
    <a:srgbClr val="4E6273"/>
    <a:srgbClr val="E3E709"/>
    <a:srgbClr val="BE2A40"/>
    <a:srgbClr val="8E8C24"/>
    <a:srgbClr val="3736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28" autoAdjust="0"/>
    <p:restoredTop sz="90204" autoAdjust="0"/>
  </p:normalViewPr>
  <p:slideViewPr>
    <p:cSldViewPr snapToGrid="0">
      <p:cViewPr varScale="1">
        <p:scale>
          <a:sx n="115" d="100"/>
          <a:sy n="115" d="100"/>
        </p:scale>
        <p:origin x="2152" y="192"/>
      </p:cViewPr>
      <p:guideLst>
        <p:guide orient="horz" pos="2160"/>
        <p:guide orient="horz" pos="4032"/>
        <p:guide pos="28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FCAE23-4D2E-2F4E-8AF9-A93C6DBEAC74}" type="datetimeFigureOut">
              <a:rPr lang="en-US" smtClean="0"/>
              <a:t>1/12/20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E44CFC-8BF9-2C4E-9289-81FEC5A72F21}" type="slidenum">
              <a:rPr lang="en-US" smtClean="0"/>
              <a:t>‹#›</a:t>
            </a:fld>
            <a:endParaRPr lang="en-US" dirty="0"/>
          </a:p>
        </p:txBody>
      </p:sp>
    </p:spTree>
    <p:extLst>
      <p:ext uri="{BB962C8B-B14F-4D97-AF65-F5344CB8AC3E}">
        <p14:creationId xmlns:p14="http://schemas.microsoft.com/office/powerpoint/2010/main" val="1393750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69116663-B372-3E48-9F73-B21AA219DBD6}" type="slidenum">
              <a:rPr lang="en-US"/>
              <a:pPr/>
              <a:t>‹#›</a:t>
            </a:fld>
            <a:endParaRPr lang="en-US" dirty="0"/>
          </a:p>
        </p:txBody>
      </p:sp>
    </p:spTree>
    <p:extLst>
      <p:ext uri="{BB962C8B-B14F-4D97-AF65-F5344CB8AC3E}">
        <p14:creationId xmlns:p14="http://schemas.microsoft.com/office/powerpoint/2010/main" val="349649774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E69F1-2C49-8541-A1A5-EFBA37142D8A}" type="slidenum">
              <a:rPr lang="en-US"/>
              <a:pPr/>
              <a:t>1</a:t>
            </a:fld>
            <a:endParaRPr lang="en-US" dirty="0"/>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2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55701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68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762148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78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IN" sz="1200" b="0" i="0" u="none" strike="noStrike" kern="1200" baseline="0" dirty="0">
                <a:solidFill>
                  <a:schemeClr val="tx1"/>
                </a:solidFill>
                <a:latin typeface="Arial" charset="0"/>
                <a:ea typeface="ＭＳ Ｐゴシック" charset="0"/>
                <a:cs typeface="+mn-cs"/>
              </a:rPr>
              <a:t>FIGURE 12.2 </a:t>
            </a:r>
            <a:r>
              <a:rPr lang="en-IN" sz="1200" b="1" i="0" u="none" strike="noStrike" kern="1200" baseline="0" dirty="0">
                <a:solidFill>
                  <a:schemeClr val="tx1"/>
                </a:solidFill>
                <a:latin typeface="Arial" charset="0"/>
                <a:ea typeface="ＭＳ Ｐゴシック" charset="0"/>
                <a:cs typeface="+mn-cs"/>
              </a:rPr>
              <a:t>Your Body’s Immune Response.</a:t>
            </a:r>
            <a:endParaRPr lang="en-US" dirty="0"/>
          </a:p>
        </p:txBody>
      </p:sp>
    </p:spTree>
    <p:extLst>
      <p:ext uri="{BB962C8B-B14F-4D97-AF65-F5344CB8AC3E}">
        <p14:creationId xmlns:p14="http://schemas.microsoft.com/office/powerpoint/2010/main" val="3984159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88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544383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98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06152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08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202416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19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923837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29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123838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39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593396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510437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494141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8611"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270488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80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625508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90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268641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01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446537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01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938379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11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255737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252989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42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IN" sz="1200" b="0" i="0" u="none" strike="noStrike" kern="1200" baseline="0" dirty="0">
                <a:solidFill>
                  <a:schemeClr val="tx1"/>
                </a:solidFill>
                <a:latin typeface="Arial" charset="0"/>
                <a:ea typeface="ＭＳ Ｐゴシック" charset="0"/>
                <a:cs typeface="+mn-cs"/>
              </a:rPr>
              <a:t>FIGURE 12.3 </a:t>
            </a:r>
            <a:r>
              <a:rPr lang="en-IN" sz="1200" b="1" i="0" u="none" strike="noStrike" kern="1200" baseline="0" dirty="0">
                <a:solidFill>
                  <a:schemeClr val="tx1"/>
                </a:solidFill>
                <a:latin typeface="Arial" charset="0"/>
                <a:ea typeface="ＭＳ Ｐゴシック" charset="0"/>
                <a:cs typeface="+mn-cs"/>
              </a:rPr>
              <a:t>Lyme Disease “Bull’s-Eye” Rash.</a:t>
            </a:r>
            <a:endParaRPr lang="en-US" dirty="0"/>
          </a:p>
        </p:txBody>
      </p:sp>
    </p:spTree>
    <p:extLst>
      <p:ext uri="{BB962C8B-B14F-4D97-AF65-F5344CB8AC3E}">
        <p14:creationId xmlns:p14="http://schemas.microsoft.com/office/powerpoint/2010/main" val="1205502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52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607793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62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119765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72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977354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9635"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194117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0436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0436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7788556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258912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13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823181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765293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51976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44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0184924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N" sz="1200" b="0" i="0" u="none" strike="noStrike" kern="1200" baseline="0" dirty="0">
                <a:solidFill>
                  <a:schemeClr val="tx1"/>
                </a:solidFill>
                <a:latin typeface="Arial" charset="0"/>
                <a:ea typeface="ＭＳ Ｐゴシック" charset="0"/>
                <a:cs typeface="+mn-cs"/>
              </a:rPr>
              <a:t>FIGURE 12.4 </a:t>
            </a:r>
            <a:r>
              <a:rPr lang="en-IN" sz="1200" b="1" i="0" u="none" strike="noStrike" kern="1200" baseline="0" dirty="0">
                <a:solidFill>
                  <a:schemeClr val="tx1"/>
                </a:solidFill>
                <a:latin typeface="Arial" charset="0"/>
                <a:ea typeface="ＭＳ Ｐゴシック" charset="0"/>
                <a:cs typeface="+mn-cs"/>
              </a:rPr>
              <a:t>HIV/AIDS Around the World.</a:t>
            </a:r>
          </a:p>
          <a:p>
            <a:r>
              <a:rPr lang="en-IN" sz="1200" b="0" i="1" u="none" strike="noStrike" kern="1200" baseline="0" dirty="0">
                <a:solidFill>
                  <a:schemeClr val="tx1"/>
                </a:solidFill>
                <a:latin typeface="Arial" charset="0"/>
                <a:ea typeface="ＭＳ Ｐゴシック" charset="0"/>
                <a:cs typeface="+mn-cs"/>
              </a:rPr>
              <a:t>Source: </a:t>
            </a:r>
            <a:r>
              <a:rPr lang="en-IN" sz="1200" b="0" i="0" u="none" strike="noStrike" kern="1200" baseline="0" dirty="0">
                <a:solidFill>
                  <a:schemeClr val="tx1"/>
                </a:solidFill>
                <a:latin typeface="Arial" charset="0"/>
                <a:ea typeface="ＭＳ Ｐゴシック" charset="0"/>
                <a:cs typeface="+mn-cs"/>
              </a:rPr>
              <a:t>Data from Joint United Nations Programme on HIV/AIDS (UNAIDS) and World Health Organization (WHO). (2015). </a:t>
            </a:r>
            <a:r>
              <a:rPr lang="en-IN" sz="1200" b="0" i="1" u="none" strike="noStrike" kern="1200" baseline="0" dirty="0">
                <a:solidFill>
                  <a:schemeClr val="tx1"/>
                </a:solidFill>
                <a:latin typeface="Arial" charset="0"/>
                <a:ea typeface="ＭＳ Ｐゴシック" charset="0"/>
                <a:cs typeface="+mn-cs"/>
              </a:rPr>
              <a:t>AIDS by the numbers 2015. </a:t>
            </a:r>
            <a:r>
              <a:rPr lang="en-IN" sz="1200" b="1" i="0" u="none" strike="noStrike" kern="1200" baseline="0" dirty="0">
                <a:solidFill>
                  <a:schemeClr val="tx1"/>
                </a:solidFill>
                <a:latin typeface="Arial" charset="0"/>
                <a:ea typeface="ＭＳ Ｐゴシック" charset="0"/>
                <a:cs typeface="+mn-cs"/>
              </a:rPr>
              <a:t>www.unaids.org</a:t>
            </a:r>
            <a:r>
              <a:rPr lang="en-IN" sz="1200" b="0" i="0" u="none" strike="noStrike" kern="1200" baseline="0" dirty="0">
                <a:solidFill>
                  <a:schemeClr val="tx1"/>
                </a:solidFill>
                <a:latin typeface="Arial" charset="0"/>
                <a:ea typeface="ＭＳ Ｐゴシック" charset="0"/>
                <a:cs typeface="+mn-cs"/>
              </a:rPr>
              <a:t>.</a:t>
            </a:r>
            <a:endParaRPr lang="en-US" dirty="0"/>
          </a:p>
        </p:txBody>
      </p:sp>
    </p:spTree>
    <p:extLst>
      <p:ext uri="{BB962C8B-B14F-4D97-AF65-F5344CB8AC3E}">
        <p14:creationId xmlns:p14="http://schemas.microsoft.com/office/powerpoint/2010/main" val="817374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64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IN" sz="1200" b="0" i="0" u="none" strike="noStrike" kern="1200" baseline="0" dirty="0">
                <a:solidFill>
                  <a:schemeClr val="tx1"/>
                </a:solidFill>
                <a:latin typeface="Arial" charset="0"/>
                <a:ea typeface="ＭＳ Ｐゴシック" charset="0"/>
                <a:cs typeface="+mn-cs"/>
              </a:rPr>
              <a:t>FIGURE 12.5 </a:t>
            </a:r>
            <a:r>
              <a:rPr lang="en-IN" sz="1200" b="1" i="0" u="none" strike="noStrike" kern="1200" baseline="0" dirty="0">
                <a:solidFill>
                  <a:schemeClr val="tx1"/>
                </a:solidFill>
                <a:latin typeface="Arial" charset="0"/>
                <a:ea typeface="ＭＳ Ｐゴシック" charset="0"/>
                <a:cs typeface="+mn-cs"/>
              </a:rPr>
              <a:t>Transmission Categories for New HIV/AIDS Cases in Adolescents and Adults in the United States.</a:t>
            </a:r>
          </a:p>
          <a:p>
            <a:r>
              <a:rPr lang="en-IN" sz="1200" b="0" i="1" u="none" strike="noStrike" kern="1200" baseline="0" dirty="0">
                <a:solidFill>
                  <a:schemeClr val="tx1"/>
                </a:solidFill>
                <a:latin typeface="Arial" charset="0"/>
                <a:ea typeface="ＭＳ Ｐゴシック" charset="0"/>
                <a:cs typeface="+mn-cs"/>
              </a:rPr>
              <a:t>Source: </a:t>
            </a:r>
            <a:r>
              <a:rPr lang="en-IN" sz="1200" b="0" i="0" u="none" strike="noStrike" kern="1200" baseline="0" dirty="0">
                <a:solidFill>
                  <a:schemeClr val="tx1"/>
                </a:solidFill>
                <a:latin typeface="Arial" charset="0"/>
                <a:ea typeface="ＭＳ Ｐゴシック" charset="0"/>
                <a:cs typeface="+mn-cs"/>
              </a:rPr>
              <a:t>Data from </a:t>
            </a:r>
            <a:r>
              <a:rPr lang="en-IN" sz="1200" b="0" i="0" u="none" strike="noStrike" kern="1200" baseline="0" dirty="0" err="1">
                <a:solidFill>
                  <a:schemeClr val="tx1"/>
                </a:solidFill>
                <a:latin typeface="Arial" charset="0"/>
                <a:ea typeface="ＭＳ Ｐゴシック" charset="0"/>
                <a:cs typeface="+mn-cs"/>
              </a:rPr>
              <a:t>Centers</a:t>
            </a:r>
            <a:r>
              <a:rPr lang="en-IN" sz="1200" b="0" i="0" u="none" strike="noStrike" kern="1200" baseline="0" dirty="0">
                <a:solidFill>
                  <a:schemeClr val="tx1"/>
                </a:solidFill>
                <a:latin typeface="Arial" charset="0"/>
                <a:ea typeface="ＭＳ Ｐゴシック" charset="0"/>
                <a:cs typeface="+mn-cs"/>
              </a:rPr>
              <a:t> for Disease Control and Prevention. (2015). </a:t>
            </a:r>
            <a:r>
              <a:rPr lang="en-IN" sz="1200" b="0" i="1" u="none" strike="noStrike" kern="1200" baseline="0" dirty="0">
                <a:solidFill>
                  <a:schemeClr val="tx1"/>
                </a:solidFill>
                <a:latin typeface="Arial" charset="0"/>
                <a:ea typeface="ＭＳ Ｐゴシック" charset="0"/>
                <a:cs typeface="+mn-cs"/>
              </a:rPr>
              <a:t>HIV/AIDS: Statistics overview. </a:t>
            </a:r>
            <a:r>
              <a:rPr lang="en-IN" sz="1200" b="1" i="0" u="none" strike="noStrike" kern="1200" baseline="0" dirty="0">
                <a:solidFill>
                  <a:schemeClr val="tx1"/>
                </a:solidFill>
                <a:latin typeface="Arial" charset="0"/>
                <a:ea typeface="ＭＳ Ｐゴシック" charset="0"/>
                <a:cs typeface="+mn-cs"/>
              </a:rPr>
              <a:t>www.cdc.gov</a:t>
            </a:r>
            <a:r>
              <a:rPr lang="en-IN" sz="1200" b="0" i="0" u="none" strike="noStrike" kern="1200" baseline="0" dirty="0">
                <a:solidFill>
                  <a:schemeClr val="tx1"/>
                </a:solidFill>
                <a:latin typeface="Arial" charset="0"/>
                <a:ea typeface="ＭＳ Ｐゴシック" charset="0"/>
                <a:cs typeface="+mn-cs"/>
              </a:rPr>
              <a:t>.</a:t>
            </a:r>
            <a:endParaRPr lang="en-US" dirty="0"/>
          </a:p>
        </p:txBody>
      </p:sp>
    </p:spTree>
    <p:extLst>
      <p:ext uri="{BB962C8B-B14F-4D97-AF65-F5344CB8AC3E}">
        <p14:creationId xmlns:p14="http://schemas.microsoft.com/office/powerpoint/2010/main" val="1859790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0659"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0888129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75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5231265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2449547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95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9837354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05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2625550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16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2366418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26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N" sz="1200" b="0" i="0" u="none" strike="noStrike" kern="1200" baseline="0" dirty="0">
                <a:solidFill>
                  <a:schemeClr val="tx1"/>
                </a:solidFill>
                <a:latin typeface="Arial" charset="0"/>
                <a:ea typeface="ＭＳ Ｐゴシック" charset="0"/>
                <a:cs typeface="+mn-cs"/>
              </a:rPr>
              <a:t>FIGURE 12.6 </a:t>
            </a:r>
            <a:r>
              <a:rPr lang="en-IN" sz="1200" b="1" i="0" u="none" strike="noStrike" kern="1200" baseline="0" dirty="0">
                <a:solidFill>
                  <a:schemeClr val="tx1"/>
                </a:solidFill>
                <a:latin typeface="Arial" charset="0"/>
                <a:ea typeface="ＭＳ Ｐゴシック" charset="0"/>
                <a:cs typeface="+mn-cs"/>
              </a:rPr>
              <a:t>Genital Herpes Sores.</a:t>
            </a:r>
            <a:endParaRPr lang="en-US" dirty="0"/>
          </a:p>
        </p:txBody>
      </p:sp>
    </p:spTree>
    <p:extLst>
      <p:ext uri="{BB962C8B-B14F-4D97-AF65-F5344CB8AC3E}">
        <p14:creationId xmlns:p14="http://schemas.microsoft.com/office/powerpoint/2010/main" val="2893145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36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2269997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46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3195935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67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IN" sz="1200" b="0" i="0" u="none" strike="noStrike" kern="1200" baseline="0" dirty="0">
                <a:solidFill>
                  <a:schemeClr val="tx1"/>
                </a:solidFill>
                <a:latin typeface="Arial" charset="0"/>
                <a:ea typeface="ＭＳ Ｐゴシック" charset="0"/>
                <a:cs typeface="+mn-cs"/>
              </a:rPr>
              <a:t>FIGURE 12.7 </a:t>
            </a:r>
            <a:r>
              <a:rPr lang="en-IN" sz="1200" b="1" i="0" u="none" strike="noStrike" kern="1200" baseline="0" dirty="0">
                <a:solidFill>
                  <a:schemeClr val="tx1"/>
                </a:solidFill>
                <a:latin typeface="Arial" charset="0"/>
                <a:ea typeface="ＭＳ Ｐゴシック" charset="0"/>
                <a:cs typeface="+mn-cs"/>
              </a:rPr>
              <a:t>Genital Warts.</a:t>
            </a:r>
            <a:endParaRPr lang="en-US" dirty="0"/>
          </a:p>
        </p:txBody>
      </p:sp>
    </p:spTree>
    <p:extLst>
      <p:ext uri="{BB962C8B-B14F-4D97-AF65-F5344CB8AC3E}">
        <p14:creationId xmlns:p14="http://schemas.microsoft.com/office/powerpoint/2010/main" val="5377235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77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71043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1683"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IN" sz="1200" b="0" i="0" u="none" strike="noStrike" kern="1200" baseline="0" dirty="0">
                <a:solidFill>
                  <a:schemeClr val="tx1"/>
                </a:solidFill>
                <a:latin typeface="Arial" charset="0"/>
                <a:ea typeface="ＭＳ Ｐゴシック" charset="0"/>
                <a:cs typeface="+mn-cs"/>
              </a:rPr>
              <a:t>FIGURE 12.1 </a:t>
            </a:r>
            <a:r>
              <a:rPr lang="en-IN" sz="1200" b="1" i="0" u="none" strike="noStrike" kern="1200" baseline="0" dirty="0">
                <a:solidFill>
                  <a:schemeClr val="tx1"/>
                </a:solidFill>
                <a:latin typeface="Arial" charset="0"/>
                <a:ea typeface="ＭＳ Ｐゴシック" charset="0"/>
                <a:cs typeface="+mn-cs"/>
              </a:rPr>
              <a:t>Chain of Infection. </a:t>
            </a:r>
            <a:br>
              <a:rPr lang="en-IN" sz="1200" b="1" i="0" u="none" strike="noStrike" kern="1200" baseline="0" dirty="0">
                <a:solidFill>
                  <a:schemeClr val="tx1"/>
                </a:solidFill>
                <a:latin typeface="Arial" charset="0"/>
                <a:ea typeface="ＭＳ Ｐゴシック" charset="0"/>
                <a:cs typeface="+mn-cs"/>
              </a:rPr>
            </a:br>
            <a:r>
              <a:rPr lang="en-IN" sz="1200" b="0" i="0" u="none" strike="noStrike" kern="1200" baseline="0" dirty="0">
                <a:solidFill>
                  <a:schemeClr val="tx1"/>
                </a:solidFill>
                <a:latin typeface="Arial" charset="0"/>
                <a:ea typeface="ＭＳ Ｐゴシック" charset="0"/>
                <a:cs typeface="+mn-cs"/>
              </a:rPr>
              <a:t>To cause infection, a pathogen such as a cold virus has to have a reservoir, such as a college student’s body, in which to multiply and a means of escape, such as a cough. This enables the virus to be transmitted—for instance, by air to another student’s eyes (the means of entry). If the student is susceptible—that is, if he or she has no immunity to the particular virus—he or she will experience infection.</a:t>
            </a:r>
            <a:endParaRPr lang="en-US" dirty="0"/>
          </a:p>
        </p:txBody>
      </p:sp>
    </p:spTree>
    <p:extLst>
      <p:ext uri="{BB962C8B-B14F-4D97-AF65-F5344CB8AC3E}">
        <p14:creationId xmlns:p14="http://schemas.microsoft.com/office/powerpoint/2010/main" val="4995286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87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5987214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98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4237308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08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7367689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7384590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0609623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39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31202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IN" sz="1200" b="0" i="0" u="none" strike="noStrike" kern="1200" baseline="0" dirty="0">
                <a:solidFill>
                  <a:schemeClr val="tx1"/>
                </a:solidFill>
                <a:latin typeface="Arial" charset="0"/>
                <a:ea typeface="ＭＳ Ｐゴシック" charset="0"/>
                <a:cs typeface="+mn-cs"/>
              </a:rPr>
              <a:t>FIGURE 12.8 </a:t>
            </a:r>
            <a:r>
              <a:rPr lang="en-IN" sz="1200" b="1" i="0" u="none" strike="noStrike" kern="1200" baseline="0" dirty="0">
                <a:solidFill>
                  <a:schemeClr val="tx1"/>
                </a:solidFill>
                <a:latin typeface="Arial" charset="0"/>
                <a:ea typeface="ＭＳ Ｐゴシック" charset="0"/>
                <a:cs typeface="+mn-cs"/>
              </a:rPr>
              <a:t>A Syphilis Chancre.</a:t>
            </a:r>
            <a:endParaRPr lang="en-US" dirty="0"/>
          </a:p>
        </p:txBody>
      </p:sp>
    </p:spTree>
    <p:extLst>
      <p:ext uri="{BB962C8B-B14F-4D97-AF65-F5344CB8AC3E}">
        <p14:creationId xmlns:p14="http://schemas.microsoft.com/office/powerpoint/2010/main" val="1190102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59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fr-FR" sz="1200" b="0" i="0" u="none" strike="noStrike" kern="1200" baseline="0" dirty="0">
                <a:solidFill>
                  <a:schemeClr val="tx1"/>
                </a:solidFill>
                <a:latin typeface="Arial" charset="0"/>
                <a:ea typeface="ＭＳ Ｐゴシック" charset="0"/>
                <a:cs typeface="+mn-cs"/>
              </a:rPr>
              <a:t>FIGURE 12.8 </a:t>
            </a:r>
            <a:r>
              <a:rPr lang="fr-FR" sz="1200" b="1" i="0" u="none" strike="noStrike" kern="1200" baseline="0" dirty="0">
                <a:solidFill>
                  <a:schemeClr val="tx1"/>
                </a:solidFill>
                <a:latin typeface="Arial" charset="0"/>
                <a:ea typeface="ＭＳ Ｐゴシック" charset="0"/>
                <a:cs typeface="+mn-cs"/>
              </a:rPr>
              <a:t>A Syphilis Chancre.</a:t>
            </a:r>
            <a:endParaRPr lang="en-US" dirty="0"/>
          </a:p>
        </p:txBody>
      </p:sp>
    </p:spTree>
    <p:extLst>
      <p:ext uri="{BB962C8B-B14F-4D97-AF65-F5344CB8AC3E}">
        <p14:creationId xmlns:p14="http://schemas.microsoft.com/office/powerpoint/2010/main" val="20046446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69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IN" sz="1200" b="0" i="0" u="none" strike="noStrike" kern="1200" baseline="0" dirty="0">
                <a:solidFill>
                  <a:schemeClr val="tx1"/>
                </a:solidFill>
                <a:latin typeface="Arial" charset="0"/>
                <a:ea typeface="ＭＳ Ｐゴシック" charset="0"/>
                <a:cs typeface="+mn-cs"/>
              </a:rPr>
              <a:t>FIGURE 12.9 </a:t>
            </a:r>
            <a:r>
              <a:rPr lang="en-IN" sz="1200" b="1" i="0" u="none" strike="noStrike" kern="1200" baseline="0" dirty="0">
                <a:solidFill>
                  <a:schemeClr val="tx1"/>
                </a:solidFill>
                <a:latin typeface="Arial" charset="0"/>
                <a:ea typeface="ＭＳ Ｐゴシック" charset="0"/>
                <a:cs typeface="+mn-cs"/>
              </a:rPr>
              <a:t>Pubic Lice.</a:t>
            </a:r>
            <a:endParaRPr lang="en-US" dirty="0"/>
          </a:p>
        </p:txBody>
      </p:sp>
    </p:spTree>
    <p:extLst>
      <p:ext uri="{BB962C8B-B14F-4D97-AF65-F5344CB8AC3E}">
        <p14:creationId xmlns:p14="http://schemas.microsoft.com/office/powerpoint/2010/main" val="9229747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80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273020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7"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4024283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9116663-B372-3E48-9F73-B21AA219DBD6}" type="slidenum">
              <a:rPr lang="en-US" smtClean="0"/>
              <a:pPr/>
              <a:t>61</a:t>
            </a:fld>
            <a:endParaRPr lang="en-US" dirty="0"/>
          </a:p>
        </p:txBody>
      </p:sp>
    </p:spTree>
    <p:extLst>
      <p:ext uri="{BB962C8B-B14F-4D97-AF65-F5344CB8AC3E}">
        <p14:creationId xmlns:p14="http://schemas.microsoft.com/office/powerpoint/2010/main" val="1352250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3731"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215788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47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900440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425507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536" y="607675"/>
            <a:ext cx="5533167" cy="6247431"/>
          </a:xfrm>
          <a:prstGeom prst="rect">
            <a:avLst/>
          </a:prstGeom>
        </p:spPr>
      </p:pic>
      <p:sp>
        <p:nvSpPr>
          <p:cNvPr id="4098" name="Rectangle 2"/>
          <p:cNvSpPr>
            <a:spLocks noGrp="1" noChangeArrowheads="1"/>
          </p:cNvSpPr>
          <p:nvPr>
            <p:ph type="ctrTitle" hasCustomPrompt="1"/>
          </p:nvPr>
        </p:nvSpPr>
        <p:spPr>
          <a:xfrm>
            <a:off x="365126" y="3124200"/>
            <a:ext cx="3392503" cy="1077218"/>
          </a:xfrm>
          <a:extLst>
            <a:ext uri="{909E8E84-426E-40DD-AFC4-6F175D3DCCD1}">
              <a14:hiddenFill xmlns:a14="http://schemas.microsoft.com/office/drawing/2010/main">
                <a:solidFill>
                  <a:schemeClr val="accent1"/>
                </a:solidFill>
              </a14:hiddenFill>
            </a:ext>
          </a:extLst>
        </p:spPr>
        <p:txBody>
          <a:bodyPr lIns="91440"/>
          <a:lstStyle>
            <a:lvl1pPr>
              <a:defRPr>
                <a:solidFill>
                  <a:srgbClr val="CD0044"/>
                </a:solidFill>
              </a:defRPr>
            </a:lvl1pPr>
          </a:lstStyle>
          <a:p>
            <a:pPr lvl="0"/>
            <a:r>
              <a:rPr lang="en-US" noProof="0" dirty="0"/>
              <a:t>Click to edit</a:t>
            </a:r>
            <a:br>
              <a:rPr lang="en-US" noProof="0" dirty="0"/>
            </a:br>
            <a:r>
              <a:rPr lang="en-US" noProof="0" dirty="0"/>
              <a:t>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solidFill>
                  <a:srgbClr val="CD0044"/>
                </a:solidFill>
              </a:defRPr>
            </a:lvl1pPr>
          </a:lstStyle>
          <a:p>
            <a:pPr lvl="0"/>
            <a:endParaRPr lang="en-US" noProof="0" dirty="0"/>
          </a:p>
        </p:txBody>
      </p:sp>
      <p:sp>
        <p:nvSpPr>
          <p:cNvPr id="4101" name="Rectangle 5"/>
          <p:cNvSpPr>
            <a:spLocks noChangeArrowheads="1"/>
          </p:cNvSpPr>
          <p:nvPr/>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800" dirty="0">
                <a:solidFill>
                  <a:schemeClr val="bg1"/>
                </a:solidFill>
              </a:rPr>
              <a:t>Lecture 3 Outline</a:t>
            </a:r>
          </a:p>
        </p:txBody>
      </p:sp>
    </p:spTree>
    <p:extLst>
      <p:ext uri="{BB962C8B-B14F-4D97-AF65-F5344CB8AC3E}">
        <p14:creationId xmlns:p14="http://schemas.microsoft.com/office/powerpoint/2010/main" val="2510649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385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536" y="607675"/>
            <a:ext cx="5533167" cy="6247431"/>
          </a:xfrm>
          <a:prstGeom prst="rect">
            <a:avLst/>
          </a:prstGeom>
        </p:spPr>
      </p:pic>
      <p:sp>
        <p:nvSpPr>
          <p:cNvPr id="4098" name="Rectangle 2"/>
          <p:cNvSpPr>
            <a:spLocks noGrp="1" noChangeArrowheads="1"/>
          </p:cNvSpPr>
          <p:nvPr>
            <p:ph type="ctrTitle" hasCustomPrompt="1"/>
          </p:nvPr>
        </p:nvSpPr>
        <p:spPr>
          <a:xfrm>
            <a:off x="365126" y="3124200"/>
            <a:ext cx="3392503" cy="1077218"/>
          </a:xfrm>
          <a:extLst>
            <a:ext uri="{909E8E84-426E-40DD-AFC4-6F175D3DCCD1}">
              <a14:hiddenFill xmlns:a14="http://schemas.microsoft.com/office/drawing/2010/main">
                <a:solidFill>
                  <a:schemeClr val="accent1"/>
                </a:solidFill>
              </a14:hiddenFill>
            </a:ext>
          </a:extLst>
        </p:spPr>
        <p:txBody>
          <a:bodyPr lIns="91440"/>
          <a:lstStyle>
            <a:lvl1pPr>
              <a:defRPr>
                <a:solidFill>
                  <a:srgbClr val="CD0044"/>
                </a:solidFill>
              </a:defRPr>
            </a:lvl1pPr>
          </a:lstStyle>
          <a:p>
            <a:pPr lvl="0"/>
            <a:r>
              <a:rPr lang="en-US" noProof="0" dirty="0"/>
              <a:t>Click to edit</a:t>
            </a:r>
            <a:br>
              <a:rPr lang="en-US" noProof="0" dirty="0"/>
            </a:br>
            <a:r>
              <a:rPr lang="en-US" noProof="0" dirty="0"/>
              <a:t>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solidFill>
                  <a:srgbClr val="CD0044"/>
                </a:solidFill>
              </a:defRPr>
            </a:lvl1pPr>
          </a:lstStyle>
          <a:p>
            <a:pPr lvl="0"/>
            <a:endParaRPr lang="en-US" noProof="0" dirty="0"/>
          </a:p>
        </p:txBody>
      </p:sp>
      <p:sp>
        <p:nvSpPr>
          <p:cNvPr id="4101" name="Rectangle 5"/>
          <p:cNvSpPr>
            <a:spLocks noChangeArrowheads="1"/>
          </p:cNvSpPr>
          <p:nvPr/>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800" dirty="0">
                <a:solidFill>
                  <a:schemeClr val="bg1"/>
                </a:solidFill>
              </a:rPr>
              <a:t>Lecture Outline</a:t>
            </a:r>
          </a:p>
        </p:txBody>
      </p:sp>
    </p:spTree>
    <p:extLst>
      <p:ext uri="{BB962C8B-B14F-4D97-AF65-F5344CB8AC3E}">
        <p14:creationId xmlns:p14="http://schemas.microsoft.com/office/powerpoint/2010/main" val="389240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774560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789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0"/>
            <a:ext cx="9144000" cy="609600"/>
          </a:xfrm>
          <a:prstGeom prst="rect">
            <a:avLst/>
          </a:prstGeom>
          <a:solidFill>
            <a:srgbClr val="1E398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defRPr/>
            </a:pPr>
            <a:endParaRPr lang="en-US" altLang="en-US">
              <a:solidFill>
                <a:srgbClr val="000000"/>
              </a:solidFill>
            </a:endParaRPr>
          </a:p>
        </p:txBody>
      </p:sp>
      <p:sp>
        <p:nvSpPr>
          <p:cNvPr id="3" name="Content Placeholder 2"/>
          <p:cNvSpPr>
            <a:spLocks noGrp="1"/>
          </p:cNvSpPr>
          <p:nvPr>
            <p:ph idx="1"/>
          </p:nvPr>
        </p:nvSpPr>
        <p:spPr>
          <a:xfrm>
            <a:off x="382377" y="1150039"/>
            <a:ext cx="8229600" cy="5106987"/>
          </a:xfrm>
        </p:spPr>
        <p:txBody>
          <a:bodyPr/>
          <a:lstStyle>
            <a:lvl1pPr>
              <a:defRPr sz="26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96381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0846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14112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3657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248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0" y="0"/>
            <a:ext cx="67056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780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3619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976966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8978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724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489" y="2197916"/>
            <a:ext cx="8229600" cy="2298583"/>
          </a:xfrm>
        </p:spPr>
        <p:txBody>
          <a:bodyPr/>
          <a:lstStyle>
            <a:lvl1pPr>
              <a:defRPr sz="26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a:spLocks noChangeArrowheads="1"/>
          </p:cNvSpPr>
          <p:nvPr userDrawn="1"/>
        </p:nvSpPr>
        <p:spPr bwMode="auto">
          <a:xfrm>
            <a:off x="-7698" y="978529"/>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Tree>
    <p:extLst>
      <p:ext uri="{BB962C8B-B14F-4D97-AF65-F5344CB8AC3E}">
        <p14:creationId xmlns:p14="http://schemas.microsoft.com/office/powerpoint/2010/main" val="3059762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7926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6495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6625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248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0" y="0"/>
            <a:ext cx="67056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3672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903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1027" name="Rectangle 3"/>
          <p:cNvSpPr>
            <a:spLocks noGrp="1" noChangeArrowheads="1"/>
          </p:cNvSpPr>
          <p:nvPr>
            <p:ph type="title"/>
          </p:nvPr>
        </p:nvSpPr>
        <p:spPr bwMode="auto">
          <a:xfrm>
            <a:off x="11938" y="15081"/>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a:t>Click to edit Master title style</a:t>
            </a:r>
          </a:p>
        </p:txBody>
      </p:sp>
      <p:sp>
        <p:nvSpPr>
          <p:cNvPr id="1028" name="Rectangle 4"/>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Rectangle 15"/>
          <p:cNvSpPr txBox="1">
            <a:spLocks noChangeArrowheads="1"/>
          </p:cNvSpPr>
          <p:nvPr/>
        </p:nvSpPr>
        <p:spPr bwMode="gray">
          <a:xfrm>
            <a:off x="76200" y="6602413"/>
            <a:ext cx="5399088" cy="179387"/>
          </a:xfrm>
          <a:prstGeom prst="rect">
            <a:avLst/>
          </a:prstGeom>
          <a:noFill/>
          <a:ln>
            <a:noFill/>
          </a:ln>
          <a:effectLst/>
        </p:spPr>
        <p:txBody>
          <a:bodyPr lIns="0" tIns="0" rIns="0" bIns="0"/>
          <a:lstStyle>
            <a:defPPr>
              <a:defRPr lang="en-US"/>
            </a:defPPr>
            <a:lvl1pPr algn="l" rtl="0" fontAlgn="base">
              <a:spcBef>
                <a:spcPct val="0"/>
              </a:spcBef>
              <a:spcAft>
                <a:spcPct val="0"/>
              </a:spcAft>
              <a:defRPr sz="9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dirty="0">
                <a:solidFill>
                  <a:srgbClr val="000000"/>
                </a:solidFill>
              </a:rPr>
              <a:t>© 2018 Pearson Education, Inc.</a:t>
            </a:r>
          </a:p>
        </p:txBody>
      </p:sp>
      <p:sp>
        <p:nvSpPr>
          <p:cNvPr id="8" name="Rectangle 7"/>
          <p:cNvSpPr>
            <a:spLocks noChangeArrowheads="1"/>
          </p:cNvSpPr>
          <p:nvPr userDrawn="1"/>
        </p:nvSpPr>
        <p:spPr bwMode="auto">
          <a:xfrm>
            <a:off x="-7698" y="500356"/>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Tree>
    <p:extLst>
      <p:ext uri="{BB962C8B-B14F-4D97-AF65-F5344CB8AC3E}">
        <p14:creationId xmlns:p14="http://schemas.microsoft.com/office/powerpoint/2010/main" val="412293383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hf sldNum="0" hdr="0" dt="0"/>
  <p:txStyles>
    <p:titleStyle>
      <a:lvl1pPr algn="l" rtl="0" eaLnBrk="0" fontAlgn="base" hangingPunct="0">
        <a:spcBef>
          <a:spcPct val="50000"/>
        </a:spcBef>
        <a:spcAft>
          <a:spcPct val="0"/>
        </a:spcAft>
        <a:defRPr sz="3200" b="1">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1027" name="Rectangle 3"/>
          <p:cNvSpPr>
            <a:spLocks noGrp="1" noChangeArrowheads="1"/>
          </p:cNvSpPr>
          <p:nvPr>
            <p:ph type="title"/>
          </p:nvPr>
        </p:nvSpPr>
        <p:spPr bwMode="auto">
          <a:xfrm>
            <a:off x="11938" y="15081"/>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dirty="0"/>
              <a:t>Click to edit Master title style</a:t>
            </a:r>
          </a:p>
        </p:txBody>
      </p:sp>
      <p:sp>
        <p:nvSpPr>
          <p:cNvPr id="1028" name="Rectangle 4"/>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Rectangle 15"/>
          <p:cNvSpPr txBox="1">
            <a:spLocks noChangeArrowheads="1"/>
          </p:cNvSpPr>
          <p:nvPr/>
        </p:nvSpPr>
        <p:spPr bwMode="gray">
          <a:xfrm>
            <a:off x="76200" y="6602413"/>
            <a:ext cx="5399088" cy="179387"/>
          </a:xfrm>
          <a:prstGeom prst="rect">
            <a:avLst/>
          </a:prstGeom>
          <a:noFill/>
          <a:ln>
            <a:noFill/>
          </a:ln>
          <a:effectLst/>
        </p:spPr>
        <p:txBody>
          <a:bodyPr lIns="0" tIns="0" rIns="0" bIns="0"/>
          <a:lstStyle>
            <a:defPPr>
              <a:defRPr lang="en-US"/>
            </a:defPPr>
            <a:lvl1pPr algn="l" rtl="0" fontAlgn="base">
              <a:spcBef>
                <a:spcPct val="0"/>
              </a:spcBef>
              <a:spcAft>
                <a:spcPct val="0"/>
              </a:spcAft>
              <a:defRPr sz="9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dirty="0">
                <a:solidFill>
                  <a:srgbClr val="000000"/>
                </a:solidFill>
              </a:rPr>
              <a:t>© 2018 Pearson Education, Inc.</a:t>
            </a:r>
          </a:p>
        </p:txBody>
      </p:sp>
    </p:spTree>
    <p:extLst>
      <p:ext uri="{BB962C8B-B14F-4D97-AF65-F5344CB8AC3E}">
        <p14:creationId xmlns:p14="http://schemas.microsoft.com/office/powerpoint/2010/main" val="1958758450"/>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Lst>
  <p:hf sldNum="0" hdr="0" dt="0"/>
  <p:txStyles>
    <p:titleStyle>
      <a:lvl1pPr algn="l" rtl="0" eaLnBrk="0" fontAlgn="base" hangingPunct="0">
        <a:spcBef>
          <a:spcPct val="50000"/>
        </a:spcBef>
        <a:spcAft>
          <a:spcPct val="0"/>
        </a:spcAft>
        <a:defRPr sz="3200" b="1">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jpeg"/><Relationship Id="rId5" Type="http://schemas.openxmlformats.org/officeDocument/2006/relationships/hyperlink" Target="../../../../../Other/02_PPTLecture_LEC/02_psychosocial_health.mov"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hyperlink" Target="../../../../../Other/02_PPTLecture_LEC/02_psychosocial_health.mov"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3"/>
          <p:cNvSpPr>
            <a:spLocks noGrp="1" noChangeArrowheads="1"/>
          </p:cNvSpPr>
          <p:nvPr>
            <p:ph type="ctrTitle"/>
          </p:nvPr>
        </p:nvSpPr>
        <p:spPr>
          <a:xfrm>
            <a:off x="365125" y="1100672"/>
            <a:ext cx="2984657" cy="3539430"/>
          </a:xfrm>
        </p:spPr>
        <p:txBody>
          <a:bodyPr/>
          <a:lstStyle/>
          <a:p>
            <a:r>
              <a:rPr lang="en-US" dirty="0">
                <a:solidFill>
                  <a:srgbClr val="284587"/>
                </a:solidFill>
              </a:rPr>
              <a:t>Chapter 12: </a:t>
            </a:r>
            <a:r>
              <a:rPr lang="en-IN" dirty="0">
                <a:solidFill>
                  <a:srgbClr val="284587"/>
                </a:solidFill>
              </a:rPr>
              <a:t>Preventing Infectious</a:t>
            </a:r>
            <a:br>
              <a:rPr lang="en-IN" dirty="0">
                <a:solidFill>
                  <a:srgbClr val="284587"/>
                </a:solidFill>
              </a:rPr>
            </a:br>
            <a:r>
              <a:rPr lang="en-IN" dirty="0">
                <a:solidFill>
                  <a:srgbClr val="284587"/>
                </a:solidFill>
              </a:rPr>
              <a:t>Diseases and</a:t>
            </a:r>
            <a:br>
              <a:rPr lang="en-IN" dirty="0">
                <a:solidFill>
                  <a:srgbClr val="284587"/>
                </a:solidFill>
              </a:rPr>
            </a:br>
            <a:r>
              <a:rPr lang="en-IN" dirty="0">
                <a:solidFill>
                  <a:srgbClr val="284587"/>
                </a:solidFill>
              </a:rPr>
              <a:t>Sexually Transmitted</a:t>
            </a:r>
            <a:br>
              <a:rPr lang="en-IN" dirty="0">
                <a:solidFill>
                  <a:srgbClr val="284587"/>
                </a:solidFill>
              </a:rPr>
            </a:br>
            <a:r>
              <a:rPr lang="en-IN" dirty="0">
                <a:solidFill>
                  <a:srgbClr val="284587"/>
                </a:solidFill>
              </a:rPr>
              <a:t>Infections</a:t>
            </a:r>
            <a:endParaRPr lang="en-US" dirty="0">
              <a:solidFill>
                <a:srgbClr val="284587"/>
              </a:solidFill>
            </a:endParaRPr>
          </a:p>
        </p:txBody>
      </p:sp>
      <p:sp>
        <p:nvSpPr>
          <p:cNvPr id="13" name="Rectangle 3"/>
          <p:cNvSpPr>
            <a:spLocks noGrp="1" noChangeArrowheads="1"/>
          </p:cNvSpPr>
          <p:nvPr>
            <p:ph type="subTitle" idx="1"/>
          </p:nvPr>
        </p:nvSpPr>
        <p:spPr>
          <a:xfrm>
            <a:off x="365126" y="4860925"/>
            <a:ext cx="3214711" cy="1311128"/>
          </a:xfrm>
        </p:spPr>
        <p:txBody>
          <a:bodyPr/>
          <a:lstStyle>
            <a:lvl1pPr marL="0" indent="0">
              <a:buFontTx/>
              <a:buNone/>
              <a:defRPr sz="2000"/>
            </a:lvl1pPr>
          </a:lstStyle>
          <a:p>
            <a:pPr lvl="0"/>
            <a:r>
              <a:rPr lang="en-US" sz="1800" dirty="0">
                <a:solidFill>
                  <a:srgbClr val="284587"/>
                </a:solidFill>
              </a:rPr>
              <a:t>Lecture Outlines by</a:t>
            </a:r>
          </a:p>
          <a:p>
            <a:pPr lvl="0"/>
            <a:r>
              <a:rPr lang="en-US" sz="1800" dirty="0">
                <a:solidFill>
                  <a:srgbClr val="284587"/>
                </a:solidFill>
              </a:rPr>
              <a:t>Sloane Burke Winkelman</a:t>
            </a:r>
          </a:p>
          <a:p>
            <a:pPr lvl="0"/>
            <a:r>
              <a:rPr lang="en-US" sz="1800" dirty="0">
                <a:solidFill>
                  <a:srgbClr val="284587"/>
                </a:solidFill>
              </a:rPr>
              <a:t>California State University, Northridge</a:t>
            </a:r>
          </a:p>
        </p:txBody>
      </p:sp>
      <p:sp>
        <p:nvSpPr>
          <p:cNvPr id="14" name="Rectangle 13"/>
          <p:cNvSpPr>
            <a:spLocks noChangeArrowheads="1"/>
          </p:cNvSpPr>
          <p:nvPr/>
        </p:nvSpPr>
        <p:spPr bwMode="auto">
          <a:xfrm>
            <a:off x="5394325" y="8731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5"/>
          <p:cNvSpPr>
            <a:spLocks noGrp="1" noChangeArrowheads="1"/>
          </p:cNvSpPr>
          <p:nvPr>
            <p:ph idx="1"/>
          </p:nvPr>
        </p:nvSpPr>
        <p:spPr>
          <a:xfrm>
            <a:off x="383230" y="1150467"/>
            <a:ext cx="8434843" cy="3584496"/>
          </a:xfrm>
        </p:spPr>
        <p:txBody>
          <a:bodyPr/>
          <a:lstStyle/>
          <a:p>
            <a:pPr>
              <a:buClr>
                <a:srgbClr val="4D92BC"/>
              </a:buClr>
            </a:pPr>
            <a:r>
              <a:rPr lang="en-US" sz="2600" b="1" dirty="0"/>
              <a:t>Antigen:</a:t>
            </a:r>
            <a:r>
              <a:rPr lang="en-US" sz="2600" dirty="0"/>
              <a:t> A tiny region on the surface of an infectious agent that can be detected by B cells and T cells.</a:t>
            </a:r>
          </a:p>
          <a:p>
            <a:pPr>
              <a:buClr>
                <a:srgbClr val="4D92BC"/>
              </a:buClr>
            </a:pPr>
            <a:r>
              <a:rPr lang="en-US" sz="2600" b="1" dirty="0"/>
              <a:t>Antibodies:</a:t>
            </a:r>
            <a:r>
              <a:rPr lang="en-US" sz="2600" dirty="0"/>
              <a:t> Proteins released by B cells that bind tightly to infectious agents and mark them for destruction.</a:t>
            </a:r>
          </a:p>
          <a:p>
            <a:pPr>
              <a:buClr>
                <a:srgbClr val="4D92BC"/>
              </a:buClr>
            </a:pPr>
            <a:r>
              <a:rPr lang="en-US" sz="2600" b="1" dirty="0"/>
              <a:t>Acquired immunity:</a:t>
            </a:r>
            <a:r>
              <a:rPr lang="en-US" sz="2600" dirty="0"/>
              <a:t> The body</a:t>
            </a:r>
            <a:r>
              <a:rPr lang="fr-FR" sz="2600" dirty="0"/>
              <a:t>’</a:t>
            </a:r>
            <a:r>
              <a:rPr lang="en-US" sz="2600" dirty="0"/>
              <a:t>s</a:t>
            </a:r>
            <a:r>
              <a:rPr lang="en-US" altLang="ja-JP" sz="2600" dirty="0"/>
              <a:t> ability to quickly identify and attack a pathogen that it recognizes from previous exposure.</a:t>
            </a:r>
            <a:endParaRPr lang="en-US" sz="2600" dirty="0"/>
          </a:p>
        </p:txBody>
      </p:sp>
      <p:sp>
        <p:nvSpPr>
          <p:cNvPr id="12290" name="Rectangle 4"/>
          <p:cNvSpPr>
            <a:spLocks noGrp="1" noChangeArrowheads="1"/>
          </p:cNvSpPr>
          <p:nvPr>
            <p:ph type="title"/>
          </p:nvPr>
        </p:nvSpPr>
        <p:spPr/>
        <p:txBody>
          <a:bodyPr/>
          <a:lstStyle/>
          <a:p>
            <a:r>
              <a:rPr lang="en-US" dirty="0"/>
              <a:t>The Body Protects Against Infections</a:t>
            </a:r>
          </a:p>
        </p:txBody>
      </p:sp>
    </p:spTree>
    <p:extLst>
      <p:ext uri="{BB962C8B-B14F-4D97-AF65-F5344CB8AC3E}">
        <p14:creationId xmlns:p14="http://schemas.microsoft.com/office/powerpoint/2010/main" val="603971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Your Body</a:t>
            </a:r>
            <a:r>
              <a:rPr lang="fr-FR" dirty="0"/>
              <a:t>’</a:t>
            </a:r>
            <a:r>
              <a:rPr lang="en-US" dirty="0"/>
              <a:t>s Immune Response</a:t>
            </a:r>
          </a:p>
        </p:txBody>
      </p:sp>
      <p:pic>
        <p:nvPicPr>
          <p:cNvPr id="2050" name="Picture 2" descr="D:\01.IRDVD\Lynch\cpy\Chapter12\Figures\Jpegs_Labeled\CH_3e_Figure_12_02.jpg"/>
          <p:cNvPicPr>
            <a:picLocks noChangeAspect="1" noChangeArrowheads="1"/>
          </p:cNvPicPr>
          <p:nvPr/>
        </p:nvPicPr>
        <p:blipFill rotWithShape="1">
          <a:blip r:embed="rId3">
            <a:extLst>
              <a:ext uri="{28A0092B-C50C-407E-A947-70E740481C1C}">
                <a14:useLocalDpi xmlns:a14="http://schemas.microsoft.com/office/drawing/2010/main" val="0"/>
              </a:ext>
            </a:extLst>
          </a:blip>
          <a:srcRect b="2801"/>
          <a:stretch/>
        </p:blipFill>
        <p:spPr bwMode="auto">
          <a:xfrm>
            <a:off x="652463" y="948269"/>
            <a:ext cx="7839075" cy="5190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544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5"/>
          <p:cNvSpPr>
            <a:spLocks noGrp="1" noChangeArrowheads="1"/>
          </p:cNvSpPr>
          <p:nvPr>
            <p:ph idx="1"/>
          </p:nvPr>
        </p:nvSpPr>
        <p:spPr>
          <a:xfrm>
            <a:off x="383231" y="1150466"/>
            <a:ext cx="8229600" cy="5106987"/>
          </a:xfrm>
        </p:spPr>
        <p:txBody>
          <a:bodyPr/>
          <a:lstStyle/>
          <a:p>
            <a:pPr>
              <a:buClr>
                <a:srgbClr val="4D92BC"/>
              </a:buClr>
            </a:pPr>
            <a:r>
              <a:rPr lang="en-US" sz="2600" b="1" dirty="0"/>
              <a:t>Immunization:</a:t>
            </a:r>
            <a:r>
              <a:rPr lang="en-US" sz="2600" dirty="0"/>
              <a:t> The creation of immunity to a pathogen through vaccination or through the injection of antibodies.</a:t>
            </a:r>
          </a:p>
          <a:p>
            <a:pPr>
              <a:buClr>
                <a:srgbClr val="4D92BC"/>
              </a:buClr>
            </a:pPr>
            <a:r>
              <a:rPr lang="en-US" sz="2600" b="1" dirty="0"/>
              <a:t>Acquired immunity:</a:t>
            </a:r>
            <a:r>
              <a:rPr lang="en-US" sz="2600" dirty="0"/>
              <a:t> The body</a:t>
            </a:r>
            <a:r>
              <a:rPr lang="fr-FR" sz="2600" dirty="0"/>
              <a:t>’</a:t>
            </a:r>
            <a:r>
              <a:rPr lang="en-US" sz="2600" dirty="0"/>
              <a:t>s ability to quickly identify and attack a pathogen that it recognizes from previous exposure. In some cases, acquired immunity leads to lifelong protection against the same infection. </a:t>
            </a:r>
          </a:p>
          <a:p>
            <a:pPr>
              <a:buClr>
                <a:srgbClr val="4D92BC"/>
              </a:buClr>
            </a:pPr>
            <a:r>
              <a:rPr lang="en-US" sz="2600" b="1" dirty="0"/>
              <a:t>Herd immunity: </a:t>
            </a:r>
            <a:r>
              <a:rPr lang="en-US" sz="2600" dirty="0"/>
              <a:t>The condition where greater than 90% of a community is vaccinated against a disease, giving it little ability to spread through the community.</a:t>
            </a:r>
          </a:p>
        </p:txBody>
      </p:sp>
      <p:sp>
        <p:nvSpPr>
          <p:cNvPr id="14338" name="Rectangle 4"/>
          <p:cNvSpPr>
            <a:spLocks noGrp="1" noChangeArrowheads="1"/>
          </p:cNvSpPr>
          <p:nvPr>
            <p:ph type="title"/>
          </p:nvPr>
        </p:nvSpPr>
        <p:spPr/>
        <p:txBody>
          <a:bodyPr/>
          <a:lstStyle/>
          <a:p>
            <a:r>
              <a:rPr lang="en-US" dirty="0"/>
              <a:t>Immunization</a:t>
            </a:r>
          </a:p>
        </p:txBody>
      </p:sp>
    </p:spTree>
    <p:extLst>
      <p:ext uri="{BB962C8B-B14F-4D97-AF65-F5344CB8AC3E}">
        <p14:creationId xmlns:p14="http://schemas.microsoft.com/office/powerpoint/2010/main" val="3543787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01.IRDVD\Lynch\cpy\Chapter12\Figures\Jpegs_Labeled\CH_3e_Table_12_01.jpg"/>
          <p:cNvPicPr>
            <a:picLocks noChangeAspect="1" noChangeArrowheads="1"/>
          </p:cNvPicPr>
          <p:nvPr/>
        </p:nvPicPr>
        <p:blipFill rotWithShape="1">
          <a:blip r:embed="rId3">
            <a:extLst>
              <a:ext uri="{28A0092B-C50C-407E-A947-70E740481C1C}">
                <a14:useLocalDpi xmlns:a14="http://schemas.microsoft.com/office/drawing/2010/main" val="0"/>
              </a:ext>
            </a:extLst>
          </a:blip>
          <a:srcRect b="3362"/>
          <a:stretch/>
        </p:blipFill>
        <p:spPr bwMode="auto">
          <a:xfrm>
            <a:off x="494586" y="1379238"/>
            <a:ext cx="8153241" cy="4225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263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5"/>
          <p:cNvSpPr>
            <a:spLocks noGrp="1" noChangeArrowheads="1"/>
          </p:cNvSpPr>
          <p:nvPr>
            <p:ph idx="1"/>
          </p:nvPr>
        </p:nvSpPr>
        <p:spPr>
          <a:xfrm>
            <a:off x="383231" y="1150467"/>
            <a:ext cx="8229600" cy="2833058"/>
          </a:xfrm>
        </p:spPr>
        <p:txBody>
          <a:bodyPr/>
          <a:lstStyle/>
          <a:p>
            <a:pPr>
              <a:buClr>
                <a:srgbClr val="4D92BC"/>
              </a:buClr>
            </a:pPr>
            <a:r>
              <a:rPr lang="en-US" sz="2600" b="1" dirty="0"/>
              <a:t>Allergies</a:t>
            </a:r>
            <a:r>
              <a:rPr lang="en-US" sz="2600" dirty="0"/>
              <a:t> occur from abnormal immune system reactions to substances that are otherwise harmless.</a:t>
            </a:r>
          </a:p>
          <a:p>
            <a:pPr>
              <a:buClr>
                <a:srgbClr val="4D92BC"/>
              </a:buClr>
            </a:pPr>
            <a:r>
              <a:rPr lang="en-US" sz="2600" dirty="0"/>
              <a:t>More than 50 million people in the United States have allergies.</a:t>
            </a:r>
          </a:p>
          <a:p>
            <a:pPr>
              <a:buClr>
                <a:srgbClr val="4D92BC"/>
              </a:buClr>
            </a:pPr>
            <a:r>
              <a:rPr lang="en-US" sz="2600" dirty="0"/>
              <a:t>There are many strategies for coping with allergies.</a:t>
            </a:r>
          </a:p>
        </p:txBody>
      </p:sp>
      <p:sp>
        <p:nvSpPr>
          <p:cNvPr id="16386" name="Rectangle 4"/>
          <p:cNvSpPr>
            <a:spLocks noGrp="1" noChangeArrowheads="1"/>
          </p:cNvSpPr>
          <p:nvPr>
            <p:ph type="title"/>
          </p:nvPr>
        </p:nvSpPr>
        <p:spPr/>
        <p:txBody>
          <a:bodyPr/>
          <a:lstStyle/>
          <a:p>
            <a:r>
              <a:rPr lang="en-US" dirty="0"/>
              <a:t>Immune Disorders: Allergies</a:t>
            </a:r>
          </a:p>
        </p:txBody>
      </p:sp>
    </p:spTree>
    <p:extLst>
      <p:ext uri="{BB962C8B-B14F-4D97-AF65-F5344CB8AC3E}">
        <p14:creationId xmlns:p14="http://schemas.microsoft.com/office/powerpoint/2010/main" val="3866085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5"/>
          <p:cNvSpPr>
            <a:spLocks noGrp="1" noChangeArrowheads="1"/>
          </p:cNvSpPr>
          <p:nvPr>
            <p:ph idx="1"/>
          </p:nvPr>
        </p:nvSpPr>
        <p:spPr>
          <a:xfrm>
            <a:off x="383231" y="1150466"/>
            <a:ext cx="8229600" cy="1683269"/>
          </a:xfrm>
        </p:spPr>
        <p:txBody>
          <a:bodyPr/>
          <a:lstStyle/>
          <a:p>
            <a:pPr>
              <a:buClr>
                <a:srgbClr val="4D92BC"/>
              </a:buClr>
            </a:pPr>
            <a:r>
              <a:rPr lang="en-US" sz="2600" b="1" dirty="0"/>
              <a:t>Anaphylactic shock </a:t>
            </a:r>
            <a:r>
              <a:rPr lang="en-US" sz="2600" dirty="0"/>
              <a:t>occurs when the release of histamine and other chemicals into the body leads to a drop in blood pressure, tightening of airways, and possible unconsciousness and even death.</a:t>
            </a:r>
          </a:p>
        </p:txBody>
      </p:sp>
      <p:sp>
        <p:nvSpPr>
          <p:cNvPr id="17410" name="Rectangle 4"/>
          <p:cNvSpPr>
            <a:spLocks noGrp="1" noChangeArrowheads="1"/>
          </p:cNvSpPr>
          <p:nvPr>
            <p:ph type="title"/>
          </p:nvPr>
        </p:nvSpPr>
        <p:spPr/>
        <p:txBody>
          <a:bodyPr/>
          <a:lstStyle/>
          <a:p>
            <a:r>
              <a:rPr lang="en-US" dirty="0"/>
              <a:t>Immune Disorders: Allergies (cont.)</a:t>
            </a:r>
          </a:p>
        </p:txBody>
      </p:sp>
    </p:spTree>
    <p:extLst>
      <p:ext uri="{BB962C8B-B14F-4D97-AF65-F5344CB8AC3E}">
        <p14:creationId xmlns:p14="http://schemas.microsoft.com/office/powerpoint/2010/main" val="1472640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5"/>
          <p:cNvSpPr>
            <a:spLocks noGrp="1" noChangeArrowheads="1"/>
          </p:cNvSpPr>
          <p:nvPr>
            <p:ph idx="1"/>
          </p:nvPr>
        </p:nvSpPr>
        <p:spPr>
          <a:xfrm>
            <a:off x="383231" y="1150467"/>
            <a:ext cx="8229600" cy="3213304"/>
          </a:xfrm>
        </p:spPr>
        <p:txBody>
          <a:bodyPr/>
          <a:lstStyle/>
          <a:p>
            <a:pPr>
              <a:buClr>
                <a:srgbClr val="4D92BC"/>
              </a:buClr>
            </a:pPr>
            <a:r>
              <a:rPr lang="en-US" sz="2600" b="1" dirty="0"/>
              <a:t>Asthma </a:t>
            </a:r>
            <a:r>
              <a:rPr lang="en-US" sz="2600" dirty="0"/>
              <a:t>is a chronic constriction and inflammation of the airways, which makes breathing difficult and causes shortness of breath, wheezing, coughing, and chest tightness.</a:t>
            </a:r>
          </a:p>
          <a:p>
            <a:pPr lvl="1">
              <a:buClr>
                <a:srgbClr val="4D92BC"/>
              </a:buClr>
            </a:pPr>
            <a:r>
              <a:rPr lang="en-US" sz="2400" i="1" dirty="0"/>
              <a:t>Allergic asthma </a:t>
            </a:r>
            <a:r>
              <a:rPr lang="en-US" sz="2400" dirty="0"/>
              <a:t>(e.g., pollen, venom, peanuts)</a:t>
            </a:r>
          </a:p>
          <a:p>
            <a:pPr lvl="1">
              <a:buClr>
                <a:srgbClr val="4D92BC"/>
              </a:buClr>
            </a:pPr>
            <a:r>
              <a:rPr lang="en-US" sz="2400" i="1" dirty="0"/>
              <a:t>Intrinsic asthma </a:t>
            </a:r>
            <a:r>
              <a:rPr lang="en-US" sz="2400" dirty="0"/>
              <a:t>(exercise or cold)</a:t>
            </a:r>
          </a:p>
          <a:p>
            <a:pPr>
              <a:buClr>
                <a:srgbClr val="4D92BC"/>
              </a:buClr>
            </a:pPr>
            <a:r>
              <a:rPr lang="en-US" sz="2600" dirty="0"/>
              <a:t>Nearly 1 in 10 school-aged children has asthma.</a:t>
            </a:r>
          </a:p>
        </p:txBody>
      </p:sp>
      <p:sp>
        <p:nvSpPr>
          <p:cNvPr id="18434" name="Rectangle 4"/>
          <p:cNvSpPr>
            <a:spLocks noGrp="1" noChangeArrowheads="1"/>
          </p:cNvSpPr>
          <p:nvPr>
            <p:ph type="title"/>
          </p:nvPr>
        </p:nvSpPr>
        <p:spPr/>
        <p:txBody>
          <a:bodyPr/>
          <a:lstStyle/>
          <a:p>
            <a:r>
              <a:rPr lang="en-US" dirty="0"/>
              <a:t>Immune Disorders: Asthma</a:t>
            </a:r>
          </a:p>
        </p:txBody>
      </p:sp>
    </p:spTree>
    <p:extLst>
      <p:ext uri="{BB962C8B-B14F-4D97-AF65-F5344CB8AC3E}">
        <p14:creationId xmlns:p14="http://schemas.microsoft.com/office/powerpoint/2010/main" val="4087107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a:xfrm>
            <a:off x="1715896" y="3139281"/>
            <a:ext cx="5677705" cy="579438"/>
          </a:xfrm>
        </p:spPr>
        <p:txBody>
          <a:bodyPr/>
          <a:lstStyle/>
          <a:p>
            <a:pPr algn="ctr"/>
            <a:r>
              <a:rPr lang="en-US" dirty="0">
                <a:solidFill>
                  <a:srgbClr val="4D92BC"/>
                </a:solidFill>
                <a:latin typeface="+mn-lt"/>
                <a:ea typeface="+mn-ea"/>
                <a:cs typeface="+mn-cs"/>
              </a:rPr>
              <a:t>INFECTIOUS DISEASES</a:t>
            </a:r>
          </a:p>
        </p:txBody>
      </p:sp>
    </p:spTree>
    <p:extLst>
      <p:ext uri="{BB962C8B-B14F-4D97-AF65-F5344CB8AC3E}">
        <p14:creationId xmlns:p14="http://schemas.microsoft.com/office/powerpoint/2010/main" val="2031653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5"/>
          <p:cNvSpPr>
            <a:spLocks noGrp="1" noChangeArrowheads="1"/>
          </p:cNvSpPr>
          <p:nvPr>
            <p:ph idx="1"/>
          </p:nvPr>
        </p:nvSpPr>
        <p:spPr>
          <a:xfrm>
            <a:off x="383231" y="1150467"/>
            <a:ext cx="8229600" cy="2278534"/>
          </a:xfrm>
        </p:spPr>
        <p:txBody>
          <a:bodyPr/>
          <a:lstStyle/>
          <a:p>
            <a:pPr>
              <a:buClr>
                <a:srgbClr val="4D92BC"/>
              </a:buClr>
            </a:pPr>
            <a:r>
              <a:rPr lang="en-US" sz="2600" dirty="0"/>
              <a:t>Even with advances in modern medicine, infections remain the world</a:t>
            </a:r>
            <a:r>
              <a:rPr lang="fr-FR" sz="2600" dirty="0"/>
              <a:t>’</a:t>
            </a:r>
            <a:r>
              <a:rPr lang="en-US" sz="2600" dirty="0"/>
              <a:t>s</a:t>
            </a:r>
            <a:r>
              <a:rPr lang="en-US" altLang="ja-JP" sz="2600" dirty="0"/>
              <a:t> leading killer of children and young adults. </a:t>
            </a:r>
          </a:p>
          <a:p>
            <a:pPr>
              <a:buClr>
                <a:srgbClr val="4D92BC"/>
              </a:buClr>
            </a:pPr>
            <a:r>
              <a:rPr lang="en-US" sz="2600" dirty="0"/>
              <a:t>Infectious disease costs the United States more than $120 billion per year.</a:t>
            </a:r>
          </a:p>
        </p:txBody>
      </p:sp>
      <p:sp>
        <p:nvSpPr>
          <p:cNvPr id="20482" name="Rectangle 4"/>
          <p:cNvSpPr>
            <a:spLocks noGrp="1" noChangeArrowheads="1"/>
          </p:cNvSpPr>
          <p:nvPr>
            <p:ph type="title"/>
          </p:nvPr>
        </p:nvSpPr>
        <p:spPr/>
        <p:txBody>
          <a:bodyPr/>
          <a:lstStyle/>
          <a:p>
            <a:r>
              <a:rPr lang="en-US" dirty="0"/>
              <a:t>Infectious Diseases</a:t>
            </a:r>
          </a:p>
        </p:txBody>
      </p:sp>
    </p:spTree>
    <p:extLst>
      <p:ext uri="{BB962C8B-B14F-4D97-AF65-F5344CB8AC3E}">
        <p14:creationId xmlns:p14="http://schemas.microsoft.com/office/powerpoint/2010/main" val="3526043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01.IRDVD\Lynch\cpy\Chapter12\Figures\Jpegs_Labeled\CH_3e_Table_12_02.jpg"/>
          <p:cNvPicPr>
            <a:picLocks noChangeAspect="1" noChangeArrowheads="1"/>
          </p:cNvPicPr>
          <p:nvPr/>
        </p:nvPicPr>
        <p:blipFill rotWithShape="1">
          <a:blip r:embed="rId3">
            <a:extLst>
              <a:ext uri="{28A0092B-C50C-407E-A947-70E740481C1C}">
                <a14:useLocalDpi xmlns:a14="http://schemas.microsoft.com/office/drawing/2010/main" val="0"/>
              </a:ext>
            </a:extLst>
          </a:blip>
          <a:srcRect b="2488"/>
          <a:stretch/>
        </p:blipFill>
        <p:spPr bwMode="auto">
          <a:xfrm>
            <a:off x="1118787" y="1003888"/>
            <a:ext cx="6933237" cy="5086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494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idx="1"/>
          </p:nvPr>
        </p:nvSpPr>
        <p:spPr>
          <a:xfrm>
            <a:off x="383231" y="1150466"/>
            <a:ext cx="8534526" cy="4354041"/>
          </a:xfrm>
        </p:spPr>
        <p:txBody>
          <a:bodyPr/>
          <a:lstStyle/>
          <a:p>
            <a:pPr>
              <a:buClr>
                <a:srgbClr val="4D92BC"/>
              </a:buClr>
            </a:pPr>
            <a:r>
              <a:rPr lang="en-US" sz="2600" dirty="0"/>
              <a:t>Each year in the United States, 5–20% of the population gets the seasonal flu, resulting in 200,000 hospitalizations and, on average, </a:t>
            </a:r>
            <a:br>
              <a:rPr lang="en-US" sz="2600" dirty="0"/>
            </a:br>
            <a:r>
              <a:rPr lang="en-US" sz="2600" dirty="0"/>
              <a:t>49,000 deaths.</a:t>
            </a:r>
          </a:p>
          <a:p>
            <a:pPr>
              <a:buClr>
                <a:srgbClr val="4D92BC"/>
              </a:buClr>
            </a:pPr>
            <a:r>
              <a:rPr lang="en-US" sz="2600" dirty="0"/>
              <a:t>About 20 million people in the United States are infected each year with a sexually transmitted infection, and half of those cases occur in young people aged 15–24.</a:t>
            </a:r>
          </a:p>
          <a:p>
            <a:pPr>
              <a:buClr>
                <a:srgbClr val="4D92BC"/>
              </a:buClr>
            </a:pPr>
            <a:r>
              <a:rPr lang="en-US" sz="2600" dirty="0"/>
              <a:t>Approximately 13% of the people in the United States infected with HIV do not realize it.</a:t>
            </a:r>
          </a:p>
        </p:txBody>
      </p:sp>
      <p:sp>
        <p:nvSpPr>
          <p:cNvPr id="4098" name="Rectangle 4"/>
          <p:cNvSpPr>
            <a:spLocks noGrp="1" noChangeArrowheads="1"/>
          </p:cNvSpPr>
          <p:nvPr>
            <p:ph type="title"/>
          </p:nvPr>
        </p:nvSpPr>
        <p:spPr/>
        <p:txBody>
          <a:bodyPr/>
          <a:lstStyle/>
          <a:p>
            <a:r>
              <a:rPr lang="en-US" dirty="0"/>
              <a:t>Did You Know?</a:t>
            </a:r>
          </a:p>
        </p:txBody>
      </p:sp>
    </p:spTree>
    <p:extLst>
      <p:ext uri="{BB962C8B-B14F-4D97-AF65-F5344CB8AC3E}">
        <p14:creationId xmlns:p14="http://schemas.microsoft.com/office/powerpoint/2010/main" val="2319807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5"/>
          <p:cNvSpPr>
            <a:spLocks noGrp="1" noChangeArrowheads="1"/>
          </p:cNvSpPr>
          <p:nvPr>
            <p:ph idx="1"/>
          </p:nvPr>
        </p:nvSpPr>
        <p:spPr>
          <a:xfrm>
            <a:off x="383231" y="1150467"/>
            <a:ext cx="8229600" cy="4444576"/>
          </a:xfrm>
        </p:spPr>
        <p:txBody>
          <a:bodyPr/>
          <a:lstStyle/>
          <a:p>
            <a:pPr>
              <a:buClr>
                <a:srgbClr val="4D92BC"/>
              </a:buClr>
            </a:pPr>
            <a:r>
              <a:rPr lang="en-US" sz="2600" dirty="0"/>
              <a:t>A </a:t>
            </a:r>
            <a:r>
              <a:rPr lang="en-US" sz="2600" b="1" dirty="0"/>
              <a:t>virus</a:t>
            </a:r>
            <a:r>
              <a:rPr lang="en-US" sz="2600" dirty="0"/>
              <a:t> is a microscopic organism that cannot multiply without invading body cells.</a:t>
            </a:r>
          </a:p>
          <a:p>
            <a:pPr>
              <a:buClr>
                <a:srgbClr val="4D92BC"/>
              </a:buClr>
            </a:pPr>
            <a:r>
              <a:rPr lang="en-US" sz="2600" dirty="0"/>
              <a:t>Colds: More than 200 viruses cause cold symptoms.</a:t>
            </a:r>
          </a:p>
          <a:p>
            <a:pPr>
              <a:buClr>
                <a:srgbClr val="4D92BC"/>
              </a:buClr>
            </a:pPr>
            <a:r>
              <a:rPr lang="en-US" sz="2600" b="1" dirty="0"/>
              <a:t>Influenza</a:t>
            </a:r>
            <a:r>
              <a:rPr lang="en-US" sz="2600" dirty="0"/>
              <a:t> is a group of viruses that cause the flu, a contagious respiratory condition.</a:t>
            </a:r>
          </a:p>
          <a:p>
            <a:pPr>
              <a:buClr>
                <a:srgbClr val="4D92BC"/>
              </a:buClr>
            </a:pPr>
            <a:r>
              <a:rPr lang="en-US" sz="2600" dirty="0"/>
              <a:t>A </a:t>
            </a:r>
            <a:r>
              <a:rPr lang="en-US" sz="2600" b="1" dirty="0"/>
              <a:t>pandemic</a:t>
            </a:r>
            <a:r>
              <a:rPr lang="en-US" sz="2600" dirty="0"/>
              <a:t> is a worldwide epidemic of a disease.</a:t>
            </a:r>
          </a:p>
          <a:p>
            <a:pPr>
              <a:buClr>
                <a:srgbClr val="4D92BC"/>
              </a:buClr>
            </a:pPr>
            <a:r>
              <a:rPr lang="en-US" sz="2600" b="1" dirty="0"/>
              <a:t>Mononucleosis</a:t>
            </a:r>
            <a:r>
              <a:rPr lang="en-US" sz="2600" dirty="0"/>
              <a:t> is a viral disease that causes fatigue, weakness, sore throat, fever, headaches, swollen lymph nodes and tonsils, and loss of appetite.</a:t>
            </a:r>
          </a:p>
        </p:txBody>
      </p:sp>
      <p:sp>
        <p:nvSpPr>
          <p:cNvPr id="23554" name="Rectangle 4"/>
          <p:cNvSpPr>
            <a:spLocks noGrp="1" noChangeArrowheads="1"/>
          </p:cNvSpPr>
          <p:nvPr>
            <p:ph type="title"/>
          </p:nvPr>
        </p:nvSpPr>
        <p:spPr/>
        <p:txBody>
          <a:bodyPr/>
          <a:lstStyle/>
          <a:p>
            <a:r>
              <a:rPr lang="en-US" dirty="0"/>
              <a:t>Viral Infections</a:t>
            </a:r>
          </a:p>
        </p:txBody>
      </p:sp>
    </p:spTree>
    <p:extLst>
      <p:ext uri="{BB962C8B-B14F-4D97-AF65-F5344CB8AC3E}">
        <p14:creationId xmlns:p14="http://schemas.microsoft.com/office/powerpoint/2010/main" val="2405364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idx="1"/>
          </p:nvPr>
        </p:nvSpPr>
        <p:spPr>
          <a:xfrm>
            <a:off x="383230" y="1159893"/>
            <a:ext cx="8362417" cy="4760140"/>
          </a:xfrm>
        </p:spPr>
        <p:txBody>
          <a:bodyPr/>
          <a:lstStyle/>
          <a:p>
            <a:pPr>
              <a:buClr>
                <a:srgbClr val="4D92BC"/>
              </a:buClr>
            </a:pPr>
            <a:r>
              <a:rPr lang="en-US" sz="2400" b="1" dirty="0"/>
              <a:t>Hepatitis</a:t>
            </a:r>
            <a:r>
              <a:rPr lang="en-US" sz="2400" dirty="0"/>
              <a:t> is an inflammation of the liver that affects liver function.</a:t>
            </a:r>
          </a:p>
          <a:p>
            <a:pPr lvl="1">
              <a:buClr>
                <a:srgbClr val="4D92BC"/>
              </a:buClr>
            </a:pPr>
            <a:r>
              <a:rPr lang="en-US" sz="2000" b="1" dirty="0"/>
              <a:t>Jaundice</a:t>
            </a:r>
            <a:r>
              <a:rPr lang="en-US" sz="2000" dirty="0"/>
              <a:t>—often seen in hepatitis—is a yellowing of the skin, mucous membranes, and sometimes the whites of the eyes caused by liver malfunction.</a:t>
            </a:r>
          </a:p>
          <a:p>
            <a:pPr>
              <a:buClr>
                <a:srgbClr val="4D92BC"/>
              </a:buClr>
            </a:pPr>
            <a:r>
              <a:rPr lang="en-US" sz="2400" dirty="0"/>
              <a:t>Hepatitis A, the most widespread form, is contracted by consuming microscopic amounts of feces from contaminated, fruits, vegetables, and ice cubes.</a:t>
            </a:r>
          </a:p>
          <a:p>
            <a:pPr>
              <a:buClr>
                <a:srgbClr val="4D92BC"/>
              </a:buClr>
            </a:pPr>
            <a:r>
              <a:rPr lang="en-US" sz="2400" dirty="0"/>
              <a:t>Hepatitis B is transmitted through sexual contact.</a:t>
            </a:r>
          </a:p>
          <a:p>
            <a:pPr>
              <a:buClr>
                <a:srgbClr val="4D92BC"/>
              </a:buClr>
            </a:pPr>
            <a:r>
              <a:rPr lang="en-US" sz="2400" dirty="0"/>
              <a:t>Hepatitis C is typically spread through sharing syringes and can also be passed on by unsterilized tattoo needles and piercing equipment or sexual contact.</a:t>
            </a:r>
          </a:p>
        </p:txBody>
      </p:sp>
      <p:sp>
        <p:nvSpPr>
          <p:cNvPr id="24578" name="Rectangle 4"/>
          <p:cNvSpPr>
            <a:spLocks noGrp="1" noChangeArrowheads="1"/>
          </p:cNvSpPr>
          <p:nvPr>
            <p:ph type="title"/>
          </p:nvPr>
        </p:nvSpPr>
        <p:spPr/>
        <p:txBody>
          <a:bodyPr/>
          <a:lstStyle/>
          <a:p>
            <a:r>
              <a:rPr lang="en-US" dirty="0"/>
              <a:t>Viral Infections (cont.)</a:t>
            </a:r>
          </a:p>
        </p:txBody>
      </p:sp>
    </p:spTree>
    <p:extLst>
      <p:ext uri="{BB962C8B-B14F-4D97-AF65-F5344CB8AC3E}">
        <p14:creationId xmlns:p14="http://schemas.microsoft.com/office/powerpoint/2010/main" val="973061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5"/>
          <p:cNvSpPr>
            <a:spLocks noGrp="1" noChangeArrowheads="1"/>
          </p:cNvSpPr>
          <p:nvPr>
            <p:ph idx="1"/>
          </p:nvPr>
        </p:nvSpPr>
        <p:spPr>
          <a:xfrm>
            <a:off x="383231" y="1150466"/>
            <a:ext cx="8229600" cy="3910421"/>
          </a:xfrm>
        </p:spPr>
        <p:txBody>
          <a:bodyPr/>
          <a:lstStyle/>
          <a:p>
            <a:pPr>
              <a:buClr>
                <a:srgbClr val="4D92BC"/>
              </a:buClr>
            </a:pPr>
            <a:r>
              <a:rPr lang="en-US" sz="2600" b="1" dirty="0"/>
              <a:t>Bacteria</a:t>
            </a:r>
            <a:r>
              <a:rPr lang="en-US" sz="2600" dirty="0"/>
              <a:t> (singular: </a:t>
            </a:r>
            <a:r>
              <a:rPr lang="en-US" sz="2600" i="1" dirty="0"/>
              <a:t>bacterium</a:t>
            </a:r>
            <a:r>
              <a:rPr lang="en-US" sz="2600" dirty="0"/>
              <a:t>) are single-celled microorganisms that invade a host and reproduce inside that host.</a:t>
            </a:r>
          </a:p>
          <a:p>
            <a:pPr>
              <a:buClr>
                <a:srgbClr val="4D92BC"/>
              </a:buClr>
            </a:pPr>
            <a:r>
              <a:rPr lang="en-US" sz="2600" dirty="0"/>
              <a:t>Harmful bacteria release toxic enzymes and chemicals.</a:t>
            </a:r>
          </a:p>
          <a:p>
            <a:pPr>
              <a:buClr>
                <a:srgbClr val="4D92BC"/>
              </a:buClr>
            </a:pPr>
            <a:r>
              <a:rPr lang="en-US" sz="2600" b="1" dirty="0"/>
              <a:t>Antibiotic resistance </a:t>
            </a:r>
            <a:r>
              <a:rPr lang="en-US" sz="2600" dirty="0"/>
              <a:t>occurs when a bacterium is able to overcome the effects of an antibiotic through a random mutation, or change in the bacterium</a:t>
            </a:r>
            <a:r>
              <a:rPr lang="fr-FR" sz="2600" dirty="0"/>
              <a:t>’</a:t>
            </a:r>
            <a:r>
              <a:rPr lang="en-US" sz="2600" dirty="0"/>
              <a:t>s</a:t>
            </a:r>
            <a:r>
              <a:rPr lang="en-US" altLang="ja-JP" sz="2600" dirty="0"/>
              <a:t> genetic code.</a:t>
            </a:r>
          </a:p>
        </p:txBody>
      </p:sp>
      <p:sp>
        <p:nvSpPr>
          <p:cNvPr id="25602" name="Rectangle 4"/>
          <p:cNvSpPr>
            <a:spLocks noGrp="1" noChangeArrowheads="1"/>
          </p:cNvSpPr>
          <p:nvPr>
            <p:ph type="title"/>
          </p:nvPr>
        </p:nvSpPr>
        <p:spPr/>
        <p:txBody>
          <a:bodyPr/>
          <a:lstStyle/>
          <a:p>
            <a:r>
              <a:rPr lang="en-US" dirty="0"/>
              <a:t>Bacterial Infections</a:t>
            </a:r>
          </a:p>
        </p:txBody>
      </p:sp>
    </p:spTree>
    <p:extLst>
      <p:ext uri="{BB962C8B-B14F-4D97-AF65-F5344CB8AC3E}">
        <p14:creationId xmlns:p14="http://schemas.microsoft.com/office/powerpoint/2010/main" val="172488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5"/>
          <p:cNvSpPr>
            <a:spLocks noGrp="1" noChangeArrowheads="1"/>
          </p:cNvSpPr>
          <p:nvPr>
            <p:ph idx="1"/>
          </p:nvPr>
        </p:nvSpPr>
        <p:spPr>
          <a:xfrm>
            <a:off x="383231" y="1150466"/>
            <a:ext cx="8229600" cy="5106987"/>
          </a:xfrm>
        </p:spPr>
        <p:txBody>
          <a:bodyPr/>
          <a:lstStyle/>
          <a:p>
            <a:pPr>
              <a:buClr>
                <a:srgbClr val="4D92BC"/>
              </a:buClr>
            </a:pPr>
            <a:r>
              <a:rPr lang="en-US" sz="2600" dirty="0"/>
              <a:t>Bacterial meningitis can be life-threatening.</a:t>
            </a:r>
          </a:p>
          <a:p>
            <a:pPr>
              <a:buClr>
                <a:srgbClr val="4D92BC"/>
              </a:buClr>
            </a:pPr>
            <a:r>
              <a:rPr lang="en-US" sz="2600" dirty="0"/>
              <a:t>Adolescents and young adults account for nearly 1/3 of all cases of bacterial meningitis in the United States. </a:t>
            </a:r>
          </a:p>
          <a:p>
            <a:pPr>
              <a:buClr>
                <a:srgbClr val="4D92BC"/>
              </a:buClr>
            </a:pPr>
            <a:r>
              <a:rPr lang="en-US" sz="2600" dirty="0"/>
              <a:t>College students—especially those living in dormitories—are at moderately increased risk.</a:t>
            </a:r>
          </a:p>
          <a:p>
            <a:pPr>
              <a:buClr>
                <a:srgbClr val="4D92BC"/>
              </a:buClr>
            </a:pPr>
            <a:r>
              <a:rPr lang="en-US" sz="2600" dirty="0"/>
              <a:t>CDC recommends that all youths aged of 11–18 receive the meningococcal vaccine.</a:t>
            </a:r>
          </a:p>
          <a:p>
            <a:pPr>
              <a:buClr>
                <a:srgbClr val="4D92BC"/>
              </a:buClr>
            </a:pPr>
            <a:r>
              <a:rPr lang="en-US" sz="2600" dirty="0"/>
              <a:t>Several states now require that students receive a meningococcal vaccine before entering college or university.</a:t>
            </a:r>
          </a:p>
        </p:txBody>
      </p:sp>
      <p:sp>
        <p:nvSpPr>
          <p:cNvPr id="25602" name="Rectangle 4"/>
          <p:cNvSpPr>
            <a:spLocks noGrp="1" noChangeArrowheads="1"/>
          </p:cNvSpPr>
          <p:nvPr>
            <p:ph type="title"/>
          </p:nvPr>
        </p:nvSpPr>
        <p:spPr/>
        <p:txBody>
          <a:bodyPr/>
          <a:lstStyle/>
          <a:p>
            <a:r>
              <a:rPr lang="en-US" dirty="0"/>
              <a:t>Bacterial Infections: Meningitis</a:t>
            </a:r>
          </a:p>
        </p:txBody>
      </p:sp>
    </p:spTree>
    <p:extLst>
      <p:ext uri="{BB962C8B-B14F-4D97-AF65-F5344CB8AC3E}">
        <p14:creationId xmlns:p14="http://schemas.microsoft.com/office/powerpoint/2010/main" val="3723585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5"/>
          <p:cNvSpPr>
            <a:spLocks noGrp="1" noChangeArrowheads="1"/>
          </p:cNvSpPr>
          <p:nvPr>
            <p:ph idx="1"/>
          </p:nvPr>
        </p:nvSpPr>
        <p:spPr>
          <a:xfrm>
            <a:off x="383231" y="1150467"/>
            <a:ext cx="8229600" cy="3448694"/>
          </a:xfrm>
        </p:spPr>
        <p:txBody>
          <a:bodyPr/>
          <a:lstStyle/>
          <a:p>
            <a:pPr>
              <a:buClr>
                <a:srgbClr val="4D92BC"/>
              </a:buClr>
            </a:pPr>
            <a:r>
              <a:rPr lang="en-US" sz="2600" b="1" dirty="0"/>
              <a:t>Toxic shock syndrome </a:t>
            </a:r>
            <a:r>
              <a:rPr lang="en-US" sz="2600" dirty="0"/>
              <a:t>is a rare, serious illness caused by staphylococcal bacteria that begins with severe flu symptoms but can quickly progress to a medical emergency.</a:t>
            </a:r>
          </a:p>
          <a:p>
            <a:pPr>
              <a:buClr>
                <a:srgbClr val="4D92BC"/>
              </a:buClr>
            </a:pPr>
            <a:r>
              <a:rPr lang="en-US" sz="2600" b="1" dirty="0"/>
              <a:t>Methicillin-resistant Staphylococcus aur</a:t>
            </a:r>
            <a:r>
              <a:rPr lang="en-US" sz="2600" dirty="0"/>
              <a:t>eus (MRSA) is a bacterial strain that is resistant to the broad-spectrum antibiotics commonly used to treat staphylococcal infections.</a:t>
            </a:r>
          </a:p>
        </p:txBody>
      </p:sp>
      <p:sp>
        <p:nvSpPr>
          <p:cNvPr id="26626" name="Rectangle 4"/>
          <p:cNvSpPr>
            <a:spLocks noGrp="1" noChangeArrowheads="1"/>
          </p:cNvSpPr>
          <p:nvPr>
            <p:ph type="title"/>
          </p:nvPr>
        </p:nvSpPr>
        <p:spPr/>
        <p:txBody>
          <a:bodyPr/>
          <a:lstStyle/>
          <a:p>
            <a:r>
              <a:rPr lang="en-US" dirty="0"/>
              <a:t>Bacterial Infections: Staphylococcal Infections</a:t>
            </a:r>
          </a:p>
        </p:txBody>
      </p:sp>
    </p:spTree>
    <p:extLst>
      <p:ext uri="{BB962C8B-B14F-4D97-AF65-F5344CB8AC3E}">
        <p14:creationId xmlns:p14="http://schemas.microsoft.com/office/powerpoint/2010/main" val="3010534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5"/>
          <p:cNvSpPr>
            <a:spLocks noGrp="1" noChangeArrowheads="1"/>
          </p:cNvSpPr>
          <p:nvPr>
            <p:ph idx="1"/>
          </p:nvPr>
        </p:nvSpPr>
        <p:spPr>
          <a:xfrm>
            <a:off x="383231" y="1150466"/>
            <a:ext cx="8229600" cy="3294785"/>
          </a:xfrm>
        </p:spPr>
        <p:txBody>
          <a:bodyPr/>
          <a:lstStyle/>
          <a:p>
            <a:pPr>
              <a:buClr>
                <a:srgbClr val="4D92BC"/>
              </a:buClr>
            </a:pPr>
            <a:r>
              <a:rPr lang="en-US" sz="2600" i="1" dirty="0"/>
              <a:t>Streptococcus </a:t>
            </a:r>
            <a:r>
              <a:rPr lang="en-US" sz="2600" dirty="0"/>
              <a:t>infections (strep throat).</a:t>
            </a:r>
          </a:p>
          <a:p>
            <a:pPr>
              <a:buClr>
                <a:srgbClr val="4D92BC"/>
              </a:buClr>
            </a:pPr>
            <a:r>
              <a:rPr lang="en-US" sz="2600" dirty="0"/>
              <a:t>Lyme disease is passed through the bite of infected deer ticks and blacklegged ticks.</a:t>
            </a:r>
          </a:p>
          <a:p>
            <a:pPr>
              <a:buClr>
                <a:srgbClr val="4D92BC"/>
              </a:buClr>
            </a:pPr>
            <a:r>
              <a:rPr lang="en-US" sz="2600" dirty="0"/>
              <a:t>Pneumonia is the number one cause of death among children.</a:t>
            </a:r>
          </a:p>
          <a:p>
            <a:pPr>
              <a:buClr>
                <a:srgbClr val="4D92BC"/>
              </a:buClr>
            </a:pPr>
            <a:r>
              <a:rPr lang="en-US" sz="2600" dirty="0"/>
              <a:t>Tuberculosis (TB) is caused by the bacterium </a:t>
            </a:r>
            <a:r>
              <a:rPr lang="en-US" sz="2600" i="1" dirty="0"/>
              <a:t>Mycobacterium tuberculosis</a:t>
            </a:r>
            <a:r>
              <a:rPr lang="en-US" sz="2600" dirty="0"/>
              <a:t>.</a:t>
            </a:r>
          </a:p>
        </p:txBody>
      </p:sp>
      <p:sp>
        <p:nvSpPr>
          <p:cNvPr id="28674" name="Rectangle 4"/>
          <p:cNvSpPr>
            <a:spLocks noGrp="1" noChangeArrowheads="1"/>
          </p:cNvSpPr>
          <p:nvPr>
            <p:ph type="title"/>
          </p:nvPr>
        </p:nvSpPr>
        <p:spPr/>
        <p:txBody>
          <a:bodyPr/>
          <a:lstStyle/>
          <a:p>
            <a:r>
              <a:rPr lang="en-US" dirty="0"/>
              <a:t>Other Bacterial Infections</a:t>
            </a:r>
          </a:p>
        </p:txBody>
      </p:sp>
    </p:spTree>
    <p:extLst>
      <p:ext uri="{BB962C8B-B14F-4D97-AF65-F5344CB8AC3E}">
        <p14:creationId xmlns:p14="http://schemas.microsoft.com/office/powerpoint/2010/main" val="1617716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8"/>
          <p:cNvSpPr>
            <a:spLocks noGrp="1" noChangeArrowheads="1"/>
          </p:cNvSpPr>
          <p:nvPr>
            <p:ph type="title"/>
          </p:nvPr>
        </p:nvSpPr>
        <p:spPr/>
        <p:txBody>
          <a:bodyPr/>
          <a:lstStyle/>
          <a:p>
            <a:r>
              <a:rPr lang="en-US" dirty="0"/>
              <a:t>Lyme Disease “</a:t>
            </a:r>
            <a:r>
              <a:rPr lang="en-US" altLang="ja-JP" dirty="0"/>
              <a:t>Bull</a:t>
            </a:r>
            <a:r>
              <a:rPr lang="fr-FR" altLang="ja-JP" dirty="0"/>
              <a:t>’</a:t>
            </a:r>
            <a:r>
              <a:rPr lang="en-US" altLang="ja-JP" dirty="0"/>
              <a:t>s-Eye” Rash</a:t>
            </a:r>
            <a:endParaRPr lang="en-US" dirty="0"/>
          </a:p>
        </p:txBody>
      </p:sp>
      <p:pic>
        <p:nvPicPr>
          <p:cNvPr id="5122" name="Picture 2" descr="D:\01.IRDVD\Lynch\cpy\Chapter12\Figures\Jpegs_Labeled\CH_3e_Figure_12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0" y="1012677"/>
            <a:ext cx="4127500" cy="500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618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5"/>
          <p:cNvSpPr>
            <a:spLocks noGrp="1" noChangeArrowheads="1"/>
          </p:cNvSpPr>
          <p:nvPr>
            <p:ph idx="1"/>
          </p:nvPr>
        </p:nvSpPr>
        <p:spPr>
          <a:xfrm>
            <a:off x="383231" y="1150466"/>
            <a:ext cx="8229600" cy="3539229"/>
          </a:xfrm>
        </p:spPr>
        <p:txBody>
          <a:bodyPr/>
          <a:lstStyle/>
          <a:p>
            <a:pPr>
              <a:buClr>
                <a:srgbClr val="4D92BC"/>
              </a:buClr>
            </a:pPr>
            <a:r>
              <a:rPr lang="en-US" sz="2600" dirty="0"/>
              <a:t>Fungi are multicellular or single-celled organisms that obtain their food from organic matter—in some cases, human tissue.</a:t>
            </a:r>
          </a:p>
          <a:p>
            <a:pPr>
              <a:buClr>
                <a:srgbClr val="4D92BC"/>
              </a:buClr>
            </a:pPr>
            <a:r>
              <a:rPr lang="en-US" sz="2600" dirty="0"/>
              <a:t>Types of fungal infections:</a:t>
            </a:r>
          </a:p>
          <a:p>
            <a:pPr lvl="1">
              <a:buClr>
                <a:srgbClr val="4D92BC"/>
              </a:buClr>
            </a:pPr>
            <a:r>
              <a:rPr lang="en-US" sz="2400" dirty="0"/>
              <a:t>Yeast infections</a:t>
            </a:r>
          </a:p>
          <a:p>
            <a:pPr lvl="1">
              <a:buClr>
                <a:srgbClr val="4D92BC"/>
              </a:buClr>
            </a:pPr>
            <a:r>
              <a:rPr lang="en-US" sz="2400" dirty="0"/>
              <a:t>Diaper rash</a:t>
            </a:r>
          </a:p>
          <a:p>
            <a:pPr lvl="1">
              <a:buClr>
                <a:srgbClr val="4D92BC"/>
              </a:buClr>
            </a:pPr>
            <a:r>
              <a:rPr lang="en-US" sz="2400" dirty="0"/>
              <a:t>Thrush</a:t>
            </a:r>
          </a:p>
          <a:p>
            <a:pPr lvl="1">
              <a:buClr>
                <a:srgbClr val="4D92BC"/>
              </a:buClr>
            </a:pPr>
            <a:r>
              <a:rPr lang="en-US" sz="2400" dirty="0"/>
              <a:t>Nail bed infections</a:t>
            </a:r>
          </a:p>
        </p:txBody>
      </p:sp>
      <p:sp>
        <p:nvSpPr>
          <p:cNvPr id="30722" name="Rectangle 4"/>
          <p:cNvSpPr>
            <a:spLocks noGrp="1" noChangeArrowheads="1"/>
          </p:cNvSpPr>
          <p:nvPr>
            <p:ph type="title"/>
          </p:nvPr>
        </p:nvSpPr>
        <p:spPr/>
        <p:txBody>
          <a:bodyPr/>
          <a:lstStyle/>
          <a:p>
            <a:r>
              <a:rPr lang="en-US" dirty="0"/>
              <a:t>Fungal Infections</a:t>
            </a:r>
          </a:p>
        </p:txBody>
      </p:sp>
    </p:spTree>
    <p:extLst>
      <p:ext uri="{BB962C8B-B14F-4D97-AF65-F5344CB8AC3E}">
        <p14:creationId xmlns:p14="http://schemas.microsoft.com/office/powerpoint/2010/main" val="1969300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5"/>
          <p:cNvSpPr>
            <a:spLocks noGrp="1" noChangeArrowheads="1"/>
          </p:cNvSpPr>
          <p:nvPr>
            <p:ph idx="1"/>
          </p:nvPr>
        </p:nvSpPr>
        <p:spPr>
          <a:xfrm>
            <a:off x="383231" y="1150466"/>
            <a:ext cx="8229600" cy="3122769"/>
          </a:xfrm>
        </p:spPr>
        <p:txBody>
          <a:bodyPr/>
          <a:lstStyle/>
          <a:p>
            <a:pPr>
              <a:buClr>
                <a:srgbClr val="4D92BC"/>
              </a:buClr>
            </a:pPr>
            <a:r>
              <a:rPr lang="en-US" sz="2600" b="1" dirty="0"/>
              <a:t>Protozoa</a:t>
            </a:r>
            <a:r>
              <a:rPr lang="en-US" sz="2600" dirty="0"/>
              <a:t> are single-celled parasites that rely on other living things for food and shelter.</a:t>
            </a:r>
          </a:p>
          <a:p>
            <a:pPr>
              <a:buClr>
                <a:srgbClr val="4D92BC"/>
              </a:buClr>
            </a:pPr>
            <a:r>
              <a:rPr lang="en-US" sz="2600" b="1" dirty="0"/>
              <a:t>Malaria</a:t>
            </a:r>
            <a:r>
              <a:rPr lang="en-US" sz="2600" dirty="0"/>
              <a:t> is a serious protozoan disease that causes fever and chills, which appear in cycles.</a:t>
            </a:r>
          </a:p>
          <a:p>
            <a:pPr lvl="1">
              <a:buClr>
                <a:srgbClr val="4D92BC"/>
              </a:buClr>
            </a:pPr>
            <a:r>
              <a:rPr lang="en-US" sz="2400" dirty="0"/>
              <a:t>In some cases, malaria can be life-threatening.</a:t>
            </a:r>
          </a:p>
          <a:p>
            <a:pPr lvl="1">
              <a:buClr>
                <a:srgbClr val="4D92BC"/>
              </a:buClr>
            </a:pPr>
            <a:r>
              <a:rPr lang="en-US" sz="2400" dirty="0"/>
              <a:t>Malaria is the cause of death for nearly 1 million people every year.</a:t>
            </a:r>
          </a:p>
        </p:txBody>
      </p:sp>
      <p:sp>
        <p:nvSpPr>
          <p:cNvPr id="31746" name="Rectangle 4"/>
          <p:cNvSpPr>
            <a:spLocks noGrp="1" noChangeArrowheads="1"/>
          </p:cNvSpPr>
          <p:nvPr>
            <p:ph type="title"/>
          </p:nvPr>
        </p:nvSpPr>
        <p:spPr/>
        <p:txBody>
          <a:bodyPr/>
          <a:lstStyle/>
          <a:p>
            <a:r>
              <a:rPr lang="en-US" dirty="0"/>
              <a:t>Protozoan Infections</a:t>
            </a:r>
          </a:p>
        </p:txBody>
      </p:sp>
    </p:spTree>
    <p:extLst>
      <p:ext uri="{BB962C8B-B14F-4D97-AF65-F5344CB8AC3E}">
        <p14:creationId xmlns:p14="http://schemas.microsoft.com/office/powerpoint/2010/main" val="3509684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5"/>
          <p:cNvSpPr>
            <a:spLocks noGrp="1" noChangeArrowheads="1"/>
          </p:cNvSpPr>
          <p:nvPr>
            <p:ph idx="1"/>
          </p:nvPr>
        </p:nvSpPr>
        <p:spPr>
          <a:xfrm>
            <a:off x="383231" y="1150466"/>
            <a:ext cx="8229600" cy="4055277"/>
          </a:xfrm>
        </p:spPr>
        <p:txBody>
          <a:bodyPr/>
          <a:lstStyle/>
          <a:p>
            <a:pPr>
              <a:buClr>
                <a:srgbClr val="4D92BC"/>
              </a:buClr>
            </a:pPr>
            <a:r>
              <a:rPr lang="en-US" sz="2600" b="1" dirty="0"/>
              <a:t>Parasitic worms (helminths) </a:t>
            </a:r>
            <a:r>
              <a:rPr lang="en-US" sz="2600" dirty="0"/>
              <a:t>are multicellular creatures that compete with the host</a:t>
            </a:r>
            <a:r>
              <a:rPr lang="fr-FR" sz="2600" dirty="0"/>
              <a:t>’</a:t>
            </a:r>
            <a:r>
              <a:rPr lang="en-US" sz="2600" dirty="0"/>
              <a:t>s body for nutrients.</a:t>
            </a:r>
          </a:p>
          <a:p>
            <a:pPr>
              <a:buClr>
                <a:srgbClr val="4D92BC"/>
              </a:buClr>
            </a:pPr>
            <a:r>
              <a:rPr lang="en-US" sz="2600" dirty="0"/>
              <a:t>Examples are tapeworms and pinworms.</a:t>
            </a:r>
          </a:p>
          <a:p>
            <a:pPr>
              <a:buClr>
                <a:srgbClr val="4D92BC"/>
              </a:buClr>
            </a:pPr>
            <a:r>
              <a:rPr lang="en-US" sz="2600" dirty="0"/>
              <a:t>These infections are common among travelers, refugees, migrant workers, children, and the homeless.</a:t>
            </a:r>
          </a:p>
          <a:p>
            <a:pPr>
              <a:buClr>
                <a:srgbClr val="4D92BC"/>
              </a:buClr>
            </a:pPr>
            <a:r>
              <a:rPr lang="en-US" sz="2600" dirty="0"/>
              <a:t>Worms are found in poorly cooked meat or contaminated water.</a:t>
            </a:r>
          </a:p>
        </p:txBody>
      </p:sp>
      <p:sp>
        <p:nvSpPr>
          <p:cNvPr id="32770" name="Rectangle 4"/>
          <p:cNvSpPr>
            <a:spLocks noGrp="1" noChangeArrowheads="1"/>
          </p:cNvSpPr>
          <p:nvPr>
            <p:ph type="title"/>
          </p:nvPr>
        </p:nvSpPr>
        <p:spPr/>
        <p:txBody>
          <a:bodyPr/>
          <a:lstStyle/>
          <a:p>
            <a:r>
              <a:rPr lang="en-US" dirty="0"/>
              <a:t>Parasitic Worm Infections</a:t>
            </a:r>
          </a:p>
        </p:txBody>
      </p:sp>
    </p:spTree>
    <p:extLst>
      <p:ext uri="{BB962C8B-B14F-4D97-AF65-F5344CB8AC3E}">
        <p14:creationId xmlns:p14="http://schemas.microsoft.com/office/powerpoint/2010/main" val="4278280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p:cNvSpPr>
            <a:spLocks noGrp="1" noChangeArrowheads="1"/>
          </p:cNvSpPr>
          <p:nvPr>
            <p:ph idx="1"/>
          </p:nvPr>
        </p:nvSpPr>
        <p:spPr>
          <a:xfrm>
            <a:off x="383231" y="1168572"/>
            <a:ext cx="8229600" cy="5106987"/>
          </a:xfrm>
        </p:spPr>
        <p:txBody>
          <a:bodyPr/>
          <a:lstStyle/>
          <a:p>
            <a:pPr>
              <a:lnSpc>
                <a:spcPct val="95000"/>
              </a:lnSpc>
            </a:pPr>
            <a:r>
              <a:rPr lang="en-US" sz="2600" b="1" dirty="0">
                <a:solidFill>
                  <a:srgbClr val="4D92BC"/>
                </a:solidFill>
              </a:rPr>
              <a:t>LO 12.1 </a:t>
            </a:r>
            <a:r>
              <a:rPr lang="en-US" sz="2600" dirty="0"/>
              <a:t>Identify the causes of infectious diseases and recognize how they are transmitted.</a:t>
            </a:r>
          </a:p>
          <a:p>
            <a:pPr>
              <a:lnSpc>
                <a:spcPct val="95000"/>
              </a:lnSpc>
            </a:pPr>
            <a:r>
              <a:rPr lang="en-US" sz="2600" b="1" dirty="0">
                <a:solidFill>
                  <a:srgbClr val="4D92BC"/>
                </a:solidFill>
              </a:rPr>
              <a:t>LO 12.2 </a:t>
            </a:r>
            <a:r>
              <a:rPr lang="en-US" sz="2600" dirty="0"/>
              <a:t>Describe how the body</a:t>
            </a:r>
            <a:r>
              <a:rPr lang="fr-FR" sz="2600" dirty="0"/>
              <a:t>’</a:t>
            </a:r>
            <a:r>
              <a:rPr lang="en-US" sz="2600" dirty="0"/>
              <a:t>s</a:t>
            </a:r>
            <a:r>
              <a:rPr lang="en-US" altLang="ja-JP" sz="2600" dirty="0"/>
              <a:t> immune response works against infections and</a:t>
            </a:r>
            <a:r>
              <a:rPr lang="en-US" sz="2600" dirty="0"/>
              <a:t> how immunization protects individuals and communities.</a:t>
            </a:r>
          </a:p>
          <a:p>
            <a:pPr>
              <a:lnSpc>
                <a:spcPct val="95000"/>
              </a:lnSpc>
            </a:pPr>
            <a:r>
              <a:rPr lang="en-US" sz="2600" b="1" dirty="0">
                <a:solidFill>
                  <a:srgbClr val="4D92BC"/>
                </a:solidFill>
              </a:rPr>
              <a:t>LO 12.3 </a:t>
            </a:r>
            <a:r>
              <a:rPr lang="en-US" sz="2600" dirty="0"/>
              <a:t>Discuss the most common infectious diseases, their effects, and how to treat them.</a:t>
            </a:r>
          </a:p>
          <a:p>
            <a:pPr>
              <a:lnSpc>
                <a:spcPct val="95000"/>
              </a:lnSpc>
            </a:pPr>
            <a:r>
              <a:rPr lang="en-US" sz="2600" b="1" dirty="0">
                <a:solidFill>
                  <a:srgbClr val="4D92BC"/>
                </a:solidFill>
              </a:rPr>
              <a:t>LO 12.4 </a:t>
            </a:r>
            <a:r>
              <a:rPr lang="en-US" sz="2600" dirty="0"/>
              <a:t>List common sexually transmitted infections (STIs), their causes, risk factors, symptoms, and treatment.</a:t>
            </a:r>
          </a:p>
          <a:p>
            <a:pPr>
              <a:lnSpc>
                <a:spcPct val="95000"/>
              </a:lnSpc>
            </a:pPr>
            <a:r>
              <a:rPr lang="en-US" sz="2600" b="1" dirty="0">
                <a:solidFill>
                  <a:srgbClr val="4D92BC"/>
                </a:solidFill>
              </a:rPr>
              <a:t>LO 12.5 </a:t>
            </a:r>
            <a:r>
              <a:rPr lang="en-US" sz="2600" dirty="0"/>
              <a:t>Understand how to prevent infectious diseases and sexually transmitted infections.</a:t>
            </a:r>
          </a:p>
        </p:txBody>
      </p:sp>
      <p:sp>
        <p:nvSpPr>
          <p:cNvPr id="5122" name="Rectangle 4"/>
          <p:cNvSpPr>
            <a:spLocks noGrp="1" noChangeArrowheads="1"/>
          </p:cNvSpPr>
          <p:nvPr>
            <p:ph type="title"/>
          </p:nvPr>
        </p:nvSpPr>
        <p:spPr/>
        <p:txBody>
          <a:bodyPr/>
          <a:lstStyle/>
          <a:p>
            <a:r>
              <a:rPr lang="en-US" dirty="0"/>
              <a:t>Learning Outcomes</a:t>
            </a:r>
          </a:p>
        </p:txBody>
      </p:sp>
    </p:spTree>
    <p:extLst>
      <p:ext uri="{BB962C8B-B14F-4D97-AF65-F5344CB8AC3E}">
        <p14:creationId xmlns:p14="http://schemas.microsoft.com/office/powerpoint/2010/main" val="389786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ABCNewswht7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107" y="84284"/>
            <a:ext cx="1247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50" y="84266"/>
            <a:ext cx="451842" cy="451842"/>
          </a:xfrm>
          <a:prstGeom prst="rect">
            <a:avLst/>
          </a:prstGeom>
        </p:spPr>
      </p:pic>
      <p:pic>
        <p:nvPicPr>
          <p:cNvPr id="3" name="ABC_News_Digital_2-6-15_Measles_on_the_Ris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93488" y="1022164"/>
            <a:ext cx="7557025" cy="4723142"/>
          </a:xfrm>
          <a:prstGeom prst="rect">
            <a:avLst/>
          </a:prstGeom>
        </p:spPr>
      </p:pic>
      <p:sp>
        <p:nvSpPr>
          <p:cNvPr id="10" name="Rectangle 2"/>
          <p:cNvSpPr>
            <a:spLocks noGrp="1" noChangeArrowheads="1"/>
          </p:cNvSpPr>
          <p:nvPr>
            <p:ph type="title"/>
          </p:nvPr>
        </p:nvSpPr>
        <p:spPr>
          <a:xfrm>
            <a:off x="1777068" y="8625"/>
            <a:ext cx="7116766" cy="584775"/>
          </a:xfrm>
        </p:spPr>
        <p:txBody>
          <a:bodyPr/>
          <a:lstStyle/>
          <a:p>
            <a:r>
              <a:rPr lang="en-US" dirty="0"/>
              <a:t>Video: Measles on the Rise</a:t>
            </a:r>
          </a:p>
        </p:txBody>
      </p:sp>
    </p:spTree>
    <p:extLst>
      <p:ext uri="{BB962C8B-B14F-4D97-AF65-F5344CB8AC3E}">
        <p14:creationId xmlns:p14="http://schemas.microsoft.com/office/powerpoint/2010/main" val="94437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a:spLocks noGrp="1"/>
          </p:cNvSpPr>
          <p:nvPr>
            <p:ph idx="1"/>
          </p:nvPr>
        </p:nvSpPr>
        <p:spPr/>
        <p:txBody>
          <a:bodyPr/>
          <a:lstStyle/>
          <a:p>
            <a:pPr>
              <a:buClr>
                <a:srgbClr val="4D92BC"/>
              </a:buClr>
            </a:pPr>
            <a:r>
              <a:rPr lang="en-US" sz="2600" b="1" dirty="0"/>
              <a:t>Discussion Questions</a:t>
            </a:r>
          </a:p>
          <a:p>
            <a:pPr lvl="1">
              <a:buClr>
                <a:srgbClr val="4D92BC"/>
              </a:buClr>
            </a:pPr>
            <a:r>
              <a:rPr lang="en-US" sz="2400" dirty="0"/>
              <a:t>In what year was the United States initially declared to be free of measles?</a:t>
            </a:r>
          </a:p>
          <a:p>
            <a:pPr lvl="1">
              <a:buClr>
                <a:srgbClr val="4D92BC"/>
              </a:buClr>
            </a:pPr>
            <a:r>
              <a:rPr lang="en-US" sz="2400" dirty="0"/>
              <a:t>What are two important factors that have caused measles to reappear in the United States?</a:t>
            </a:r>
          </a:p>
          <a:p>
            <a:pPr lvl="1">
              <a:buClr>
                <a:srgbClr val="4D92BC"/>
              </a:buClr>
            </a:pPr>
            <a:r>
              <a:rPr lang="en-US" sz="2400" dirty="0"/>
              <a:t>What is the key reason why some American parents have opted not to vaccinate their children against the measles?</a:t>
            </a:r>
          </a:p>
          <a:p>
            <a:pPr lvl="1">
              <a:buClr>
                <a:srgbClr val="4D92BC"/>
              </a:buClr>
            </a:pPr>
            <a:r>
              <a:rPr lang="en-US" sz="2400" dirty="0"/>
              <a:t>Why was the statement by the advocacy group Autism Speaks, supporting vaccination against measles, so important?</a:t>
            </a:r>
          </a:p>
          <a:p>
            <a:pPr lvl="1">
              <a:buClr>
                <a:srgbClr val="4D92BC"/>
              </a:buClr>
            </a:pPr>
            <a:r>
              <a:rPr lang="en-US" sz="2400" dirty="0"/>
              <a:t>How many doses of measles vaccine are recommended for college students?</a:t>
            </a:r>
          </a:p>
        </p:txBody>
      </p:sp>
      <p:pic>
        <p:nvPicPr>
          <p:cNvPr id="9" name="Picture 5" descr="ABCNewswht7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107" y="84284"/>
            <a:ext cx="1247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50" y="84266"/>
            <a:ext cx="451842" cy="451842"/>
          </a:xfrm>
          <a:prstGeom prst="rect">
            <a:avLst/>
          </a:prstGeom>
        </p:spPr>
      </p:pic>
      <p:sp>
        <p:nvSpPr>
          <p:cNvPr id="10" name="Rectangle 2"/>
          <p:cNvSpPr>
            <a:spLocks noGrp="1" noChangeArrowheads="1"/>
          </p:cNvSpPr>
          <p:nvPr>
            <p:ph type="title"/>
          </p:nvPr>
        </p:nvSpPr>
        <p:spPr>
          <a:xfrm>
            <a:off x="1777068" y="8625"/>
            <a:ext cx="7116766" cy="584775"/>
          </a:xfrm>
        </p:spPr>
        <p:txBody>
          <a:bodyPr/>
          <a:lstStyle/>
          <a:p>
            <a:r>
              <a:rPr lang="en-US" dirty="0"/>
              <a:t>Video: Measles on the Rise</a:t>
            </a:r>
          </a:p>
        </p:txBody>
      </p:sp>
    </p:spTree>
    <p:extLst>
      <p:ext uri="{BB962C8B-B14F-4D97-AF65-F5344CB8AC3E}">
        <p14:creationId xmlns:p14="http://schemas.microsoft.com/office/powerpoint/2010/main" val="296738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a:xfrm>
            <a:off x="-17252" y="3139281"/>
            <a:ext cx="9144000" cy="579438"/>
          </a:xfrm>
        </p:spPr>
        <p:txBody>
          <a:bodyPr/>
          <a:lstStyle/>
          <a:p>
            <a:pPr algn="ctr"/>
            <a:r>
              <a:rPr lang="en-US" dirty="0">
                <a:solidFill>
                  <a:srgbClr val="4D92BC"/>
                </a:solidFill>
                <a:latin typeface="+mn-lt"/>
                <a:ea typeface="+mn-ea"/>
                <a:cs typeface="+mn-cs"/>
              </a:rPr>
              <a:t>SEXUALLY TRANSMITTED INFECTIONS</a:t>
            </a:r>
          </a:p>
        </p:txBody>
      </p:sp>
    </p:spTree>
    <p:extLst>
      <p:ext uri="{BB962C8B-B14F-4D97-AF65-F5344CB8AC3E}">
        <p14:creationId xmlns:p14="http://schemas.microsoft.com/office/powerpoint/2010/main" val="548417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5"/>
          <p:cNvSpPr>
            <a:spLocks noGrp="1" noChangeArrowheads="1"/>
          </p:cNvSpPr>
          <p:nvPr>
            <p:ph idx="1"/>
          </p:nvPr>
        </p:nvSpPr>
        <p:spPr>
          <a:xfrm>
            <a:off x="383230" y="1150466"/>
            <a:ext cx="8534431" cy="5106987"/>
          </a:xfrm>
        </p:spPr>
        <p:txBody>
          <a:bodyPr/>
          <a:lstStyle/>
          <a:p>
            <a:pPr>
              <a:buClr>
                <a:srgbClr val="4D92BC"/>
              </a:buClr>
            </a:pPr>
            <a:r>
              <a:rPr lang="en-US" sz="2600" dirty="0"/>
              <a:t>Infections transmitted mainly through sexual activity, such as vaginal, anal, or oral sex.</a:t>
            </a:r>
          </a:p>
          <a:p>
            <a:pPr>
              <a:buClr>
                <a:srgbClr val="4D92BC"/>
              </a:buClr>
            </a:pPr>
            <a:r>
              <a:rPr lang="en-US" sz="2600" dirty="0"/>
              <a:t>Worldwide, nearly 1 million people acquire an STI </a:t>
            </a:r>
            <a:br>
              <a:rPr lang="en-US" sz="2600" dirty="0"/>
            </a:br>
            <a:r>
              <a:rPr lang="en-US" sz="2600" i="1" dirty="0"/>
              <a:t>every day</a:t>
            </a:r>
            <a:r>
              <a:rPr lang="en-US" sz="2600" dirty="0"/>
              <a:t>.</a:t>
            </a:r>
          </a:p>
          <a:p>
            <a:pPr>
              <a:buClr>
                <a:srgbClr val="4D92BC"/>
              </a:buClr>
            </a:pPr>
            <a:r>
              <a:rPr lang="en-US" sz="2600" dirty="0"/>
              <a:t>There are approximately 20 million new cases of STIs every year in the United States, costing the U.S. </a:t>
            </a:r>
            <a:br>
              <a:rPr lang="en-US" sz="2600" dirty="0"/>
            </a:br>
            <a:r>
              <a:rPr lang="en-US" sz="2600" dirty="0"/>
              <a:t>health-care system nearly $16 billion.</a:t>
            </a:r>
          </a:p>
          <a:p>
            <a:pPr>
              <a:buClr>
                <a:srgbClr val="4D92BC"/>
              </a:buClr>
            </a:pPr>
            <a:r>
              <a:rPr lang="en-US" sz="2600" dirty="0"/>
              <a:t>The CDC estimates that while 15- to 24-year olds represent only 25% of the sexually active population, they account for half of all new STI cases.</a:t>
            </a:r>
          </a:p>
        </p:txBody>
      </p:sp>
      <p:sp>
        <p:nvSpPr>
          <p:cNvPr id="35842" name="Rectangle 4"/>
          <p:cNvSpPr>
            <a:spLocks noGrp="1" noChangeArrowheads="1"/>
          </p:cNvSpPr>
          <p:nvPr>
            <p:ph type="title"/>
          </p:nvPr>
        </p:nvSpPr>
        <p:spPr/>
        <p:txBody>
          <a:bodyPr/>
          <a:lstStyle/>
          <a:p>
            <a:r>
              <a:rPr lang="en-US" dirty="0"/>
              <a:t>Sexually Transmitted Infections (STIs)</a:t>
            </a:r>
          </a:p>
        </p:txBody>
      </p:sp>
    </p:spTree>
    <p:extLst>
      <p:ext uri="{BB962C8B-B14F-4D97-AF65-F5344CB8AC3E}">
        <p14:creationId xmlns:p14="http://schemas.microsoft.com/office/powerpoint/2010/main" val="2103509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5"/>
          <p:cNvSpPr>
            <a:spLocks noGrp="1" noChangeArrowheads="1"/>
          </p:cNvSpPr>
          <p:nvPr>
            <p:ph idx="1"/>
          </p:nvPr>
        </p:nvSpPr>
        <p:spPr>
          <a:xfrm>
            <a:off x="383231" y="1150467"/>
            <a:ext cx="8229600" cy="2561454"/>
          </a:xfrm>
        </p:spPr>
        <p:txBody>
          <a:bodyPr/>
          <a:lstStyle/>
          <a:p>
            <a:pPr>
              <a:buClr>
                <a:srgbClr val="4D92BC"/>
              </a:buClr>
            </a:pPr>
            <a:r>
              <a:rPr lang="en-US" sz="2600" dirty="0"/>
              <a:t>Having unprotected vaginal, anal, or oral sex.</a:t>
            </a:r>
          </a:p>
          <a:p>
            <a:pPr>
              <a:buClr>
                <a:srgbClr val="4D92BC"/>
              </a:buClr>
            </a:pPr>
            <a:r>
              <a:rPr lang="en-US" sz="2600" dirty="0"/>
              <a:t>Having sex with multiple partners, especially strangers, and not discussing STIs before sex.</a:t>
            </a:r>
          </a:p>
          <a:p>
            <a:pPr>
              <a:buClr>
                <a:srgbClr val="4D92BC"/>
              </a:buClr>
            </a:pPr>
            <a:r>
              <a:rPr lang="en-US" sz="2600" dirty="0"/>
              <a:t>Exchanging sex for drugs or money.</a:t>
            </a:r>
          </a:p>
          <a:p>
            <a:pPr>
              <a:buClr>
                <a:srgbClr val="4D92BC"/>
              </a:buClr>
            </a:pPr>
            <a:r>
              <a:rPr lang="en-US" sz="2600" dirty="0"/>
              <a:t>Participating in sex while drunk or high on drugs.</a:t>
            </a:r>
          </a:p>
        </p:txBody>
      </p:sp>
      <p:sp>
        <p:nvSpPr>
          <p:cNvPr id="36866" name="Rectangle 4"/>
          <p:cNvSpPr>
            <a:spLocks noGrp="1" noChangeArrowheads="1"/>
          </p:cNvSpPr>
          <p:nvPr>
            <p:ph type="title"/>
          </p:nvPr>
        </p:nvSpPr>
        <p:spPr/>
        <p:txBody>
          <a:bodyPr/>
          <a:lstStyle/>
          <a:p>
            <a:r>
              <a:rPr lang="en-US" dirty="0"/>
              <a:t>Risk Factors for STIs</a:t>
            </a:r>
          </a:p>
        </p:txBody>
      </p:sp>
    </p:spTree>
    <p:extLst>
      <p:ext uri="{BB962C8B-B14F-4D97-AF65-F5344CB8AC3E}">
        <p14:creationId xmlns:p14="http://schemas.microsoft.com/office/powerpoint/2010/main" val="2859390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5"/>
          <p:cNvSpPr>
            <a:spLocks noGrp="1" noChangeArrowheads="1"/>
          </p:cNvSpPr>
          <p:nvPr>
            <p:ph idx="1"/>
          </p:nvPr>
        </p:nvSpPr>
        <p:spPr>
          <a:xfrm>
            <a:off x="383231" y="1150467"/>
            <a:ext cx="8597806" cy="3349106"/>
          </a:xfrm>
        </p:spPr>
        <p:txBody>
          <a:bodyPr/>
          <a:lstStyle/>
          <a:p>
            <a:pPr>
              <a:buClr>
                <a:srgbClr val="4D92BC"/>
              </a:buClr>
            </a:pPr>
            <a:r>
              <a:rPr lang="en-US" sz="2600" dirty="0"/>
              <a:t>Coming into direct skin-to-skin contact with someone who has an STI.</a:t>
            </a:r>
          </a:p>
          <a:p>
            <a:pPr>
              <a:buClr>
                <a:srgbClr val="4D92BC"/>
              </a:buClr>
            </a:pPr>
            <a:r>
              <a:rPr lang="en-US" sz="2600" dirty="0"/>
              <a:t>Injecting drugs or steroids with dirty needles or syringes.</a:t>
            </a:r>
          </a:p>
          <a:p>
            <a:pPr>
              <a:buClr>
                <a:srgbClr val="4D92BC"/>
              </a:buClr>
            </a:pPr>
            <a:r>
              <a:rPr lang="en-US" sz="2600" dirty="0"/>
              <a:t>Sharing needles for tattoos and body piercings.</a:t>
            </a:r>
          </a:p>
          <a:p>
            <a:pPr>
              <a:buClr>
                <a:srgbClr val="4D92BC"/>
              </a:buClr>
            </a:pPr>
            <a:r>
              <a:rPr lang="en-US" sz="2600" dirty="0"/>
              <a:t>Failing to be vaccinated against human papillomavirus (HPV) or hepatitis B.</a:t>
            </a:r>
          </a:p>
        </p:txBody>
      </p:sp>
      <p:sp>
        <p:nvSpPr>
          <p:cNvPr id="37890" name="Rectangle 4"/>
          <p:cNvSpPr>
            <a:spLocks noGrp="1" noChangeArrowheads="1"/>
          </p:cNvSpPr>
          <p:nvPr>
            <p:ph type="title"/>
          </p:nvPr>
        </p:nvSpPr>
        <p:spPr/>
        <p:txBody>
          <a:bodyPr/>
          <a:lstStyle/>
          <a:p>
            <a:r>
              <a:rPr lang="en-US" dirty="0"/>
              <a:t>Risk Factors for STIs (cont.)</a:t>
            </a:r>
          </a:p>
        </p:txBody>
      </p:sp>
    </p:spTree>
    <p:extLst>
      <p:ext uri="{BB962C8B-B14F-4D97-AF65-F5344CB8AC3E}">
        <p14:creationId xmlns:p14="http://schemas.microsoft.com/office/powerpoint/2010/main" val="3871922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
          <p:cNvSpPr>
            <a:spLocks noGrp="1" noChangeArrowheads="1"/>
          </p:cNvSpPr>
          <p:nvPr>
            <p:ph idx="1"/>
          </p:nvPr>
        </p:nvSpPr>
        <p:spPr>
          <a:xfrm>
            <a:off x="383231" y="1150467"/>
            <a:ext cx="8652126" cy="4200132"/>
          </a:xfrm>
        </p:spPr>
        <p:txBody>
          <a:bodyPr/>
          <a:lstStyle/>
          <a:p>
            <a:pPr>
              <a:buClr>
                <a:srgbClr val="4D92BC"/>
              </a:buClr>
            </a:pPr>
            <a:r>
              <a:rPr lang="en-US" sz="2600" dirty="0"/>
              <a:t>Only abstinence provides 100% protection from STIs.</a:t>
            </a:r>
          </a:p>
          <a:p>
            <a:pPr>
              <a:buClr>
                <a:srgbClr val="4D92BC"/>
              </a:buClr>
            </a:pPr>
            <a:r>
              <a:rPr lang="en-US" sz="2600" dirty="0"/>
              <a:t>Relations with monogamous partners who have been tested and are free from infection can minimize risk.</a:t>
            </a:r>
          </a:p>
          <a:p>
            <a:pPr>
              <a:buClr>
                <a:srgbClr val="4D92BC"/>
              </a:buClr>
            </a:pPr>
            <a:r>
              <a:rPr lang="en-US" sz="2600" dirty="0"/>
              <a:t>Protected sex can minimize risk of transmission and infection.</a:t>
            </a:r>
          </a:p>
          <a:p>
            <a:pPr>
              <a:buClr>
                <a:srgbClr val="4D92BC"/>
              </a:buClr>
            </a:pPr>
            <a:r>
              <a:rPr lang="en-US" sz="2600" dirty="0"/>
              <a:t>Unprotected vaginal, anal, and oral sex carry significant risk.</a:t>
            </a:r>
          </a:p>
          <a:p>
            <a:pPr>
              <a:buClr>
                <a:srgbClr val="4D92BC"/>
              </a:buClr>
            </a:pPr>
            <a:r>
              <a:rPr lang="en-US" sz="2600" dirty="0"/>
              <a:t>Before sex, it</a:t>
            </a:r>
            <a:r>
              <a:rPr lang="fr-FR" sz="2600" dirty="0"/>
              <a:t>’</a:t>
            </a:r>
            <a:r>
              <a:rPr lang="en-US" sz="2600" dirty="0"/>
              <a:t>s</a:t>
            </a:r>
            <a:r>
              <a:rPr lang="en-US" altLang="ja-JP" sz="2600" dirty="0"/>
              <a:t> important to discuss STIs and past sexual history with the potential sexual partner.</a:t>
            </a:r>
            <a:endParaRPr lang="en-US" sz="2600" dirty="0"/>
          </a:p>
        </p:txBody>
      </p:sp>
      <p:sp>
        <p:nvSpPr>
          <p:cNvPr id="38914" name="Rectangle 4"/>
          <p:cNvSpPr>
            <a:spLocks noGrp="1" noChangeArrowheads="1"/>
          </p:cNvSpPr>
          <p:nvPr>
            <p:ph type="title"/>
          </p:nvPr>
        </p:nvSpPr>
        <p:spPr/>
        <p:txBody>
          <a:bodyPr/>
          <a:lstStyle/>
          <a:p>
            <a:r>
              <a:rPr lang="en-US" dirty="0"/>
              <a:t>Sexual Conduct and Risk</a:t>
            </a:r>
          </a:p>
        </p:txBody>
      </p:sp>
    </p:spTree>
    <p:extLst>
      <p:ext uri="{BB962C8B-B14F-4D97-AF65-F5344CB8AC3E}">
        <p14:creationId xmlns:p14="http://schemas.microsoft.com/office/powerpoint/2010/main" val="3447111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5"/>
          <p:cNvSpPr>
            <a:spLocks noGrp="1" noChangeArrowheads="1"/>
          </p:cNvSpPr>
          <p:nvPr>
            <p:ph idx="1"/>
          </p:nvPr>
        </p:nvSpPr>
        <p:spPr>
          <a:xfrm>
            <a:off x="383231" y="1150466"/>
            <a:ext cx="8229600" cy="5106987"/>
          </a:xfrm>
        </p:spPr>
        <p:txBody>
          <a:bodyPr/>
          <a:lstStyle/>
          <a:p>
            <a:pPr>
              <a:buClr>
                <a:srgbClr val="4D92BC"/>
              </a:buClr>
            </a:pPr>
            <a:r>
              <a:rPr lang="en-US" sz="2600" dirty="0"/>
              <a:t>Human immunodeficiency virus (HIV) is the most serious of all sexually transmitted pathogens.</a:t>
            </a:r>
          </a:p>
          <a:p>
            <a:pPr>
              <a:buClr>
                <a:srgbClr val="4D92BC"/>
              </a:buClr>
            </a:pPr>
            <a:r>
              <a:rPr lang="en-US" sz="2600" dirty="0"/>
              <a:t>HIV accounts for more than 1.2 million deaths worldwide every year.</a:t>
            </a:r>
          </a:p>
          <a:p>
            <a:pPr>
              <a:buClr>
                <a:srgbClr val="4D92BC"/>
              </a:buClr>
            </a:pPr>
            <a:r>
              <a:rPr lang="en-US" sz="2600" dirty="0"/>
              <a:t>HIV infections severely damage the body</a:t>
            </a:r>
            <a:r>
              <a:rPr lang="fr-FR" sz="2600" dirty="0"/>
              <a:t>’</a:t>
            </a:r>
            <a:r>
              <a:rPr lang="en-US" sz="2600" dirty="0"/>
              <a:t>s</a:t>
            </a:r>
            <a:r>
              <a:rPr lang="en-US" altLang="ja-JP" sz="2600" dirty="0"/>
              <a:t> immune system.</a:t>
            </a:r>
          </a:p>
          <a:p>
            <a:pPr>
              <a:buClr>
                <a:srgbClr val="4D92BC"/>
              </a:buClr>
            </a:pPr>
            <a:r>
              <a:rPr lang="en-US" sz="2600" dirty="0"/>
              <a:t>Infected individuals become vulnerable to </a:t>
            </a:r>
            <a:r>
              <a:rPr lang="en-US" sz="2600" b="1" dirty="0"/>
              <a:t>opportunistic diseases</a:t>
            </a:r>
            <a:r>
              <a:rPr lang="en-US" sz="2600" dirty="0"/>
              <a:t>—infections and other disorders that take advantage of the person</a:t>
            </a:r>
            <a:r>
              <a:rPr lang="fr-FR" sz="2600" dirty="0"/>
              <a:t>’</a:t>
            </a:r>
            <a:r>
              <a:rPr lang="en-US" sz="2600" dirty="0"/>
              <a:t>s weakened immune system.</a:t>
            </a:r>
          </a:p>
        </p:txBody>
      </p:sp>
      <p:sp>
        <p:nvSpPr>
          <p:cNvPr id="39938" name="Rectangle 4"/>
          <p:cNvSpPr>
            <a:spLocks noGrp="1" noChangeArrowheads="1"/>
          </p:cNvSpPr>
          <p:nvPr>
            <p:ph type="title"/>
          </p:nvPr>
        </p:nvSpPr>
        <p:spPr/>
        <p:txBody>
          <a:bodyPr/>
          <a:lstStyle/>
          <a:p>
            <a:r>
              <a:rPr lang="en-US" dirty="0"/>
              <a:t>HIV and AIDS</a:t>
            </a:r>
          </a:p>
        </p:txBody>
      </p:sp>
    </p:spTree>
    <p:extLst>
      <p:ext uri="{BB962C8B-B14F-4D97-AF65-F5344CB8AC3E}">
        <p14:creationId xmlns:p14="http://schemas.microsoft.com/office/powerpoint/2010/main" val="3020101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HIV/AIDS Around the World</a:t>
            </a:r>
          </a:p>
        </p:txBody>
      </p:sp>
      <p:pic>
        <p:nvPicPr>
          <p:cNvPr id="6146" name="Picture 2" descr="D:\01.IRDVD\Lynch\cpy\Chapter12\Figures\Jpegs_Labeled\CH_3e_Figure_12_04.jpg"/>
          <p:cNvPicPr>
            <a:picLocks noChangeAspect="1" noChangeArrowheads="1"/>
          </p:cNvPicPr>
          <p:nvPr/>
        </p:nvPicPr>
        <p:blipFill rotWithShape="1">
          <a:blip r:embed="rId3">
            <a:extLst>
              <a:ext uri="{28A0092B-C50C-407E-A947-70E740481C1C}">
                <a14:useLocalDpi xmlns:a14="http://schemas.microsoft.com/office/drawing/2010/main" val="0"/>
              </a:ext>
            </a:extLst>
          </a:blip>
          <a:srcRect b="3744"/>
          <a:stretch/>
        </p:blipFill>
        <p:spPr bwMode="auto">
          <a:xfrm>
            <a:off x="2119043" y="618030"/>
            <a:ext cx="4905915" cy="589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546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0" y="7938"/>
            <a:ext cx="9144000" cy="579437"/>
          </a:xfrm>
        </p:spPr>
        <p:txBody>
          <a:bodyPr/>
          <a:lstStyle/>
          <a:p>
            <a:r>
              <a:rPr lang="en-US" dirty="0"/>
              <a:t>Transmission Categories for New HIV/AIDS Cases in Adolescents and Adults in the United States</a:t>
            </a:r>
          </a:p>
        </p:txBody>
      </p:sp>
      <p:pic>
        <p:nvPicPr>
          <p:cNvPr id="7170" name="Picture 2" descr="D:\01.IRDVD\Lynch\cpy\Chapter12\Figures\Jpegs_Labeled\CH_3e_Figure_12_05.jpg"/>
          <p:cNvPicPr>
            <a:picLocks noChangeAspect="1" noChangeArrowheads="1"/>
          </p:cNvPicPr>
          <p:nvPr/>
        </p:nvPicPr>
        <p:blipFill rotWithShape="1">
          <a:blip r:embed="rId3">
            <a:extLst>
              <a:ext uri="{28A0092B-C50C-407E-A947-70E740481C1C}">
                <a14:useLocalDpi xmlns:a14="http://schemas.microsoft.com/office/drawing/2010/main" val="0"/>
              </a:ext>
            </a:extLst>
          </a:blip>
          <a:srcRect b="4533"/>
          <a:stretch/>
        </p:blipFill>
        <p:spPr bwMode="auto">
          <a:xfrm>
            <a:off x="1942322" y="2061935"/>
            <a:ext cx="5259356" cy="392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4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Grp="1" noChangeArrowheads="1"/>
          </p:cNvSpPr>
          <p:nvPr>
            <p:ph idx="1"/>
          </p:nvPr>
        </p:nvSpPr>
        <p:spPr>
          <a:xfrm>
            <a:off x="383230" y="1150466"/>
            <a:ext cx="8778875" cy="5106987"/>
          </a:xfrm>
        </p:spPr>
        <p:txBody>
          <a:bodyPr/>
          <a:lstStyle/>
          <a:p>
            <a:pPr>
              <a:buClr>
                <a:srgbClr val="4D92BC"/>
              </a:buClr>
            </a:pPr>
            <a:r>
              <a:rPr lang="en-US" sz="2600" b="1" dirty="0"/>
              <a:t>Infection:</a:t>
            </a:r>
            <a:r>
              <a:rPr lang="en-US" sz="2600" dirty="0"/>
              <a:t> The invasion of body tissues by microorganisms that use the body</a:t>
            </a:r>
            <a:r>
              <a:rPr lang="fr-FR" sz="2600" dirty="0"/>
              <a:t>’</a:t>
            </a:r>
            <a:r>
              <a:rPr lang="en-US" sz="2600" dirty="0"/>
              <a:t>s</a:t>
            </a:r>
            <a:r>
              <a:rPr lang="en-US" altLang="ja-JP" sz="2600" dirty="0"/>
              <a:t> environment to multiply and cause disease.</a:t>
            </a:r>
          </a:p>
          <a:p>
            <a:pPr>
              <a:buClr>
                <a:srgbClr val="4D92BC"/>
              </a:buClr>
            </a:pPr>
            <a:r>
              <a:rPr lang="en-US" sz="2600" b="1" dirty="0"/>
              <a:t>Pathogen:</a:t>
            </a:r>
            <a:r>
              <a:rPr lang="en-US" sz="2600" dirty="0"/>
              <a:t> An agent that causes disease.</a:t>
            </a:r>
          </a:p>
          <a:p>
            <a:pPr>
              <a:buClr>
                <a:srgbClr val="4D92BC"/>
              </a:buClr>
            </a:pPr>
            <a:r>
              <a:rPr lang="en-US" sz="2600" b="1" dirty="0"/>
              <a:t>Reservoir:</a:t>
            </a:r>
            <a:r>
              <a:rPr lang="en-US" sz="2600" dirty="0"/>
              <a:t> The natural environment for any particular pathogen, where it accumulates in large numbers.</a:t>
            </a:r>
          </a:p>
          <a:p>
            <a:pPr>
              <a:buClr>
                <a:srgbClr val="4D92BC"/>
              </a:buClr>
            </a:pPr>
            <a:r>
              <a:rPr lang="en-US" sz="2600" b="1" dirty="0"/>
              <a:t>Host:</a:t>
            </a:r>
            <a:r>
              <a:rPr lang="en-US" sz="2600" dirty="0"/>
              <a:t> A person, plant, or animal in which or on which pathogens live and reproduce.</a:t>
            </a:r>
          </a:p>
          <a:p>
            <a:pPr>
              <a:buClr>
                <a:srgbClr val="4D92BC"/>
              </a:buClr>
            </a:pPr>
            <a:r>
              <a:rPr lang="en-US" sz="2600" b="1" dirty="0"/>
              <a:t>Chain of Infection:</a:t>
            </a:r>
            <a:r>
              <a:rPr lang="en-US" sz="2600" dirty="0"/>
              <a:t> A group of factors necessary for the spread of infection.</a:t>
            </a:r>
          </a:p>
          <a:p>
            <a:pPr>
              <a:buClr>
                <a:srgbClr val="4D92BC"/>
              </a:buClr>
            </a:pPr>
            <a:r>
              <a:rPr lang="en-US" sz="2600" b="1" dirty="0"/>
              <a:t>Carrier: </a:t>
            </a:r>
            <a:r>
              <a:rPr lang="en-US" sz="2600" dirty="0"/>
              <a:t>A person who is infected with a pathogen and does not show symptoms but who is infectious.</a:t>
            </a:r>
          </a:p>
        </p:txBody>
      </p:sp>
      <p:sp>
        <p:nvSpPr>
          <p:cNvPr id="6146" name="Rectangle 4"/>
          <p:cNvSpPr>
            <a:spLocks noGrp="1" noChangeArrowheads="1"/>
          </p:cNvSpPr>
          <p:nvPr>
            <p:ph type="title"/>
          </p:nvPr>
        </p:nvSpPr>
        <p:spPr/>
        <p:txBody>
          <a:bodyPr/>
          <a:lstStyle/>
          <a:p>
            <a:r>
              <a:rPr lang="en-US" dirty="0"/>
              <a:t>Infectious Disease Terms</a:t>
            </a:r>
          </a:p>
        </p:txBody>
      </p:sp>
    </p:spTree>
    <p:extLst>
      <p:ext uri="{BB962C8B-B14F-4D97-AF65-F5344CB8AC3E}">
        <p14:creationId xmlns:p14="http://schemas.microsoft.com/office/powerpoint/2010/main" val="1498666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5"/>
          <p:cNvSpPr>
            <a:spLocks noGrp="1" noChangeArrowheads="1"/>
          </p:cNvSpPr>
          <p:nvPr>
            <p:ph idx="1"/>
          </p:nvPr>
        </p:nvSpPr>
        <p:spPr>
          <a:xfrm>
            <a:off x="383230" y="1150466"/>
            <a:ext cx="8606859" cy="5106987"/>
          </a:xfrm>
        </p:spPr>
        <p:txBody>
          <a:bodyPr/>
          <a:lstStyle/>
          <a:p>
            <a:pPr>
              <a:buClr>
                <a:srgbClr val="4D92BC"/>
              </a:buClr>
            </a:pPr>
            <a:r>
              <a:rPr lang="en-US" sz="2600" dirty="0"/>
              <a:t>The CDC estimates that 15% of the people in the United States who are infected with HIV do not realize it.</a:t>
            </a:r>
          </a:p>
          <a:p>
            <a:pPr>
              <a:buClr>
                <a:srgbClr val="4D92BC"/>
              </a:buClr>
            </a:pPr>
            <a:r>
              <a:rPr lang="en-US" sz="2600" dirty="0"/>
              <a:t>The CDC recommends that all people between the ages of 13 and 64 be tested for HIV at least once during a routine doctor</a:t>
            </a:r>
            <a:r>
              <a:rPr lang="fr-FR" sz="2600" dirty="0"/>
              <a:t>’</a:t>
            </a:r>
            <a:r>
              <a:rPr lang="en-US" sz="2600" dirty="0"/>
              <a:t>s</a:t>
            </a:r>
            <a:r>
              <a:rPr lang="en-US" altLang="ja-JP" sz="2600" dirty="0"/>
              <a:t> visit.</a:t>
            </a:r>
          </a:p>
          <a:p>
            <a:pPr>
              <a:buClr>
                <a:srgbClr val="4D92BC"/>
              </a:buClr>
            </a:pPr>
            <a:r>
              <a:rPr lang="en-US" sz="2600" dirty="0"/>
              <a:t>To avoid getting HIV/AIDS, keep the blood, seminal fluid, vaginal fluids, and breast milk of an infected person from entering your vagina, penis, anus, mouth, and breaches in your skin. </a:t>
            </a:r>
          </a:p>
          <a:p>
            <a:pPr>
              <a:buClr>
                <a:srgbClr val="4D92BC"/>
              </a:buClr>
            </a:pPr>
            <a:r>
              <a:rPr lang="en-US" sz="2600" dirty="0"/>
              <a:t>The surest way to protect yourself from HIV is to avoid any sexual behavior that could transmit the disease.</a:t>
            </a:r>
          </a:p>
        </p:txBody>
      </p:sp>
      <p:sp>
        <p:nvSpPr>
          <p:cNvPr id="43010" name="Rectangle 4"/>
          <p:cNvSpPr>
            <a:spLocks noGrp="1" noChangeArrowheads="1"/>
          </p:cNvSpPr>
          <p:nvPr>
            <p:ph type="title"/>
          </p:nvPr>
        </p:nvSpPr>
        <p:spPr/>
        <p:txBody>
          <a:bodyPr/>
          <a:lstStyle/>
          <a:p>
            <a:r>
              <a:rPr lang="en-US" dirty="0"/>
              <a:t>HIV Testing and Treatment</a:t>
            </a:r>
          </a:p>
        </p:txBody>
      </p:sp>
    </p:spTree>
    <p:extLst>
      <p:ext uri="{BB962C8B-B14F-4D97-AF65-F5344CB8AC3E}">
        <p14:creationId xmlns:p14="http://schemas.microsoft.com/office/powerpoint/2010/main" val="3992126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5"/>
          <p:cNvSpPr>
            <a:spLocks noGrp="1" noChangeArrowheads="1"/>
          </p:cNvSpPr>
          <p:nvPr>
            <p:ph idx="1"/>
          </p:nvPr>
        </p:nvSpPr>
        <p:spPr>
          <a:xfrm>
            <a:off x="383231" y="1150466"/>
            <a:ext cx="8229600" cy="4317827"/>
          </a:xfrm>
        </p:spPr>
        <p:txBody>
          <a:bodyPr/>
          <a:lstStyle/>
          <a:p>
            <a:pPr>
              <a:buClr>
                <a:srgbClr val="4D92BC"/>
              </a:buClr>
            </a:pPr>
            <a:r>
              <a:rPr lang="en-US" sz="2600" dirty="0"/>
              <a:t>Antiviral therapies can slow immune system deterioration.</a:t>
            </a:r>
          </a:p>
          <a:p>
            <a:pPr>
              <a:buClr>
                <a:srgbClr val="4D92BC"/>
              </a:buClr>
            </a:pPr>
            <a:r>
              <a:rPr lang="en-US" sz="2600" dirty="0"/>
              <a:t>Reverse transcriptase inhibitors, protease inhibitors, and fusion inhibitors have been shown to be effective in combinations as a highly active antiretroviral therapy (HAART).</a:t>
            </a:r>
          </a:p>
          <a:p>
            <a:pPr>
              <a:buClr>
                <a:srgbClr val="4D92BC"/>
              </a:buClr>
            </a:pPr>
            <a:r>
              <a:rPr lang="en-US" sz="2600" dirty="0"/>
              <a:t>The life expectancy of a person newly affected with HIV is approaching that of most uninfected people.</a:t>
            </a:r>
          </a:p>
          <a:p>
            <a:pPr lvl="1">
              <a:buClr>
                <a:srgbClr val="4D92BC"/>
              </a:buClr>
            </a:pPr>
            <a:r>
              <a:rPr lang="en-US" sz="2400" dirty="0"/>
              <a:t>A 39-year-old person entering care today can expect to live to age 63.</a:t>
            </a:r>
          </a:p>
        </p:txBody>
      </p:sp>
      <p:sp>
        <p:nvSpPr>
          <p:cNvPr id="44034" name="Rectangle 4"/>
          <p:cNvSpPr>
            <a:spLocks noGrp="1" noChangeArrowheads="1"/>
          </p:cNvSpPr>
          <p:nvPr>
            <p:ph type="title"/>
          </p:nvPr>
        </p:nvSpPr>
        <p:spPr/>
        <p:txBody>
          <a:bodyPr/>
          <a:lstStyle/>
          <a:p>
            <a:r>
              <a:rPr lang="en-US" dirty="0"/>
              <a:t>Treatment of HIV and AIDS</a:t>
            </a:r>
          </a:p>
        </p:txBody>
      </p:sp>
    </p:spTree>
    <p:extLst>
      <p:ext uri="{BB962C8B-B14F-4D97-AF65-F5344CB8AC3E}">
        <p14:creationId xmlns:p14="http://schemas.microsoft.com/office/powerpoint/2010/main" val="2658378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5"/>
          <p:cNvSpPr>
            <a:spLocks noGrp="1" noChangeArrowheads="1"/>
          </p:cNvSpPr>
          <p:nvPr>
            <p:ph idx="1"/>
          </p:nvPr>
        </p:nvSpPr>
        <p:spPr>
          <a:xfrm>
            <a:off x="383231" y="1150467"/>
            <a:ext cx="8229600" cy="3792726"/>
          </a:xfrm>
        </p:spPr>
        <p:txBody>
          <a:bodyPr/>
          <a:lstStyle/>
          <a:p>
            <a:pPr>
              <a:buClr>
                <a:srgbClr val="4D92BC"/>
              </a:buClr>
            </a:pPr>
            <a:r>
              <a:rPr lang="en-US" sz="2600" dirty="0"/>
              <a:t>More than 50 times as infectious as HIV.</a:t>
            </a:r>
          </a:p>
          <a:p>
            <a:pPr>
              <a:buClr>
                <a:srgbClr val="4D92BC"/>
              </a:buClr>
            </a:pPr>
            <a:r>
              <a:rPr lang="en-US" sz="2600" dirty="0"/>
              <a:t>Most commonly spread through unprotected sex.</a:t>
            </a:r>
          </a:p>
          <a:p>
            <a:pPr>
              <a:buClr>
                <a:srgbClr val="4D92BC"/>
              </a:buClr>
            </a:pPr>
            <a:r>
              <a:rPr lang="en-US" sz="2600" dirty="0"/>
              <a:t>Can also be spread through sharing needles, razors, or syringes with an infected person.</a:t>
            </a:r>
          </a:p>
          <a:p>
            <a:pPr>
              <a:buClr>
                <a:srgbClr val="4D92BC"/>
              </a:buClr>
            </a:pPr>
            <a:r>
              <a:rPr lang="en-US" sz="2600" dirty="0"/>
              <a:t>Symptoms generally occur 2–3 months after infection and involve abdominal and joint pain, nausea, dark urine, weakness and fatigue, and jaundice.</a:t>
            </a:r>
          </a:p>
        </p:txBody>
      </p:sp>
      <p:sp>
        <p:nvSpPr>
          <p:cNvPr id="45058" name="Rectangle 4"/>
          <p:cNvSpPr>
            <a:spLocks noGrp="1" noChangeArrowheads="1"/>
          </p:cNvSpPr>
          <p:nvPr>
            <p:ph type="title"/>
          </p:nvPr>
        </p:nvSpPr>
        <p:spPr/>
        <p:txBody>
          <a:bodyPr/>
          <a:lstStyle/>
          <a:p>
            <a:r>
              <a:rPr lang="en-US" dirty="0"/>
              <a:t>Hepatitis B</a:t>
            </a:r>
          </a:p>
        </p:txBody>
      </p:sp>
    </p:spTree>
    <p:extLst>
      <p:ext uri="{BB962C8B-B14F-4D97-AF65-F5344CB8AC3E}">
        <p14:creationId xmlns:p14="http://schemas.microsoft.com/office/powerpoint/2010/main" val="6301664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5"/>
          <p:cNvSpPr>
            <a:spLocks noGrp="1" noChangeArrowheads="1"/>
          </p:cNvSpPr>
          <p:nvPr>
            <p:ph idx="1"/>
          </p:nvPr>
        </p:nvSpPr>
        <p:spPr>
          <a:xfrm>
            <a:off x="383231" y="1150466"/>
            <a:ext cx="8229600" cy="3059395"/>
          </a:xfrm>
        </p:spPr>
        <p:txBody>
          <a:bodyPr/>
          <a:lstStyle/>
          <a:p>
            <a:pPr>
              <a:buClr>
                <a:srgbClr val="4D92BC"/>
              </a:buClr>
            </a:pPr>
            <a:r>
              <a:rPr lang="en-US" sz="2600" dirty="0"/>
              <a:t>Extremely contagious.</a:t>
            </a:r>
          </a:p>
          <a:p>
            <a:pPr>
              <a:buClr>
                <a:srgbClr val="4D92BC"/>
              </a:buClr>
            </a:pPr>
            <a:r>
              <a:rPr lang="en-US" sz="2600" dirty="0"/>
              <a:t>Affects 17% of adults aged 14–49 in the United States. </a:t>
            </a:r>
          </a:p>
          <a:p>
            <a:pPr>
              <a:buClr>
                <a:srgbClr val="4D92BC"/>
              </a:buClr>
            </a:pPr>
            <a:r>
              <a:rPr lang="en-US" sz="2600" dirty="0"/>
              <a:t>More than 80% of infected people do not realize they are infected because they are asymptomatic or their symptoms are mild or mistaken for something else.</a:t>
            </a:r>
          </a:p>
        </p:txBody>
      </p:sp>
      <p:sp>
        <p:nvSpPr>
          <p:cNvPr id="46082" name="Rectangle 4"/>
          <p:cNvSpPr>
            <a:spLocks noGrp="1" noChangeArrowheads="1"/>
          </p:cNvSpPr>
          <p:nvPr>
            <p:ph type="title"/>
          </p:nvPr>
        </p:nvSpPr>
        <p:spPr/>
        <p:txBody>
          <a:bodyPr/>
          <a:lstStyle/>
          <a:p>
            <a:r>
              <a:rPr lang="en-US" dirty="0"/>
              <a:t>Genital Herpes</a:t>
            </a:r>
          </a:p>
        </p:txBody>
      </p:sp>
    </p:spTree>
    <p:extLst>
      <p:ext uri="{BB962C8B-B14F-4D97-AF65-F5344CB8AC3E}">
        <p14:creationId xmlns:p14="http://schemas.microsoft.com/office/powerpoint/2010/main" val="3524013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5"/>
          <p:cNvSpPr>
            <a:spLocks noGrp="1" noChangeArrowheads="1"/>
          </p:cNvSpPr>
          <p:nvPr>
            <p:ph idx="1"/>
          </p:nvPr>
        </p:nvSpPr>
        <p:spPr>
          <a:xfrm>
            <a:off x="383231" y="1150466"/>
            <a:ext cx="8229600" cy="3702191"/>
          </a:xfrm>
        </p:spPr>
        <p:txBody>
          <a:bodyPr/>
          <a:lstStyle/>
          <a:p>
            <a:pPr>
              <a:buClr>
                <a:srgbClr val="4D92BC"/>
              </a:buClr>
            </a:pPr>
            <a:r>
              <a:rPr lang="en-US" sz="2600" dirty="0"/>
              <a:t>Two types:</a:t>
            </a:r>
          </a:p>
          <a:p>
            <a:pPr lvl="1">
              <a:buClr>
                <a:srgbClr val="4D92BC"/>
              </a:buClr>
            </a:pPr>
            <a:r>
              <a:rPr lang="en-US" sz="2400" dirty="0"/>
              <a:t>Herpes simplex virus type 2 (HSV-2): Genital herpes is usually caused by HSV-2.</a:t>
            </a:r>
          </a:p>
          <a:p>
            <a:pPr lvl="1">
              <a:buClr>
                <a:srgbClr val="4D92BC"/>
              </a:buClr>
            </a:pPr>
            <a:r>
              <a:rPr lang="en-US" sz="2400" dirty="0"/>
              <a:t>Herpes simplex virus type 1 (HSV-1): Most often responsible for cold sores around the mouth.</a:t>
            </a:r>
          </a:p>
          <a:p>
            <a:pPr>
              <a:buClr>
                <a:srgbClr val="4D92BC"/>
              </a:buClr>
            </a:pPr>
            <a:r>
              <a:rPr lang="en-US" sz="2600" dirty="0"/>
              <a:t>The herpesvirus stays in the body forever, lying dormant in nerve cells until the next recurrence.</a:t>
            </a:r>
          </a:p>
          <a:p>
            <a:pPr>
              <a:buClr>
                <a:srgbClr val="4D92BC"/>
              </a:buClr>
            </a:pPr>
            <a:r>
              <a:rPr lang="en-US" sz="2600" dirty="0"/>
              <a:t>Treatment focuses on alleviating symptoms.</a:t>
            </a:r>
          </a:p>
        </p:txBody>
      </p:sp>
      <p:sp>
        <p:nvSpPr>
          <p:cNvPr id="47106" name="Rectangle 4"/>
          <p:cNvSpPr>
            <a:spLocks noGrp="1" noChangeArrowheads="1"/>
          </p:cNvSpPr>
          <p:nvPr>
            <p:ph type="title"/>
          </p:nvPr>
        </p:nvSpPr>
        <p:spPr/>
        <p:txBody>
          <a:bodyPr/>
          <a:lstStyle/>
          <a:p>
            <a:r>
              <a:rPr lang="en-US" dirty="0"/>
              <a:t>Genital Herpes (cont.)</a:t>
            </a:r>
          </a:p>
        </p:txBody>
      </p:sp>
    </p:spTree>
    <p:extLst>
      <p:ext uri="{BB962C8B-B14F-4D97-AF65-F5344CB8AC3E}">
        <p14:creationId xmlns:p14="http://schemas.microsoft.com/office/powerpoint/2010/main" val="1348240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Genital Herpes Sores</a:t>
            </a:r>
          </a:p>
        </p:txBody>
      </p:sp>
      <p:pic>
        <p:nvPicPr>
          <p:cNvPr id="8194" name="Picture 2" descr="D:\01.IRDVD\Lynch\cpy\Chapter12\Figures\Jpegs_Labeled\CH_3e_Figure_12_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089" y="1732554"/>
            <a:ext cx="7748234" cy="3391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6258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5"/>
          <p:cNvSpPr>
            <a:spLocks noGrp="1" noChangeArrowheads="1"/>
          </p:cNvSpPr>
          <p:nvPr>
            <p:ph idx="1"/>
          </p:nvPr>
        </p:nvSpPr>
        <p:spPr>
          <a:xfrm>
            <a:off x="383231" y="1150466"/>
            <a:ext cx="8229600" cy="5106987"/>
          </a:xfrm>
        </p:spPr>
        <p:txBody>
          <a:bodyPr/>
          <a:lstStyle/>
          <a:p>
            <a:pPr>
              <a:buClr>
                <a:srgbClr val="4D92BC"/>
              </a:buClr>
            </a:pPr>
            <a:r>
              <a:rPr lang="en-US" sz="2600" dirty="0"/>
              <a:t>HPV causes all types of warts, wherever they may be on your body. </a:t>
            </a:r>
          </a:p>
          <a:p>
            <a:pPr>
              <a:buClr>
                <a:srgbClr val="4D92BC"/>
              </a:buClr>
            </a:pPr>
            <a:r>
              <a:rPr lang="en-US" sz="2600" dirty="0"/>
              <a:t>There are more than 100 types of HPV. </a:t>
            </a:r>
          </a:p>
          <a:p>
            <a:pPr>
              <a:buClr>
                <a:srgbClr val="4D92BC"/>
              </a:buClr>
            </a:pPr>
            <a:r>
              <a:rPr lang="en-US" sz="2600" dirty="0"/>
              <a:t>More than 40 types can infect the genitalia, although only four types are responsible for most genital HPV infections.</a:t>
            </a:r>
          </a:p>
        </p:txBody>
      </p:sp>
      <p:sp>
        <p:nvSpPr>
          <p:cNvPr id="49154" name="Rectangle 4"/>
          <p:cNvSpPr>
            <a:spLocks noGrp="1" noChangeArrowheads="1"/>
          </p:cNvSpPr>
          <p:nvPr>
            <p:ph type="title"/>
          </p:nvPr>
        </p:nvSpPr>
        <p:spPr/>
        <p:txBody>
          <a:bodyPr/>
          <a:lstStyle/>
          <a:p>
            <a:r>
              <a:rPr lang="en-US" dirty="0"/>
              <a:t>Human Papillomavirus</a:t>
            </a:r>
          </a:p>
        </p:txBody>
      </p:sp>
    </p:spTree>
    <p:extLst>
      <p:ext uri="{BB962C8B-B14F-4D97-AF65-F5344CB8AC3E}">
        <p14:creationId xmlns:p14="http://schemas.microsoft.com/office/powerpoint/2010/main" val="1941001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5"/>
          <p:cNvSpPr>
            <a:spLocks noGrp="1" noChangeArrowheads="1"/>
          </p:cNvSpPr>
          <p:nvPr>
            <p:ph idx="1"/>
          </p:nvPr>
        </p:nvSpPr>
        <p:spPr>
          <a:xfrm>
            <a:off x="383231" y="1150466"/>
            <a:ext cx="8229600" cy="5106987"/>
          </a:xfrm>
        </p:spPr>
        <p:txBody>
          <a:bodyPr/>
          <a:lstStyle/>
          <a:p>
            <a:pPr>
              <a:buClr>
                <a:srgbClr val="4D92BC"/>
              </a:buClr>
            </a:pPr>
            <a:r>
              <a:rPr lang="en-US" sz="2600" dirty="0"/>
              <a:t>HPV infection is the most commonly reported STI on college campuses.</a:t>
            </a:r>
          </a:p>
          <a:p>
            <a:pPr>
              <a:buClr>
                <a:srgbClr val="4D92BC"/>
              </a:buClr>
            </a:pPr>
            <a:r>
              <a:rPr lang="en-US" sz="2600" dirty="0"/>
              <a:t>Most sexually active Americans will become infected with HPV at some point in their lives.</a:t>
            </a:r>
          </a:p>
          <a:p>
            <a:pPr>
              <a:buClr>
                <a:srgbClr val="4D92BC"/>
              </a:buClr>
            </a:pPr>
            <a:r>
              <a:rPr lang="en-US" sz="2600" dirty="0"/>
              <a:t>An estimated 79 million people in the United States are currently infected with HPV, and 14 million new cases occur each year.</a:t>
            </a:r>
          </a:p>
          <a:p>
            <a:pPr>
              <a:buClr>
                <a:srgbClr val="4D92BC"/>
              </a:buClr>
            </a:pPr>
            <a:r>
              <a:rPr lang="en-US" sz="2600" dirty="0"/>
              <a:t>An HPV vaccine is now available for both males and females.</a:t>
            </a:r>
          </a:p>
        </p:txBody>
      </p:sp>
      <p:sp>
        <p:nvSpPr>
          <p:cNvPr id="50178" name="Rectangle 4"/>
          <p:cNvSpPr>
            <a:spLocks noGrp="1" noChangeArrowheads="1"/>
          </p:cNvSpPr>
          <p:nvPr>
            <p:ph type="title"/>
          </p:nvPr>
        </p:nvSpPr>
        <p:spPr/>
        <p:txBody>
          <a:bodyPr/>
          <a:lstStyle/>
          <a:p>
            <a:r>
              <a:rPr lang="en-US" dirty="0"/>
              <a:t>Human Papillomavirus (cont.)</a:t>
            </a:r>
          </a:p>
        </p:txBody>
      </p:sp>
    </p:spTree>
    <p:extLst>
      <p:ext uri="{BB962C8B-B14F-4D97-AF65-F5344CB8AC3E}">
        <p14:creationId xmlns:p14="http://schemas.microsoft.com/office/powerpoint/2010/main" val="964491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Genital Warts</a:t>
            </a:r>
            <a:br>
              <a:rPr lang="en-US" dirty="0"/>
            </a:br>
            <a:endParaRPr lang="en-US" dirty="0"/>
          </a:p>
        </p:txBody>
      </p:sp>
      <p:pic>
        <p:nvPicPr>
          <p:cNvPr id="9218" name="Picture 2" descr="D:\01.IRDVD\Lynch\cpy\Chapter12\Figures\Jpegs_Labeled\CH_3e_Figure_12_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799" y="1033551"/>
            <a:ext cx="7030403" cy="486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305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5"/>
          <p:cNvSpPr>
            <a:spLocks noGrp="1" noChangeArrowheads="1"/>
          </p:cNvSpPr>
          <p:nvPr>
            <p:ph idx="1"/>
          </p:nvPr>
        </p:nvSpPr>
        <p:spPr>
          <a:xfrm>
            <a:off x="383231" y="1150466"/>
            <a:ext cx="8229600" cy="5106987"/>
          </a:xfrm>
        </p:spPr>
        <p:txBody>
          <a:bodyPr/>
          <a:lstStyle/>
          <a:p>
            <a:pPr>
              <a:buClr>
                <a:srgbClr val="4D92BC"/>
              </a:buClr>
            </a:pPr>
            <a:r>
              <a:rPr lang="en-US" sz="2600" dirty="0"/>
              <a:t>Caused by the bacterium </a:t>
            </a:r>
            <a:r>
              <a:rPr lang="en-US" sz="2600" i="1" dirty="0"/>
              <a:t>Chlamydia trachomatis</a:t>
            </a:r>
            <a:r>
              <a:rPr lang="en-US" sz="2600" dirty="0"/>
              <a:t>.</a:t>
            </a:r>
          </a:p>
          <a:p>
            <a:pPr>
              <a:buClr>
                <a:srgbClr val="4D92BC"/>
              </a:buClr>
            </a:pPr>
            <a:r>
              <a:rPr lang="en-US" sz="2600" dirty="0"/>
              <a:t>Symptoms usually develop within 1–3 weeks of infection.</a:t>
            </a:r>
          </a:p>
          <a:p>
            <a:pPr>
              <a:buClr>
                <a:srgbClr val="4D92BC"/>
              </a:buClr>
            </a:pPr>
            <a:r>
              <a:rPr lang="en-US" sz="2600" dirty="0"/>
              <a:t>Extremely common in the United States. </a:t>
            </a:r>
          </a:p>
          <a:p>
            <a:pPr>
              <a:buClr>
                <a:srgbClr val="4D92BC"/>
              </a:buClr>
            </a:pPr>
            <a:r>
              <a:rPr lang="en-US" sz="2600" dirty="0"/>
              <a:t>In 2014, more than 1.4 million diagnosed.</a:t>
            </a:r>
          </a:p>
          <a:p>
            <a:pPr>
              <a:buClr>
                <a:srgbClr val="4D92BC"/>
              </a:buClr>
            </a:pPr>
            <a:r>
              <a:rPr lang="en-US" sz="2600" dirty="0"/>
              <a:t>The infection can be spread during vaginal, anal, or oral intercourse and can be passed from mother to newborn baby during childbirth.</a:t>
            </a:r>
          </a:p>
        </p:txBody>
      </p:sp>
      <p:sp>
        <p:nvSpPr>
          <p:cNvPr id="53250" name="Rectangle 4"/>
          <p:cNvSpPr>
            <a:spLocks noGrp="1" noChangeArrowheads="1"/>
          </p:cNvSpPr>
          <p:nvPr>
            <p:ph type="title"/>
          </p:nvPr>
        </p:nvSpPr>
        <p:spPr/>
        <p:txBody>
          <a:bodyPr/>
          <a:lstStyle/>
          <a:p>
            <a:r>
              <a:rPr lang="en-US" dirty="0"/>
              <a:t>Chlamydia</a:t>
            </a:r>
          </a:p>
        </p:txBody>
      </p:sp>
    </p:spTree>
    <p:extLst>
      <p:ext uri="{BB962C8B-B14F-4D97-AF65-F5344CB8AC3E}">
        <p14:creationId xmlns:p14="http://schemas.microsoft.com/office/powerpoint/2010/main" val="4009593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01.IRDVD\Lynch\cpy\Chapter12\Figures\Jpegs_Labeled\CH_3e_Figure_12_01.jpg"/>
          <p:cNvPicPr>
            <a:picLocks noChangeAspect="1" noChangeArrowheads="1"/>
          </p:cNvPicPr>
          <p:nvPr/>
        </p:nvPicPr>
        <p:blipFill rotWithShape="1">
          <a:blip r:embed="rId3">
            <a:extLst>
              <a:ext uri="{28A0092B-C50C-407E-A947-70E740481C1C}">
                <a14:useLocalDpi xmlns:a14="http://schemas.microsoft.com/office/drawing/2010/main" val="0"/>
              </a:ext>
            </a:extLst>
          </a:blip>
          <a:srcRect b="3507"/>
          <a:stretch/>
        </p:blipFill>
        <p:spPr bwMode="auto">
          <a:xfrm>
            <a:off x="872202" y="947990"/>
            <a:ext cx="7399596" cy="51359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Grp="1" noChangeArrowheads="1"/>
          </p:cNvSpPr>
          <p:nvPr>
            <p:ph type="title"/>
          </p:nvPr>
        </p:nvSpPr>
        <p:spPr>
          <a:xfrm>
            <a:off x="-17252" y="8626"/>
            <a:ext cx="9144000" cy="579438"/>
          </a:xfrm>
        </p:spPr>
        <p:txBody>
          <a:bodyPr/>
          <a:lstStyle/>
          <a:p>
            <a:r>
              <a:rPr lang="en-US" dirty="0"/>
              <a:t>How Are Infections Spread?</a:t>
            </a:r>
          </a:p>
        </p:txBody>
      </p:sp>
    </p:spTree>
    <p:extLst>
      <p:ext uri="{BB962C8B-B14F-4D97-AF65-F5344CB8AC3E}">
        <p14:creationId xmlns:p14="http://schemas.microsoft.com/office/powerpoint/2010/main" val="42094676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5"/>
          <p:cNvSpPr>
            <a:spLocks noGrp="1" noChangeArrowheads="1"/>
          </p:cNvSpPr>
          <p:nvPr>
            <p:ph idx="1"/>
          </p:nvPr>
        </p:nvSpPr>
        <p:spPr>
          <a:xfrm>
            <a:off x="383231" y="1150466"/>
            <a:ext cx="8229600" cy="5106987"/>
          </a:xfrm>
        </p:spPr>
        <p:txBody>
          <a:bodyPr/>
          <a:lstStyle/>
          <a:p>
            <a:pPr>
              <a:buClr>
                <a:srgbClr val="4D92BC"/>
              </a:buClr>
            </a:pPr>
            <a:r>
              <a:rPr lang="en-US" sz="2600" dirty="0"/>
              <a:t>Male symptoms: Burning sensation while urinating, discharge from the penis. </a:t>
            </a:r>
          </a:p>
          <a:p>
            <a:pPr>
              <a:buClr>
                <a:srgbClr val="4D92BC"/>
              </a:buClr>
            </a:pPr>
            <a:r>
              <a:rPr lang="en-US" sz="2600" dirty="0"/>
              <a:t>Female symptoms: Abnormal vaginal discharge, pain during urination.</a:t>
            </a:r>
          </a:p>
        </p:txBody>
      </p:sp>
      <p:sp>
        <p:nvSpPr>
          <p:cNvPr id="54274" name="Rectangle 4"/>
          <p:cNvSpPr>
            <a:spLocks noGrp="1" noChangeArrowheads="1"/>
          </p:cNvSpPr>
          <p:nvPr>
            <p:ph type="title"/>
          </p:nvPr>
        </p:nvSpPr>
        <p:spPr/>
        <p:txBody>
          <a:bodyPr/>
          <a:lstStyle/>
          <a:p>
            <a:r>
              <a:rPr lang="en-US" dirty="0"/>
              <a:t>Chlamydia (cont.)</a:t>
            </a:r>
          </a:p>
        </p:txBody>
      </p:sp>
    </p:spTree>
    <p:extLst>
      <p:ext uri="{BB962C8B-B14F-4D97-AF65-F5344CB8AC3E}">
        <p14:creationId xmlns:p14="http://schemas.microsoft.com/office/powerpoint/2010/main" val="19869379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5"/>
          <p:cNvSpPr>
            <a:spLocks noGrp="1" noChangeArrowheads="1"/>
          </p:cNvSpPr>
          <p:nvPr>
            <p:ph idx="1"/>
          </p:nvPr>
        </p:nvSpPr>
        <p:spPr>
          <a:xfrm>
            <a:off x="383231" y="1150466"/>
            <a:ext cx="8229600" cy="3403427"/>
          </a:xfrm>
        </p:spPr>
        <p:txBody>
          <a:bodyPr/>
          <a:lstStyle/>
          <a:p>
            <a:pPr>
              <a:buClr>
                <a:srgbClr val="4D92BC"/>
              </a:buClr>
            </a:pPr>
            <a:r>
              <a:rPr lang="en-US" altLang="ja-JP" sz="2600" dirty="0"/>
              <a:t>“The clap.”</a:t>
            </a:r>
          </a:p>
          <a:p>
            <a:pPr>
              <a:buClr>
                <a:srgbClr val="4D92BC"/>
              </a:buClr>
            </a:pPr>
            <a:r>
              <a:rPr lang="en-US" sz="2600" dirty="0"/>
              <a:t>Common and highly contagious STI caused by </a:t>
            </a:r>
            <a:br>
              <a:rPr lang="en-US" sz="2600" dirty="0"/>
            </a:br>
            <a:r>
              <a:rPr lang="en-US" sz="2600" dirty="0"/>
              <a:t>the bacterium </a:t>
            </a:r>
            <a:r>
              <a:rPr lang="en-US" sz="2600" i="1" dirty="0"/>
              <a:t>Neisseria gonorrhoeae</a:t>
            </a:r>
            <a:r>
              <a:rPr lang="en-US" sz="2600" dirty="0"/>
              <a:t>.</a:t>
            </a:r>
          </a:p>
          <a:p>
            <a:pPr>
              <a:buClr>
                <a:srgbClr val="4D92BC"/>
              </a:buClr>
            </a:pPr>
            <a:r>
              <a:rPr lang="en-US" sz="2600" dirty="0"/>
              <a:t>Most commonly affects teenaged girls and men aged 20–24.</a:t>
            </a:r>
          </a:p>
          <a:p>
            <a:pPr>
              <a:buClr>
                <a:srgbClr val="4D92BC"/>
              </a:buClr>
            </a:pPr>
            <a:r>
              <a:rPr lang="en-US" sz="2600" dirty="0"/>
              <a:t>Spread through contact with an infected penis, vagina, anus, or mouth.</a:t>
            </a:r>
          </a:p>
        </p:txBody>
      </p:sp>
      <p:sp>
        <p:nvSpPr>
          <p:cNvPr id="55298" name="Rectangle 4"/>
          <p:cNvSpPr>
            <a:spLocks noGrp="1" noChangeArrowheads="1"/>
          </p:cNvSpPr>
          <p:nvPr>
            <p:ph type="title"/>
          </p:nvPr>
        </p:nvSpPr>
        <p:spPr/>
        <p:txBody>
          <a:bodyPr/>
          <a:lstStyle/>
          <a:p>
            <a:r>
              <a:rPr lang="en-US" dirty="0"/>
              <a:t>Gonorrhea</a:t>
            </a:r>
          </a:p>
        </p:txBody>
      </p:sp>
    </p:spTree>
    <p:extLst>
      <p:ext uri="{BB962C8B-B14F-4D97-AF65-F5344CB8AC3E}">
        <p14:creationId xmlns:p14="http://schemas.microsoft.com/office/powerpoint/2010/main" val="417077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5"/>
          <p:cNvSpPr>
            <a:spLocks noGrp="1" noChangeArrowheads="1"/>
          </p:cNvSpPr>
          <p:nvPr>
            <p:ph idx="1"/>
          </p:nvPr>
        </p:nvSpPr>
        <p:spPr>
          <a:xfrm>
            <a:off x="383231" y="1150467"/>
            <a:ext cx="8229600" cy="4489842"/>
          </a:xfrm>
        </p:spPr>
        <p:txBody>
          <a:bodyPr/>
          <a:lstStyle/>
          <a:p>
            <a:pPr>
              <a:buClr>
                <a:srgbClr val="4D92BC"/>
              </a:buClr>
            </a:pPr>
            <a:r>
              <a:rPr lang="en-US" sz="2600" dirty="0"/>
              <a:t>Most women experience no symptoms at all, or mistake symptoms for a bladder or yeast infection.</a:t>
            </a:r>
          </a:p>
          <a:p>
            <a:pPr lvl="1">
              <a:buClr>
                <a:srgbClr val="4D92BC"/>
              </a:buClr>
            </a:pPr>
            <a:r>
              <a:rPr lang="en-US" sz="2400" dirty="0"/>
              <a:t>Pelvic inflammatory disease (PID) can occur, causing pain and infertility.</a:t>
            </a:r>
          </a:p>
          <a:p>
            <a:pPr>
              <a:buClr>
                <a:srgbClr val="4D92BC"/>
              </a:buClr>
            </a:pPr>
            <a:r>
              <a:rPr lang="en-US" sz="2600" dirty="0"/>
              <a:t>Men may have sore testicles, colored penile discharge, or a burning sensation while urinating.</a:t>
            </a:r>
          </a:p>
          <a:p>
            <a:pPr lvl="1">
              <a:buClr>
                <a:srgbClr val="4D92BC"/>
              </a:buClr>
            </a:pPr>
            <a:r>
              <a:rPr lang="en-US" sz="2400" dirty="0"/>
              <a:t>Men can be left sterile.</a:t>
            </a:r>
          </a:p>
          <a:p>
            <a:pPr>
              <a:buClr>
                <a:srgbClr val="4D92BC"/>
              </a:buClr>
            </a:pPr>
            <a:r>
              <a:rPr lang="en-US" sz="2600" dirty="0"/>
              <a:t>Without treatment, bacteria can spread to the blood or joints, which can be life-threatening.</a:t>
            </a:r>
          </a:p>
          <a:p>
            <a:pPr>
              <a:buClr>
                <a:srgbClr val="4D92BC"/>
              </a:buClr>
            </a:pPr>
            <a:r>
              <a:rPr lang="en-US" sz="2600" dirty="0"/>
              <a:t>Antibiotics can often clear up an infection.</a:t>
            </a:r>
          </a:p>
        </p:txBody>
      </p:sp>
      <p:sp>
        <p:nvSpPr>
          <p:cNvPr id="56322" name="Rectangle 4"/>
          <p:cNvSpPr>
            <a:spLocks noGrp="1" noChangeArrowheads="1"/>
          </p:cNvSpPr>
          <p:nvPr>
            <p:ph type="title"/>
          </p:nvPr>
        </p:nvSpPr>
        <p:spPr/>
        <p:txBody>
          <a:bodyPr/>
          <a:lstStyle/>
          <a:p>
            <a:r>
              <a:rPr lang="en-US" dirty="0"/>
              <a:t>Gonorrhea (cont.)</a:t>
            </a:r>
          </a:p>
        </p:txBody>
      </p:sp>
    </p:spTree>
    <p:extLst>
      <p:ext uri="{BB962C8B-B14F-4D97-AF65-F5344CB8AC3E}">
        <p14:creationId xmlns:p14="http://schemas.microsoft.com/office/powerpoint/2010/main" val="4068253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01.IRDVD\Lynch\cpy\Chapter12\Figures\Jpegs_Labeled\CH_3e_UnFigure_Pg312.jpg"/>
          <p:cNvPicPr>
            <a:picLocks noChangeAspect="1" noChangeArrowheads="1"/>
          </p:cNvPicPr>
          <p:nvPr/>
        </p:nvPicPr>
        <p:blipFill rotWithShape="1">
          <a:blip r:embed="rId2">
            <a:extLst>
              <a:ext uri="{28A0092B-C50C-407E-A947-70E740481C1C}">
                <a14:useLocalDpi xmlns:a14="http://schemas.microsoft.com/office/drawing/2010/main" val="0"/>
              </a:ext>
            </a:extLst>
          </a:blip>
          <a:srcRect b="2145"/>
          <a:stretch/>
        </p:blipFill>
        <p:spPr bwMode="auto">
          <a:xfrm>
            <a:off x="3210958" y="627476"/>
            <a:ext cx="2722084" cy="590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8376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5"/>
          <p:cNvSpPr>
            <a:spLocks noGrp="1" noChangeArrowheads="1"/>
          </p:cNvSpPr>
          <p:nvPr>
            <p:ph idx="1"/>
          </p:nvPr>
        </p:nvSpPr>
        <p:spPr>
          <a:xfrm>
            <a:off x="383231" y="1150466"/>
            <a:ext cx="8229600" cy="5106987"/>
          </a:xfrm>
        </p:spPr>
        <p:txBody>
          <a:bodyPr/>
          <a:lstStyle/>
          <a:p>
            <a:pPr>
              <a:buClr>
                <a:srgbClr val="4D92BC"/>
              </a:buClr>
            </a:pPr>
            <a:r>
              <a:rPr lang="en-US" sz="2600" dirty="0"/>
              <a:t>PID is an infection of a woman</a:t>
            </a:r>
            <a:r>
              <a:rPr lang="fr-FR" sz="2600" dirty="0"/>
              <a:t>’</a:t>
            </a:r>
            <a:r>
              <a:rPr lang="en-US" sz="2600" dirty="0"/>
              <a:t>s</a:t>
            </a:r>
            <a:r>
              <a:rPr lang="en-US" altLang="ja-JP" sz="2600" dirty="0"/>
              <a:t> uterus, fallopian tubes, and other reproductive organs that occurs when bacteria travel up from the vagina and spread.</a:t>
            </a:r>
          </a:p>
          <a:p>
            <a:pPr lvl="1">
              <a:buClr>
                <a:srgbClr val="4D92BC"/>
              </a:buClr>
            </a:pPr>
            <a:r>
              <a:rPr lang="en-US" sz="2400" dirty="0"/>
              <a:t>Bacteria can turn normal tissue into scar tissue, which can result in chronic abdominal pain, ectopic pregnancy, and infertility.</a:t>
            </a:r>
          </a:p>
          <a:p>
            <a:pPr>
              <a:buClr>
                <a:srgbClr val="4D92BC"/>
              </a:buClr>
            </a:pPr>
            <a:r>
              <a:rPr lang="en-US" sz="2600" dirty="0"/>
              <a:t>PID affects an estimated 750,000 women in the United States every year, causing infertility in 10–15%.</a:t>
            </a:r>
          </a:p>
          <a:p>
            <a:pPr>
              <a:buClr>
                <a:srgbClr val="4D92BC"/>
              </a:buClr>
            </a:pPr>
            <a:r>
              <a:rPr lang="en-US" sz="2600" dirty="0"/>
              <a:t>PID is caused by bacteria, especially the bacteria associated with two of the most common STIs: chlamydia and gonorrhea.</a:t>
            </a:r>
          </a:p>
        </p:txBody>
      </p:sp>
      <p:sp>
        <p:nvSpPr>
          <p:cNvPr id="57346" name="Rectangle 4"/>
          <p:cNvSpPr>
            <a:spLocks noGrp="1" noChangeArrowheads="1"/>
          </p:cNvSpPr>
          <p:nvPr>
            <p:ph type="title"/>
          </p:nvPr>
        </p:nvSpPr>
        <p:spPr/>
        <p:txBody>
          <a:bodyPr/>
          <a:lstStyle/>
          <a:p>
            <a:r>
              <a:rPr lang="en-US" dirty="0"/>
              <a:t>Pelvic Inflammatory Disease (PID)</a:t>
            </a:r>
          </a:p>
        </p:txBody>
      </p:sp>
    </p:spTree>
    <p:extLst>
      <p:ext uri="{BB962C8B-B14F-4D97-AF65-F5344CB8AC3E}">
        <p14:creationId xmlns:p14="http://schemas.microsoft.com/office/powerpoint/2010/main" val="37159309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5"/>
          <p:cNvSpPr>
            <a:spLocks noGrp="1" noChangeArrowheads="1"/>
          </p:cNvSpPr>
          <p:nvPr>
            <p:ph idx="1"/>
          </p:nvPr>
        </p:nvSpPr>
        <p:spPr>
          <a:xfrm>
            <a:off x="383231" y="1150466"/>
            <a:ext cx="8229600" cy="5106987"/>
          </a:xfrm>
        </p:spPr>
        <p:txBody>
          <a:bodyPr/>
          <a:lstStyle/>
          <a:p>
            <a:pPr>
              <a:buClr>
                <a:srgbClr val="4D92BC"/>
              </a:buClr>
            </a:pPr>
            <a:r>
              <a:rPr lang="en-US" sz="2600" dirty="0"/>
              <a:t>Syphilis is caused by the bacterium </a:t>
            </a:r>
            <a:r>
              <a:rPr lang="en-US" sz="2600" i="1" dirty="0"/>
              <a:t>Treponema pallidum.</a:t>
            </a:r>
          </a:p>
          <a:p>
            <a:pPr>
              <a:buClr>
                <a:srgbClr val="4D92BC"/>
              </a:buClr>
            </a:pPr>
            <a:r>
              <a:rPr lang="en-US" sz="2600" dirty="0"/>
              <a:t>The bacteria can enter the body through irritated skin or mucous membranes, including the vagina, anus, penis, lips, and mouth. </a:t>
            </a:r>
          </a:p>
          <a:p>
            <a:pPr>
              <a:buClr>
                <a:srgbClr val="4D92BC"/>
              </a:buClr>
            </a:pPr>
            <a:r>
              <a:rPr lang="en-US" sz="2600" dirty="0"/>
              <a:t>In 2014, 20,000 cases were reported in the United States.</a:t>
            </a:r>
          </a:p>
          <a:p>
            <a:pPr>
              <a:buClr>
                <a:srgbClr val="4D92BC"/>
              </a:buClr>
            </a:pPr>
            <a:r>
              <a:rPr lang="en-US" sz="2600" dirty="0"/>
              <a:t>Climbing steadily each year.</a:t>
            </a:r>
          </a:p>
        </p:txBody>
      </p:sp>
      <p:sp>
        <p:nvSpPr>
          <p:cNvPr id="58370" name="Rectangle 4"/>
          <p:cNvSpPr>
            <a:spLocks noGrp="1" noChangeArrowheads="1"/>
          </p:cNvSpPr>
          <p:nvPr>
            <p:ph type="title"/>
          </p:nvPr>
        </p:nvSpPr>
        <p:spPr/>
        <p:txBody>
          <a:bodyPr/>
          <a:lstStyle/>
          <a:p>
            <a:r>
              <a:rPr lang="en-US" dirty="0"/>
              <a:t>Syphilis</a:t>
            </a:r>
          </a:p>
        </p:txBody>
      </p:sp>
    </p:spTree>
    <p:extLst>
      <p:ext uri="{BB962C8B-B14F-4D97-AF65-F5344CB8AC3E}">
        <p14:creationId xmlns:p14="http://schemas.microsoft.com/office/powerpoint/2010/main" val="19749564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5"/>
          <p:cNvSpPr>
            <a:spLocks noGrp="1" noChangeArrowheads="1"/>
          </p:cNvSpPr>
          <p:nvPr>
            <p:ph idx="1"/>
          </p:nvPr>
        </p:nvSpPr>
        <p:spPr>
          <a:xfrm>
            <a:off x="383231" y="1159519"/>
            <a:ext cx="8643074" cy="5106987"/>
          </a:xfrm>
        </p:spPr>
        <p:txBody>
          <a:bodyPr/>
          <a:lstStyle/>
          <a:p>
            <a:pPr>
              <a:buClr>
                <a:srgbClr val="4D92BC"/>
              </a:buClr>
            </a:pPr>
            <a:r>
              <a:rPr lang="en-US" sz="2450" dirty="0"/>
              <a:t>Stage 1: 10 days to 3 months after infection, primary syphilis appears. A painless sore called a </a:t>
            </a:r>
            <a:r>
              <a:rPr lang="en-US" sz="2450" i="1" dirty="0"/>
              <a:t>chancre</a:t>
            </a:r>
            <a:r>
              <a:rPr lang="en-US" sz="2450" dirty="0"/>
              <a:t> appears where the bacteria entered the body—around the genitals, inside the vagina or rectum, or on the lips or mouth. </a:t>
            </a:r>
          </a:p>
          <a:p>
            <a:pPr>
              <a:buClr>
                <a:srgbClr val="4D92BC"/>
              </a:buClr>
            </a:pPr>
            <a:r>
              <a:rPr lang="en-US" sz="2450" dirty="0"/>
              <a:t>Stage 2: Secondary syphilis. Symptoms may include a rash on the hands or feet, neck, head, or torso; wart-like growths around the genitals; and grayish sores in the mouth. Hair loss may occur. The infection then enters a latent stage, which lacks symptoms and can last for years. </a:t>
            </a:r>
          </a:p>
          <a:p>
            <a:pPr>
              <a:buClr>
                <a:srgbClr val="4D92BC"/>
              </a:buClr>
            </a:pPr>
            <a:r>
              <a:rPr lang="en-US" sz="2450" dirty="0"/>
              <a:t>Stage 3: Tertiary stage. This stage can also lead to severe problems with the heart, brain, and eyes, causing blindness, paralysis, brain damage, dementia, and even death.</a:t>
            </a:r>
          </a:p>
        </p:txBody>
      </p:sp>
      <p:sp>
        <p:nvSpPr>
          <p:cNvPr id="59394" name="Rectangle 4"/>
          <p:cNvSpPr>
            <a:spLocks noGrp="1" noChangeArrowheads="1"/>
          </p:cNvSpPr>
          <p:nvPr>
            <p:ph type="title"/>
          </p:nvPr>
        </p:nvSpPr>
        <p:spPr/>
        <p:txBody>
          <a:bodyPr/>
          <a:lstStyle/>
          <a:p>
            <a:r>
              <a:rPr lang="en-US" dirty="0"/>
              <a:t>Three Stages of Syphilis</a:t>
            </a:r>
          </a:p>
        </p:txBody>
      </p:sp>
    </p:spTree>
    <p:extLst>
      <p:ext uri="{BB962C8B-B14F-4D97-AF65-F5344CB8AC3E}">
        <p14:creationId xmlns:p14="http://schemas.microsoft.com/office/powerpoint/2010/main" val="8530786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A Syphilis Chancre</a:t>
            </a:r>
          </a:p>
        </p:txBody>
      </p:sp>
      <p:pic>
        <p:nvPicPr>
          <p:cNvPr id="11266" name="Picture 2" descr="D:\01.IRDVD\Lynch\cpy\Chapter12\Figures\Jpegs_Labeled\CH_3e_Figure_12_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706" y="1318623"/>
            <a:ext cx="6734588" cy="4581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4897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5"/>
          <p:cNvSpPr>
            <a:spLocks noGrp="1" noChangeArrowheads="1"/>
          </p:cNvSpPr>
          <p:nvPr>
            <p:ph idx="1"/>
          </p:nvPr>
        </p:nvSpPr>
        <p:spPr>
          <a:xfrm>
            <a:off x="383230" y="1159519"/>
            <a:ext cx="8706447" cy="5106987"/>
          </a:xfrm>
        </p:spPr>
        <p:txBody>
          <a:bodyPr/>
          <a:lstStyle/>
          <a:p>
            <a:pPr>
              <a:buClr>
                <a:srgbClr val="4D92BC"/>
              </a:buClr>
            </a:pPr>
            <a:r>
              <a:rPr lang="en-US" sz="2500" dirty="0"/>
              <a:t>Pubic lice and scabies are usually transmitted through sexual contact.</a:t>
            </a:r>
          </a:p>
          <a:p>
            <a:pPr>
              <a:buClr>
                <a:srgbClr val="4D92BC"/>
              </a:buClr>
            </a:pPr>
            <a:r>
              <a:rPr lang="en-US" sz="2500" dirty="0"/>
              <a:t>Can be spread through contact with clothing, towels, sheets, or toilet seats that have been used by an infected person.</a:t>
            </a:r>
          </a:p>
          <a:p>
            <a:pPr>
              <a:buClr>
                <a:srgbClr val="4D92BC"/>
              </a:buClr>
            </a:pPr>
            <a:r>
              <a:rPr lang="en-US" sz="2500" dirty="0"/>
              <a:t>The major symptom is itching, especially during the night. </a:t>
            </a:r>
          </a:p>
          <a:p>
            <a:pPr>
              <a:buClr>
                <a:srgbClr val="4D92BC"/>
              </a:buClr>
            </a:pPr>
            <a:r>
              <a:rPr lang="en-US" sz="2500" dirty="0"/>
              <a:t>The pests themselves do not spread disease, but excessive scratching of the skin can cause a bacterial infection.</a:t>
            </a:r>
          </a:p>
          <a:p>
            <a:pPr>
              <a:buClr>
                <a:srgbClr val="4D92BC"/>
              </a:buClr>
            </a:pPr>
            <a:r>
              <a:rPr lang="en-US" sz="2500" dirty="0"/>
              <a:t>Easily diagnosed with a doctor</a:t>
            </a:r>
            <a:r>
              <a:rPr lang="fr-FR" sz="2500" dirty="0"/>
              <a:t>’</a:t>
            </a:r>
            <a:r>
              <a:rPr lang="en-US" sz="2500" dirty="0"/>
              <a:t>s</a:t>
            </a:r>
            <a:r>
              <a:rPr lang="en-US" altLang="ja-JP" sz="2500" dirty="0"/>
              <a:t> visit. </a:t>
            </a:r>
          </a:p>
          <a:p>
            <a:pPr>
              <a:buClr>
                <a:srgbClr val="4D92BC"/>
              </a:buClr>
            </a:pPr>
            <a:r>
              <a:rPr lang="en-US" sz="2500" dirty="0"/>
              <a:t>Prescribed creams or lotions can usually clear up these conditions, although an oral medication may be used for cases that are more difficult to treat.</a:t>
            </a:r>
          </a:p>
        </p:txBody>
      </p:sp>
      <p:sp>
        <p:nvSpPr>
          <p:cNvPr id="61442" name="Rectangle 4"/>
          <p:cNvSpPr>
            <a:spLocks noGrp="1" noChangeArrowheads="1"/>
          </p:cNvSpPr>
          <p:nvPr>
            <p:ph type="title"/>
          </p:nvPr>
        </p:nvSpPr>
        <p:spPr/>
        <p:txBody>
          <a:bodyPr/>
          <a:lstStyle/>
          <a:p>
            <a:r>
              <a:rPr lang="en-US" dirty="0"/>
              <a:t>Pubic Lice and Scabies</a:t>
            </a:r>
          </a:p>
        </p:txBody>
      </p:sp>
    </p:spTree>
    <p:extLst>
      <p:ext uri="{BB962C8B-B14F-4D97-AF65-F5344CB8AC3E}">
        <p14:creationId xmlns:p14="http://schemas.microsoft.com/office/powerpoint/2010/main" val="41601285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Pubic Lice</a:t>
            </a:r>
          </a:p>
        </p:txBody>
      </p:sp>
      <p:pic>
        <p:nvPicPr>
          <p:cNvPr id="12290" name="Picture 2" descr="D:\01.IRDVD\Lynch\cpy\Chapter12\Figures\Jpegs_Labeled\CH_3e_Figure_12_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326" y="860448"/>
            <a:ext cx="6953760" cy="5533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121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5"/>
          <p:cNvSpPr>
            <a:spLocks noGrp="1" noChangeArrowheads="1"/>
          </p:cNvSpPr>
          <p:nvPr>
            <p:ph idx="1"/>
          </p:nvPr>
        </p:nvSpPr>
        <p:spPr>
          <a:xfrm>
            <a:off x="383231" y="1150467"/>
            <a:ext cx="8229600" cy="1212488"/>
          </a:xfrm>
        </p:spPr>
        <p:txBody>
          <a:bodyPr/>
          <a:lstStyle/>
          <a:p>
            <a:pPr>
              <a:buClr>
                <a:srgbClr val="4D92BC"/>
              </a:buClr>
            </a:pPr>
            <a:r>
              <a:rPr lang="en-US" sz="2600" dirty="0"/>
              <a:t>Contact with infected people</a:t>
            </a:r>
          </a:p>
          <a:p>
            <a:pPr>
              <a:buClr>
                <a:srgbClr val="4D92BC"/>
              </a:buClr>
            </a:pPr>
            <a:r>
              <a:rPr lang="en-US" sz="2600" dirty="0"/>
              <a:t>Contact with infected animals</a:t>
            </a:r>
          </a:p>
        </p:txBody>
      </p:sp>
      <p:sp>
        <p:nvSpPr>
          <p:cNvPr id="8194" name="Rectangle 4"/>
          <p:cNvSpPr>
            <a:spLocks noGrp="1" noChangeArrowheads="1"/>
          </p:cNvSpPr>
          <p:nvPr>
            <p:ph type="title"/>
          </p:nvPr>
        </p:nvSpPr>
        <p:spPr/>
        <p:txBody>
          <a:bodyPr/>
          <a:lstStyle/>
          <a:p>
            <a:r>
              <a:rPr lang="en-US" dirty="0"/>
              <a:t>Direct Transmission</a:t>
            </a:r>
          </a:p>
        </p:txBody>
      </p:sp>
    </p:spTree>
    <p:extLst>
      <p:ext uri="{BB962C8B-B14F-4D97-AF65-F5344CB8AC3E}">
        <p14:creationId xmlns:p14="http://schemas.microsoft.com/office/powerpoint/2010/main" val="6785871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5"/>
          <p:cNvSpPr>
            <a:spLocks noGrp="1" noChangeArrowheads="1"/>
          </p:cNvSpPr>
          <p:nvPr>
            <p:ph idx="1"/>
          </p:nvPr>
        </p:nvSpPr>
        <p:spPr>
          <a:xfrm>
            <a:off x="383231" y="1150466"/>
            <a:ext cx="8588752" cy="5106987"/>
          </a:xfrm>
        </p:spPr>
        <p:txBody>
          <a:bodyPr/>
          <a:lstStyle/>
          <a:p>
            <a:pPr>
              <a:buClr>
                <a:srgbClr val="4D92BC"/>
              </a:buClr>
            </a:pPr>
            <a:r>
              <a:rPr lang="en-US" sz="2600" dirty="0"/>
              <a:t>Caused by a protozoa called </a:t>
            </a:r>
            <a:r>
              <a:rPr lang="en-US" sz="2600" i="1" dirty="0"/>
              <a:t>Trichomonas vaginalis</a:t>
            </a:r>
            <a:r>
              <a:rPr lang="en-US" sz="2600" dirty="0"/>
              <a:t>.</a:t>
            </a:r>
          </a:p>
          <a:p>
            <a:pPr>
              <a:buClr>
                <a:srgbClr val="4D92BC"/>
              </a:buClr>
            </a:pPr>
            <a:r>
              <a:rPr lang="en-US" sz="2600" dirty="0"/>
              <a:t>A very common STI in young women, but can also affect men. </a:t>
            </a:r>
          </a:p>
          <a:p>
            <a:pPr>
              <a:buClr>
                <a:srgbClr val="4D92BC"/>
              </a:buClr>
            </a:pPr>
            <a:r>
              <a:rPr lang="en-US" sz="2600" dirty="0"/>
              <a:t>More than 3.7 million Americans are believed to be infected. </a:t>
            </a:r>
          </a:p>
          <a:p>
            <a:pPr>
              <a:buClr>
                <a:srgbClr val="4D92BC"/>
              </a:buClr>
            </a:pPr>
            <a:r>
              <a:rPr lang="en-US" sz="2600" dirty="0"/>
              <a:t>Symptoms include painful urination, pain during intercourse, vaginal itching and irritation, and a greenish-yellow, strong-smelling vaginal discharge.</a:t>
            </a:r>
          </a:p>
          <a:p>
            <a:pPr>
              <a:buClr>
                <a:srgbClr val="4D92BC"/>
              </a:buClr>
            </a:pPr>
            <a:r>
              <a:rPr lang="en-US" sz="2600" dirty="0"/>
              <a:t>Men rarely experience symptoms; if they do, symptoms include irritation inside the penis and slight discharge. </a:t>
            </a:r>
          </a:p>
          <a:p>
            <a:pPr>
              <a:buClr>
                <a:srgbClr val="4D92BC"/>
              </a:buClr>
            </a:pPr>
            <a:r>
              <a:rPr lang="en-US" sz="2600" dirty="0"/>
              <a:t>Trichomoniasis can be cured with oral antibiotics.</a:t>
            </a:r>
          </a:p>
        </p:txBody>
      </p:sp>
      <p:sp>
        <p:nvSpPr>
          <p:cNvPr id="63490" name="Rectangle 4"/>
          <p:cNvSpPr>
            <a:spLocks noGrp="1" noChangeArrowheads="1"/>
          </p:cNvSpPr>
          <p:nvPr>
            <p:ph type="title"/>
          </p:nvPr>
        </p:nvSpPr>
        <p:spPr/>
        <p:txBody>
          <a:bodyPr/>
          <a:lstStyle/>
          <a:p>
            <a:r>
              <a:rPr lang="en-US" dirty="0"/>
              <a:t>Trichomoniasis</a:t>
            </a:r>
          </a:p>
        </p:txBody>
      </p:sp>
    </p:spTree>
    <p:extLst>
      <p:ext uri="{BB962C8B-B14F-4D97-AF65-F5344CB8AC3E}">
        <p14:creationId xmlns:p14="http://schemas.microsoft.com/office/powerpoint/2010/main" val="5976884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Content Placeholder 2"/>
          <p:cNvSpPr>
            <a:spLocks noGrp="1"/>
          </p:cNvSpPr>
          <p:nvPr>
            <p:ph idx="1"/>
          </p:nvPr>
        </p:nvSpPr>
        <p:spPr>
          <a:xfrm>
            <a:off x="383231" y="1150466"/>
            <a:ext cx="8229600" cy="5106987"/>
          </a:xfrm>
        </p:spPr>
        <p:txBody>
          <a:bodyPr/>
          <a:lstStyle/>
          <a:p>
            <a:pPr>
              <a:buClr>
                <a:srgbClr val="4D92BC"/>
              </a:buClr>
            </a:pPr>
            <a:r>
              <a:rPr lang="en-US" sz="2600" dirty="0"/>
              <a:t>Personal choices:</a:t>
            </a:r>
          </a:p>
          <a:p>
            <a:pPr lvl="1">
              <a:buClr>
                <a:srgbClr val="4D92BC"/>
              </a:buClr>
            </a:pPr>
            <a:r>
              <a:rPr lang="en-US" sz="2400" dirty="0"/>
              <a:t>Get vaccinated.</a:t>
            </a:r>
          </a:p>
          <a:p>
            <a:pPr lvl="1">
              <a:buClr>
                <a:srgbClr val="4D92BC"/>
              </a:buClr>
            </a:pPr>
            <a:r>
              <a:rPr lang="en-US" sz="2400" dirty="0"/>
              <a:t>Use condoms.</a:t>
            </a:r>
          </a:p>
          <a:p>
            <a:pPr lvl="1">
              <a:buClr>
                <a:srgbClr val="4D92BC"/>
              </a:buClr>
            </a:pPr>
            <a:r>
              <a:rPr lang="en-US" sz="2400" dirty="0"/>
              <a:t>Get tested.</a:t>
            </a:r>
          </a:p>
          <a:p>
            <a:pPr lvl="1">
              <a:buClr>
                <a:srgbClr val="4D92BC"/>
              </a:buClr>
            </a:pPr>
            <a:r>
              <a:rPr lang="en-US" sz="2400" dirty="0"/>
              <a:t>Get treated.</a:t>
            </a:r>
          </a:p>
          <a:p>
            <a:pPr>
              <a:buClr>
                <a:srgbClr val="4D92BC"/>
              </a:buClr>
            </a:pPr>
            <a:r>
              <a:rPr lang="en-US" sz="2600" dirty="0"/>
              <a:t>Campus advocacy:</a:t>
            </a:r>
          </a:p>
          <a:p>
            <a:pPr lvl="1">
              <a:buClr>
                <a:srgbClr val="4D92BC"/>
              </a:buClr>
            </a:pPr>
            <a:r>
              <a:rPr lang="en-US" sz="2400" dirty="0"/>
              <a:t>Stay home if you are ill.</a:t>
            </a:r>
          </a:p>
          <a:p>
            <a:pPr lvl="1">
              <a:buClr>
                <a:srgbClr val="4D92BC"/>
              </a:buClr>
            </a:pPr>
            <a:r>
              <a:rPr lang="en-US" sz="2400" dirty="0"/>
              <a:t>Encourage your friends to check their immunization status and get the annual flu vaccine.</a:t>
            </a:r>
          </a:p>
          <a:p>
            <a:pPr lvl="1">
              <a:buClr>
                <a:srgbClr val="4D92BC"/>
              </a:buClr>
            </a:pPr>
            <a:r>
              <a:rPr lang="en-US" sz="2400" dirty="0"/>
              <a:t>Work with your student health center to organize an STI awareness event.</a:t>
            </a:r>
          </a:p>
        </p:txBody>
      </p:sp>
      <p:sp>
        <p:nvSpPr>
          <p:cNvPr id="64514" name="Title 1"/>
          <p:cNvSpPr>
            <a:spLocks noGrp="1"/>
          </p:cNvSpPr>
          <p:nvPr>
            <p:ph type="title"/>
          </p:nvPr>
        </p:nvSpPr>
        <p:spPr/>
        <p:txBody>
          <a:bodyPr/>
          <a:lstStyle/>
          <a:p>
            <a:r>
              <a:rPr lang="en-US" dirty="0"/>
              <a:t>Change Yourself, Change Your World</a:t>
            </a:r>
          </a:p>
        </p:txBody>
      </p:sp>
    </p:spTree>
    <p:extLst>
      <p:ext uri="{BB962C8B-B14F-4D97-AF65-F5344CB8AC3E}">
        <p14:creationId xmlns:p14="http://schemas.microsoft.com/office/powerpoint/2010/main" val="501989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5"/>
          <p:cNvSpPr>
            <a:spLocks noGrp="1" noChangeArrowheads="1"/>
          </p:cNvSpPr>
          <p:nvPr>
            <p:ph idx="1"/>
          </p:nvPr>
        </p:nvSpPr>
        <p:spPr>
          <a:xfrm>
            <a:off x="383231" y="1150466"/>
            <a:ext cx="8229600" cy="2787791"/>
          </a:xfrm>
        </p:spPr>
        <p:txBody>
          <a:bodyPr/>
          <a:lstStyle/>
          <a:p>
            <a:pPr>
              <a:buClr>
                <a:srgbClr val="4D92BC"/>
              </a:buClr>
            </a:pPr>
            <a:r>
              <a:rPr lang="en-US" sz="2600" dirty="0"/>
              <a:t>Touching contaminated objects</a:t>
            </a:r>
          </a:p>
          <a:p>
            <a:pPr>
              <a:buClr>
                <a:srgbClr val="4D92BC"/>
              </a:buClr>
            </a:pPr>
            <a:r>
              <a:rPr lang="en-US" sz="2600" dirty="0"/>
              <a:t>Breathing airborne pathogens</a:t>
            </a:r>
          </a:p>
          <a:p>
            <a:pPr>
              <a:buClr>
                <a:srgbClr val="4D92BC"/>
              </a:buClr>
            </a:pPr>
            <a:r>
              <a:rPr lang="en-US" sz="2600" dirty="0"/>
              <a:t>Bites from infected insects</a:t>
            </a:r>
          </a:p>
          <a:p>
            <a:pPr lvl="1">
              <a:buClr>
                <a:srgbClr val="4D92BC"/>
              </a:buClr>
            </a:pPr>
            <a:r>
              <a:rPr lang="en-US" sz="2400" dirty="0"/>
              <a:t>Vector: An animal or insect that transports pathogens from one point to another.</a:t>
            </a:r>
          </a:p>
          <a:p>
            <a:pPr>
              <a:buClr>
                <a:srgbClr val="4D92BC"/>
              </a:buClr>
            </a:pPr>
            <a:r>
              <a:rPr lang="en-US" sz="2600" dirty="0"/>
              <a:t>Drinking or eating contaminated water or food</a:t>
            </a:r>
          </a:p>
        </p:txBody>
      </p:sp>
      <p:sp>
        <p:nvSpPr>
          <p:cNvPr id="9218" name="Rectangle 4"/>
          <p:cNvSpPr>
            <a:spLocks noGrp="1" noChangeArrowheads="1"/>
          </p:cNvSpPr>
          <p:nvPr>
            <p:ph type="title"/>
          </p:nvPr>
        </p:nvSpPr>
        <p:spPr/>
        <p:txBody>
          <a:bodyPr/>
          <a:lstStyle/>
          <a:p>
            <a:r>
              <a:rPr lang="en-US" dirty="0"/>
              <a:t>Indirect Transmission</a:t>
            </a:r>
          </a:p>
        </p:txBody>
      </p:sp>
    </p:spTree>
    <p:extLst>
      <p:ext uri="{BB962C8B-B14F-4D97-AF65-F5344CB8AC3E}">
        <p14:creationId xmlns:p14="http://schemas.microsoft.com/office/powerpoint/2010/main" val="3916360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a:xfrm>
            <a:off x="398384" y="3132067"/>
            <a:ext cx="8312728" cy="579438"/>
          </a:xfrm>
        </p:spPr>
        <p:txBody>
          <a:bodyPr/>
          <a:lstStyle/>
          <a:p>
            <a:pPr algn="ctr"/>
            <a:r>
              <a:rPr lang="en-US" dirty="0">
                <a:solidFill>
                  <a:srgbClr val="4D92BC"/>
                </a:solidFill>
                <a:latin typeface="+mn-lt"/>
                <a:ea typeface="+mn-ea"/>
                <a:cs typeface="+mn-cs"/>
              </a:rPr>
              <a:t>PROTECTING AGAINST INFECTIONS</a:t>
            </a:r>
          </a:p>
        </p:txBody>
      </p:sp>
    </p:spTree>
    <p:extLst>
      <p:ext uri="{BB962C8B-B14F-4D97-AF65-F5344CB8AC3E}">
        <p14:creationId xmlns:p14="http://schemas.microsoft.com/office/powerpoint/2010/main" val="2245421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5"/>
          <p:cNvSpPr>
            <a:spLocks noGrp="1" noChangeArrowheads="1"/>
          </p:cNvSpPr>
          <p:nvPr>
            <p:ph idx="1"/>
          </p:nvPr>
        </p:nvSpPr>
        <p:spPr>
          <a:xfrm>
            <a:off x="383231" y="1150466"/>
            <a:ext cx="8229600" cy="3539229"/>
          </a:xfrm>
        </p:spPr>
        <p:txBody>
          <a:bodyPr/>
          <a:lstStyle/>
          <a:p>
            <a:pPr>
              <a:buClr>
                <a:srgbClr val="4D92BC"/>
              </a:buClr>
            </a:pPr>
            <a:r>
              <a:rPr lang="en-US" sz="2600" dirty="0"/>
              <a:t>Your skin!</a:t>
            </a:r>
          </a:p>
          <a:p>
            <a:pPr>
              <a:buClr>
                <a:srgbClr val="4D92BC"/>
              </a:buClr>
            </a:pPr>
            <a:r>
              <a:rPr lang="en-US" sz="2600" dirty="0"/>
              <a:t>The body</a:t>
            </a:r>
            <a:r>
              <a:rPr lang="fr-FR" sz="2600" dirty="0"/>
              <a:t>’</a:t>
            </a:r>
            <a:r>
              <a:rPr lang="en-US" sz="2600" dirty="0"/>
              <a:t>s</a:t>
            </a:r>
            <a:r>
              <a:rPr lang="en-US" altLang="ja-JP" sz="2600" dirty="0"/>
              <a:t> immune response:</a:t>
            </a:r>
          </a:p>
          <a:p>
            <a:pPr lvl="1">
              <a:buClr>
                <a:srgbClr val="4D92BC"/>
              </a:buClr>
            </a:pPr>
            <a:r>
              <a:rPr lang="en-US" sz="2400" dirty="0"/>
              <a:t>The body</a:t>
            </a:r>
            <a:r>
              <a:rPr lang="fr-FR" sz="2400" dirty="0"/>
              <a:t>’</a:t>
            </a:r>
            <a:r>
              <a:rPr lang="en-US" sz="2400" dirty="0"/>
              <a:t>s</a:t>
            </a:r>
            <a:r>
              <a:rPr lang="en-US" altLang="ja-JP" sz="2400" dirty="0"/>
              <a:t> cellular and chemical defenses against pathogens. </a:t>
            </a:r>
          </a:p>
          <a:p>
            <a:pPr lvl="1">
              <a:buClr>
                <a:srgbClr val="4D92BC"/>
              </a:buClr>
            </a:pPr>
            <a:r>
              <a:rPr lang="en-US" sz="2400" dirty="0"/>
              <a:t>The inflammatory response is a response to damaged body tissues that is designed to kill any pathogens in the damaged tissue, promote healing, and prevent the spread of infection to other parts of the body.</a:t>
            </a:r>
          </a:p>
        </p:txBody>
      </p:sp>
      <p:sp>
        <p:nvSpPr>
          <p:cNvPr id="11266" name="Rectangle 4"/>
          <p:cNvSpPr>
            <a:spLocks noGrp="1" noChangeArrowheads="1"/>
          </p:cNvSpPr>
          <p:nvPr>
            <p:ph type="title"/>
          </p:nvPr>
        </p:nvSpPr>
        <p:spPr/>
        <p:txBody>
          <a:bodyPr/>
          <a:lstStyle/>
          <a:p>
            <a:r>
              <a:rPr lang="en-US" dirty="0"/>
              <a:t>Protecting Against Infections</a:t>
            </a:r>
          </a:p>
        </p:txBody>
      </p:sp>
    </p:spTree>
    <p:extLst>
      <p:ext uri="{BB962C8B-B14F-4D97-AF65-F5344CB8AC3E}">
        <p14:creationId xmlns:p14="http://schemas.microsoft.com/office/powerpoint/2010/main" val="385347693"/>
      </p:ext>
    </p:extLst>
  </p:cSld>
  <p:clrMapOvr>
    <a:masterClrMapping/>
  </p:clrMapOvr>
</p:sld>
</file>

<file path=ppt/theme/theme1.xml><?xml version="1.0" encoding="utf-8"?>
<a:theme xmlns:a="http://schemas.openxmlformats.org/drawingml/2006/main" name="2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
        <a:cs typeface="Arial"/>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
        <a:cs typeface="Arial"/>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gtk_01:Applications (Mac OS 9):Microsoft Office 2001:Templates:My Templates:HA5Lect_template.pot</Template>
  <TotalTime>1158</TotalTime>
  <Words>3268</Words>
  <Application>Microsoft Macintosh PowerPoint</Application>
  <PresentationFormat>On-screen Show (4:3)</PresentationFormat>
  <Paragraphs>257</Paragraphs>
  <Slides>61</Slides>
  <Notes>60</Notes>
  <HiddenSlides>0</HiddenSlides>
  <MMClips>1</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61</vt:i4>
      </vt:variant>
    </vt:vector>
  </HeadingPairs>
  <TitlesOfParts>
    <vt:vector size="64" baseType="lpstr">
      <vt:lpstr>Arial</vt:lpstr>
      <vt:lpstr>2_HA5Lect_template</vt:lpstr>
      <vt:lpstr>1_HA5Lect_template</vt:lpstr>
      <vt:lpstr>Chapter 12: Preventing Infectious Diseases and Sexually Transmitted Infections</vt:lpstr>
      <vt:lpstr>Did You Know?</vt:lpstr>
      <vt:lpstr>Learning Outcomes</vt:lpstr>
      <vt:lpstr>Infectious Disease Terms</vt:lpstr>
      <vt:lpstr>How Are Infections Spread?</vt:lpstr>
      <vt:lpstr>Direct Transmission</vt:lpstr>
      <vt:lpstr>Indirect Transmission</vt:lpstr>
      <vt:lpstr>PROTECTING AGAINST INFECTIONS</vt:lpstr>
      <vt:lpstr>Protecting Against Infections</vt:lpstr>
      <vt:lpstr>The Body Protects Against Infections</vt:lpstr>
      <vt:lpstr>Your Body’s Immune Response</vt:lpstr>
      <vt:lpstr>Immunization</vt:lpstr>
      <vt:lpstr>PowerPoint Presentation</vt:lpstr>
      <vt:lpstr>Immune Disorders: Allergies</vt:lpstr>
      <vt:lpstr>Immune Disorders: Allergies (cont.)</vt:lpstr>
      <vt:lpstr>Immune Disorders: Asthma</vt:lpstr>
      <vt:lpstr>INFECTIOUS DISEASES</vt:lpstr>
      <vt:lpstr>Infectious Diseases</vt:lpstr>
      <vt:lpstr>PowerPoint Presentation</vt:lpstr>
      <vt:lpstr>Viral Infections</vt:lpstr>
      <vt:lpstr>Viral Infections (cont.)</vt:lpstr>
      <vt:lpstr>Bacterial Infections</vt:lpstr>
      <vt:lpstr>Bacterial Infections: Meningitis</vt:lpstr>
      <vt:lpstr>Bacterial Infections: Staphylococcal Infections</vt:lpstr>
      <vt:lpstr>Other Bacterial Infections</vt:lpstr>
      <vt:lpstr>Lyme Disease “Bull’s-Eye” Rash</vt:lpstr>
      <vt:lpstr>Fungal Infections</vt:lpstr>
      <vt:lpstr>Protozoan Infections</vt:lpstr>
      <vt:lpstr>Parasitic Worm Infections</vt:lpstr>
      <vt:lpstr>Video: Measles on the Rise</vt:lpstr>
      <vt:lpstr>Video: Measles on the Rise</vt:lpstr>
      <vt:lpstr>SEXUALLY TRANSMITTED INFECTIONS</vt:lpstr>
      <vt:lpstr>Sexually Transmitted Infections (STIs)</vt:lpstr>
      <vt:lpstr>Risk Factors for STIs</vt:lpstr>
      <vt:lpstr>Risk Factors for STIs (cont.)</vt:lpstr>
      <vt:lpstr>Sexual Conduct and Risk</vt:lpstr>
      <vt:lpstr>HIV and AIDS</vt:lpstr>
      <vt:lpstr>HIV/AIDS Around the World</vt:lpstr>
      <vt:lpstr>Transmission Categories for New HIV/AIDS Cases in Adolescents and Adults in the United States</vt:lpstr>
      <vt:lpstr>HIV Testing and Treatment</vt:lpstr>
      <vt:lpstr>Treatment of HIV and AIDS</vt:lpstr>
      <vt:lpstr>Hepatitis B</vt:lpstr>
      <vt:lpstr>Genital Herpes</vt:lpstr>
      <vt:lpstr>Genital Herpes (cont.)</vt:lpstr>
      <vt:lpstr>Genital Herpes Sores</vt:lpstr>
      <vt:lpstr>Human Papillomavirus</vt:lpstr>
      <vt:lpstr>Human Papillomavirus (cont.)</vt:lpstr>
      <vt:lpstr>Genital Warts </vt:lpstr>
      <vt:lpstr>Chlamydia</vt:lpstr>
      <vt:lpstr>Chlamydia (cont.)</vt:lpstr>
      <vt:lpstr>Gonorrhea</vt:lpstr>
      <vt:lpstr>Gonorrhea (cont.)</vt:lpstr>
      <vt:lpstr>PowerPoint Presentation</vt:lpstr>
      <vt:lpstr>Pelvic Inflammatory Disease (PID)</vt:lpstr>
      <vt:lpstr>Syphilis</vt:lpstr>
      <vt:lpstr>Three Stages of Syphilis</vt:lpstr>
      <vt:lpstr>A Syphilis Chancre</vt:lpstr>
      <vt:lpstr>Pubic Lice and Scabies</vt:lpstr>
      <vt:lpstr>Pubic Lice</vt:lpstr>
      <vt:lpstr>Trichomoniasis</vt:lpstr>
      <vt:lpstr>Change Yourself, Change Your World</vt:lpstr>
    </vt:vector>
  </TitlesOfParts>
  <Company>뿿ˤʤ㏘뿿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U</dc:creator>
  <cp:lastModifiedBy>Place, Jean Marie</cp:lastModifiedBy>
  <cp:revision>198</cp:revision>
  <dcterms:created xsi:type="dcterms:W3CDTF">2007-09-26T05:29:17Z</dcterms:created>
  <dcterms:modified xsi:type="dcterms:W3CDTF">2020-01-12T19:13:56Z</dcterms:modified>
</cp:coreProperties>
</file>