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65" r:id="rId2"/>
  </p:sldMasterIdLst>
  <p:notesMasterIdLst>
    <p:notesMasterId r:id="rId64"/>
  </p:notesMasterIdLst>
  <p:handoutMasterIdLst>
    <p:handoutMasterId r:id="rId65"/>
  </p:handoutMasterIdLst>
  <p:sldIdLst>
    <p:sldId id="256" r:id="rId3"/>
    <p:sldId id="259" r:id="rId4"/>
    <p:sldId id="260" r:id="rId5"/>
    <p:sldId id="31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21" r:id="rId21"/>
    <p:sldId id="275" r:id="rId22"/>
    <p:sldId id="276" r:id="rId23"/>
    <p:sldId id="277" r:id="rId24"/>
    <p:sldId id="278" r:id="rId25"/>
    <p:sldId id="279" r:id="rId26"/>
    <p:sldId id="280" r:id="rId27"/>
    <p:sldId id="282" r:id="rId28"/>
    <p:sldId id="284" r:id="rId29"/>
    <p:sldId id="322" r:id="rId30"/>
    <p:sldId id="285" r:id="rId31"/>
    <p:sldId id="286" r:id="rId32"/>
    <p:sldId id="287" r:id="rId33"/>
    <p:sldId id="288" r:id="rId34"/>
    <p:sldId id="289" r:id="rId35"/>
    <p:sldId id="290" r:id="rId36"/>
    <p:sldId id="291" r:id="rId37"/>
    <p:sldId id="319" r:id="rId38"/>
    <p:sldId id="292" r:id="rId39"/>
    <p:sldId id="294" r:id="rId40"/>
    <p:sldId id="295" r:id="rId41"/>
    <p:sldId id="296" r:id="rId42"/>
    <p:sldId id="297" r:id="rId43"/>
    <p:sldId id="298" r:id="rId44"/>
    <p:sldId id="299" r:id="rId45"/>
    <p:sldId id="300" r:id="rId46"/>
    <p:sldId id="302" r:id="rId47"/>
    <p:sldId id="303" r:id="rId48"/>
    <p:sldId id="304" r:id="rId49"/>
    <p:sldId id="305" r:id="rId50"/>
    <p:sldId id="306" r:id="rId51"/>
    <p:sldId id="307" r:id="rId52"/>
    <p:sldId id="308" r:id="rId53"/>
    <p:sldId id="309" r:id="rId54"/>
    <p:sldId id="310" r:id="rId55"/>
    <p:sldId id="311" r:id="rId56"/>
    <p:sldId id="325" r:id="rId57"/>
    <p:sldId id="326" r:id="rId58"/>
    <p:sldId id="313" r:id="rId59"/>
    <p:sldId id="314" r:id="rId60"/>
    <p:sldId id="315" r:id="rId61"/>
    <p:sldId id="316" r:id="rId62"/>
    <p:sldId id="317"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pos="28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5B73D"/>
    <a:srgbClr val="CD0044"/>
    <a:srgbClr val="4D92BC"/>
    <a:srgbClr val="6A733D"/>
    <a:srgbClr val="4E6273"/>
    <a:srgbClr val="E3E709"/>
    <a:srgbClr val="BE2A40"/>
    <a:srgbClr val="8E8C24"/>
    <a:srgbClr val="3736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8" autoAdjust="0"/>
    <p:restoredTop sz="90204" autoAdjust="0"/>
  </p:normalViewPr>
  <p:slideViewPr>
    <p:cSldViewPr snapToGrid="0">
      <p:cViewPr varScale="1">
        <p:scale>
          <a:sx n="115" d="100"/>
          <a:sy n="115" d="100"/>
        </p:scale>
        <p:origin x="2152" y="192"/>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1/12/20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15751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43408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7796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264363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6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FIGURE 9.1 </a:t>
            </a:r>
            <a:r>
              <a:rPr lang="en-IN" sz="1200" b="1" i="0" u="none" strike="noStrike" kern="1200" baseline="0" dirty="0">
                <a:solidFill>
                  <a:schemeClr val="tx1"/>
                </a:solidFill>
                <a:latin typeface="Arial" charset="0"/>
                <a:ea typeface="ＭＳ Ｐゴシック" charset="0"/>
                <a:cs typeface="+mn-cs"/>
              </a:rPr>
              <a:t>“Standard” Serving Sizes. </a:t>
            </a:r>
          </a:p>
          <a:p>
            <a:r>
              <a:rPr lang="en-IN" sz="1200" b="0" i="0" u="none" strike="noStrike" kern="1200" baseline="0" dirty="0">
                <a:solidFill>
                  <a:schemeClr val="tx1"/>
                </a:solidFill>
                <a:latin typeface="Arial" charset="0"/>
                <a:ea typeface="ＭＳ Ｐゴシック" charset="0"/>
                <a:cs typeface="+mn-cs"/>
              </a:rPr>
              <a:t>A 1.5-ounce shot of liquor, 5-ounce glass of wine, 8- to 9-ounce malt liquor, and 12-ounce can of beer are all considered “standard” servings because they contain approximately the same amount of alcohol: 14 grams (½ ounce). Remember that not all beers, wines, and liquors are created equal. Some contain higher concentrations of alcohol than others.</a:t>
            </a:r>
            <a:endParaRPr lang="en-US" dirty="0"/>
          </a:p>
        </p:txBody>
      </p:sp>
    </p:spTree>
    <p:extLst>
      <p:ext uri="{BB962C8B-B14F-4D97-AF65-F5344CB8AC3E}">
        <p14:creationId xmlns:p14="http://schemas.microsoft.com/office/powerpoint/2010/main" val="3253968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85587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080493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N" sz="1200" b="0" i="0" u="none" strike="noStrike" kern="1200" baseline="0" dirty="0">
                <a:solidFill>
                  <a:schemeClr val="tx1"/>
                </a:solidFill>
                <a:latin typeface="Arial" charset="0"/>
                <a:ea typeface="ＭＳ Ｐゴシック" charset="0"/>
                <a:cs typeface="+mn-cs"/>
              </a:rPr>
              <a:t>FIGURE 9.2 </a:t>
            </a:r>
            <a:r>
              <a:rPr lang="en-IN" sz="1200" b="1" i="0" u="none" strike="noStrike" kern="1200" baseline="0" dirty="0">
                <a:solidFill>
                  <a:schemeClr val="tx1"/>
                </a:solidFill>
                <a:latin typeface="Arial" charset="0"/>
                <a:ea typeface="ＭＳ Ｐゴシック" charset="0"/>
                <a:cs typeface="+mn-cs"/>
              </a:rPr>
              <a:t>Alcohol Absorption and Metabolism. </a:t>
            </a:r>
          </a:p>
          <a:p>
            <a:r>
              <a:rPr lang="en-IN" sz="1200" b="0" i="0" u="none" strike="noStrike" kern="1200" baseline="0" dirty="0">
                <a:solidFill>
                  <a:schemeClr val="tx1"/>
                </a:solidFill>
                <a:latin typeface="Arial" charset="0"/>
                <a:ea typeface="ＭＳ Ｐゴシック" charset="0"/>
                <a:cs typeface="+mn-cs"/>
              </a:rPr>
              <a:t>Alcohol is absorbed into the bloodstream through the stomach and small intestine. Metabolism takes place in the stomach and in the liver.</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Adapted from Blake, Joan </a:t>
            </a:r>
            <a:r>
              <a:rPr lang="en-IN" sz="1200" b="0" i="0" u="none" strike="noStrike" kern="1200" baseline="0" dirty="0" err="1">
                <a:solidFill>
                  <a:schemeClr val="tx1"/>
                </a:solidFill>
                <a:latin typeface="Arial" charset="0"/>
                <a:ea typeface="ＭＳ Ｐゴシック" charset="0"/>
                <a:cs typeface="+mn-cs"/>
              </a:rPr>
              <a:t>Salge</a:t>
            </a:r>
            <a:r>
              <a:rPr lang="en-IN" sz="1200" b="0" i="0" u="none" strike="noStrike" kern="1200" baseline="0" dirty="0">
                <a:solidFill>
                  <a:schemeClr val="tx1"/>
                </a:solidFill>
                <a:latin typeface="Arial" charset="0"/>
                <a:ea typeface="ＭＳ Ｐゴシック" charset="0"/>
                <a:cs typeface="+mn-cs"/>
              </a:rPr>
              <a:t>, </a:t>
            </a:r>
            <a:r>
              <a:rPr lang="en-IN" sz="1200" b="0" i="1" u="none" strike="noStrike" kern="1200" baseline="0" dirty="0">
                <a:solidFill>
                  <a:schemeClr val="tx1"/>
                </a:solidFill>
                <a:latin typeface="Arial" charset="0"/>
                <a:ea typeface="ＭＳ Ｐゴシック" charset="0"/>
                <a:cs typeface="+mn-cs"/>
              </a:rPr>
              <a:t>Nutrition and You</a:t>
            </a:r>
            <a:r>
              <a:rPr lang="en-IN" sz="1200" b="0" i="0" u="none" strike="noStrike" kern="1200" baseline="0" dirty="0">
                <a:solidFill>
                  <a:schemeClr val="tx1"/>
                </a:solidFill>
                <a:latin typeface="Arial" charset="0"/>
                <a:ea typeface="ＭＳ Ｐゴシック" charset="0"/>
                <a:cs typeface="+mn-cs"/>
              </a:rPr>
              <a:t>, 2nd ed., ©2012. Reprinted and electronically reproduced by permission of Pearson Education, Inc., Upper Saddle River, New Jersey.</a:t>
            </a:r>
            <a:endParaRPr lang="en-US" dirty="0"/>
          </a:p>
        </p:txBody>
      </p:sp>
    </p:spTree>
    <p:extLst>
      <p:ext uri="{BB962C8B-B14F-4D97-AF65-F5344CB8AC3E}">
        <p14:creationId xmlns:p14="http://schemas.microsoft.com/office/powerpoint/2010/main" val="21547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73957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N" sz="1200" b="0" i="0" u="none" strike="noStrike" kern="1200" baseline="0" dirty="0">
                <a:solidFill>
                  <a:schemeClr val="tx1"/>
                </a:solidFill>
                <a:latin typeface="Arial" charset="0"/>
                <a:ea typeface="ＭＳ Ｐゴシック" charset="0"/>
                <a:cs typeface="+mn-cs"/>
              </a:rPr>
              <a:t>FIGURE 9.3 </a:t>
            </a:r>
            <a:r>
              <a:rPr lang="en-IN" sz="1200" b="1" i="0" u="none" strike="noStrike" kern="1200" baseline="0" dirty="0">
                <a:solidFill>
                  <a:schemeClr val="tx1"/>
                </a:solidFill>
                <a:latin typeface="Arial" charset="0"/>
                <a:ea typeface="ＭＳ Ｐゴシック" charset="0"/>
                <a:cs typeface="+mn-cs"/>
              </a:rPr>
              <a:t>Blood Alcohol Concentration (BAC) Tables. </a:t>
            </a:r>
          </a:p>
          <a:p>
            <a:r>
              <a:rPr lang="en-IN" sz="1200" b="0" i="0" u="none" strike="noStrike" kern="1200" baseline="0" dirty="0">
                <a:solidFill>
                  <a:schemeClr val="tx1"/>
                </a:solidFill>
                <a:latin typeface="Arial" charset="0"/>
                <a:ea typeface="ＭＳ Ｐゴシック" charset="0"/>
                <a:cs typeface="+mn-cs"/>
              </a:rPr>
              <a:t>The orange areas indicate legal intoxication.</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Adapted from “Alcohol Impairment Charts,” by Pennsylvania Liquor Control Board’s Bureau of Alcohol Education, published by the Pennsylvania Liquor Control Board, with data gathered from The National Clearinghouse for Alcohol and Drug Information, Substance Abuse, and Mental Health Services Administration. Adapted with permission.</a:t>
            </a:r>
            <a:endParaRPr lang="en-US" dirty="0"/>
          </a:p>
        </p:txBody>
      </p:sp>
    </p:spTree>
    <p:extLst>
      <p:ext uri="{BB962C8B-B14F-4D97-AF65-F5344CB8AC3E}">
        <p14:creationId xmlns:p14="http://schemas.microsoft.com/office/powerpoint/2010/main" val="2708037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3649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754480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678482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54591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51551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53002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253427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499425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865597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705137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6135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625594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827369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149531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308377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2143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34939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03953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661099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990968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095045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49391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75000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10995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70716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36343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454802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828814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81244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538374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145980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FIGURE 9.5 </a:t>
            </a:r>
            <a:r>
              <a:rPr lang="en-IN" sz="1200" b="1" i="0" u="none" strike="noStrike" kern="1200" baseline="0" dirty="0">
                <a:solidFill>
                  <a:schemeClr val="tx1"/>
                </a:solidFill>
                <a:latin typeface="Arial" charset="0"/>
                <a:ea typeface="ＭＳ Ｐゴシック" charset="0"/>
                <a:cs typeface="+mn-cs"/>
              </a:rPr>
              <a:t>Short- and Long-Term Health Effects of Smoking.</a:t>
            </a:r>
            <a:endParaRPr lang="en-US" dirty="0"/>
          </a:p>
        </p:txBody>
      </p:sp>
    </p:spTree>
    <p:extLst>
      <p:ext uri="{BB962C8B-B14F-4D97-AF65-F5344CB8AC3E}">
        <p14:creationId xmlns:p14="http://schemas.microsoft.com/office/powerpoint/2010/main" val="2710460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8644695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57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82431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88395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757749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418370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965615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857282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FIGURE 9.6 </a:t>
            </a:r>
            <a:r>
              <a:rPr lang="en-IN" sz="1200" b="1" i="0" u="none" strike="noStrike" kern="1200" baseline="0" dirty="0">
                <a:solidFill>
                  <a:schemeClr val="tx1"/>
                </a:solidFill>
                <a:latin typeface="Arial" charset="0"/>
                <a:ea typeface="ＭＳ Ｐゴシック" charset="0"/>
                <a:cs typeface="+mn-cs"/>
              </a:rPr>
              <a:t>Benefits of Quitting Smoking. </a:t>
            </a:r>
            <a:r>
              <a:rPr lang="en-IN" sz="1200" b="0" i="0" u="none" strike="noStrike" kern="1200" baseline="0" dirty="0">
                <a:solidFill>
                  <a:schemeClr val="tx1"/>
                </a:solidFill>
                <a:latin typeface="Arial" charset="0"/>
                <a:ea typeface="ＭＳ Ｐゴシック" charset="0"/>
                <a:cs typeface="+mn-cs"/>
              </a:rPr>
              <a:t>The health benefits of quitting smoking begin the moment you stop.</a:t>
            </a:r>
            <a:endParaRPr lang="en-US" dirty="0"/>
          </a:p>
        </p:txBody>
      </p:sp>
    </p:spTree>
    <p:extLst>
      <p:ext uri="{BB962C8B-B14F-4D97-AF65-F5344CB8AC3E}">
        <p14:creationId xmlns:p14="http://schemas.microsoft.com/office/powerpoint/2010/main" val="3543439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74922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703010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719369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57422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Data from </a:t>
            </a:r>
            <a:r>
              <a:rPr lang="en-IN" sz="1200" b="0" i="1" u="none" strike="noStrike" kern="1200" baseline="0" dirty="0">
                <a:solidFill>
                  <a:schemeClr val="tx1"/>
                </a:solidFill>
                <a:latin typeface="Arial" charset="0"/>
                <a:ea typeface="ＭＳ Ｐゴシック" charset="0"/>
                <a:cs typeface="+mn-cs"/>
              </a:rPr>
              <a:t>ACHA-NCHA II: Undergraduate reference group executive summary, fall 2015, </a:t>
            </a:r>
            <a:r>
              <a:rPr lang="en-IN" sz="1200" b="0" i="0" u="none" strike="noStrike" kern="1200" baseline="0" dirty="0">
                <a:solidFill>
                  <a:schemeClr val="tx1"/>
                </a:solidFill>
                <a:latin typeface="Arial" charset="0"/>
                <a:ea typeface="ＭＳ Ｐゴシック" charset="0"/>
                <a:cs typeface="+mn-cs"/>
              </a:rPr>
              <a:t>by the American College Health Association, 2016.</a:t>
            </a:r>
            <a:endParaRPr lang="en-US" dirty="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1F6F989-267C-0D4B-843B-521512F55624}" type="slidenum">
              <a:rPr lang="en-US"/>
              <a:pPr/>
              <a:t>8</a:t>
            </a:fld>
            <a:endParaRPr lang="en-US" dirty="0"/>
          </a:p>
        </p:txBody>
      </p:sp>
    </p:spTree>
    <p:extLst>
      <p:ext uri="{BB962C8B-B14F-4D97-AF65-F5344CB8AC3E}">
        <p14:creationId xmlns:p14="http://schemas.microsoft.com/office/powerpoint/2010/main" val="303721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428233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Outline</a:t>
            </a:r>
          </a:p>
        </p:txBody>
      </p:sp>
    </p:spTree>
    <p:extLst>
      <p:ext uri="{BB962C8B-B14F-4D97-AF65-F5344CB8AC3E}">
        <p14:creationId xmlns:p14="http://schemas.microsoft.com/office/powerpoint/2010/main" val="235422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149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3 Outline</a:t>
            </a:r>
          </a:p>
        </p:txBody>
      </p:sp>
    </p:spTree>
    <p:extLst>
      <p:ext uri="{BB962C8B-B14F-4D97-AF65-F5344CB8AC3E}">
        <p14:creationId xmlns:p14="http://schemas.microsoft.com/office/powerpoint/2010/main" val="707690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564369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45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856960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0544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6469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858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318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ftr" sz="quarter" idx="10"/>
          </p:nvPr>
        </p:nvSpPr>
        <p:spPr>
          <a:xfrm>
            <a:off x="87313" y="6553200"/>
            <a:ext cx="5399087" cy="179388"/>
          </a:xfrm>
          <a:prstGeom prst="rect">
            <a:avLst/>
          </a:prstGeom>
        </p:spPr>
        <p:txBody>
          <a:bodyPr/>
          <a:lstStyle>
            <a:lvl1pPr fontAlgn="auto">
              <a:spcBef>
                <a:spcPts val="0"/>
              </a:spcBef>
              <a:spcAft>
                <a:spcPts val="0"/>
              </a:spcAft>
              <a:defRPr>
                <a:solidFill>
                  <a:srgbClr val="000000"/>
                </a:solidFill>
                <a:latin typeface="Arial" charset="0"/>
                <a:cs typeface="Arial" charset="0"/>
              </a:defRPr>
            </a:lvl1pPr>
          </a:lstStyle>
          <a:p>
            <a:pPr>
              <a:defRPr/>
            </a:pPr>
            <a:r>
              <a:rPr lang="en-GB"/>
              <a:t>© 20## Pearson Education, Inc.</a:t>
            </a:r>
          </a:p>
        </p:txBody>
      </p:sp>
    </p:spTree>
    <p:extLst>
      <p:ext uri="{BB962C8B-B14F-4D97-AF65-F5344CB8AC3E}">
        <p14:creationId xmlns:p14="http://schemas.microsoft.com/office/powerpoint/2010/main" val="3462911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895695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7583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146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383508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496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364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32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334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ftr" sz="quarter" idx="10"/>
          </p:nvPr>
        </p:nvSpPr>
        <p:spPr>
          <a:xfrm>
            <a:off x="87313" y="6553200"/>
            <a:ext cx="5399087" cy="179388"/>
          </a:xfrm>
          <a:prstGeom prst="rect">
            <a:avLst/>
          </a:prstGeom>
        </p:spPr>
        <p:txBody>
          <a:bodyPr/>
          <a:lstStyle>
            <a:lvl1pPr fontAlgn="auto">
              <a:spcBef>
                <a:spcPts val="0"/>
              </a:spcBef>
              <a:spcAft>
                <a:spcPts val="0"/>
              </a:spcAft>
              <a:defRPr>
                <a:solidFill>
                  <a:srgbClr val="000000"/>
                </a:solidFill>
                <a:latin typeface="Arial" charset="0"/>
                <a:cs typeface="Arial" charset="0"/>
              </a:defRPr>
            </a:lvl1pPr>
          </a:lstStyle>
          <a:p>
            <a:pPr>
              <a:defRPr/>
            </a:pPr>
            <a:r>
              <a:rPr lang="en-GB"/>
              <a:t>© 20## Pearson Education, Inc.</a:t>
            </a:r>
          </a:p>
        </p:txBody>
      </p:sp>
    </p:spTree>
    <p:extLst>
      <p:ext uri="{BB962C8B-B14F-4D97-AF65-F5344CB8AC3E}">
        <p14:creationId xmlns:p14="http://schemas.microsoft.com/office/powerpoint/2010/main" val="2366536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dirty="0"/>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Tree>
    <p:extLst>
      <p:ext uri="{BB962C8B-B14F-4D97-AF65-F5344CB8AC3E}">
        <p14:creationId xmlns:p14="http://schemas.microsoft.com/office/powerpoint/2010/main" val="322794741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
        <p:nvSpPr>
          <p:cNvPr id="8" name="Rectangle 7"/>
          <p:cNvSpPr>
            <a:spLocks noChangeArrowheads="1"/>
          </p:cNvSpPr>
          <p:nvPr userDrawn="1"/>
        </p:nvSpPr>
        <p:spPr bwMode="auto">
          <a:xfrm>
            <a:off x="-7698" y="500356"/>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Tree>
    <p:extLst>
      <p:ext uri="{BB962C8B-B14F-4D97-AF65-F5344CB8AC3E}">
        <p14:creationId xmlns:p14="http://schemas.microsoft.com/office/powerpoint/2010/main" val="137720083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hyperlink" Target="../../../../../Other/02_PPTLecture_LEC/02_psychosocial_health.mov" TargetMode="External"/><Relationship Id="rId4"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hyperlink" Target="../../../../../Other/02_PPTLecture_LEC/02_psychosocial_health.mov"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3"/>
          <p:cNvSpPr>
            <a:spLocks noGrp="1" noChangeArrowheads="1"/>
          </p:cNvSpPr>
          <p:nvPr>
            <p:ph type="ctrTitle"/>
          </p:nvPr>
        </p:nvSpPr>
        <p:spPr>
          <a:xfrm>
            <a:off x="365125" y="2254891"/>
            <a:ext cx="3089275" cy="2062103"/>
          </a:xfrm>
        </p:spPr>
        <p:txBody>
          <a:bodyPr/>
          <a:lstStyle/>
          <a:p>
            <a:r>
              <a:rPr lang="en-US" dirty="0">
                <a:solidFill>
                  <a:srgbClr val="284587"/>
                </a:solidFill>
              </a:rPr>
              <a:t>Chapter 9: Alcohol and</a:t>
            </a:r>
            <a:br>
              <a:rPr lang="en-US" dirty="0">
                <a:solidFill>
                  <a:srgbClr val="284587"/>
                </a:solidFill>
              </a:rPr>
            </a:br>
            <a:r>
              <a:rPr lang="en-US" dirty="0">
                <a:solidFill>
                  <a:srgbClr val="284587"/>
                </a:solidFill>
              </a:rPr>
              <a:t>Tobacco use and Abuse</a:t>
            </a:r>
          </a:p>
        </p:txBody>
      </p:sp>
      <p:sp>
        <p:nvSpPr>
          <p:cNvPr id="13" name="Rectangle 3"/>
          <p:cNvSpPr>
            <a:spLocks noGrp="1" noChangeArrowheads="1"/>
          </p:cNvSpPr>
          <p:nvPr>
            <p:ph type="subTitle" idx="1"/>
          </p:nvPr>
        </p:nvSpPr>
        <p:spPr>
          <a:xfrm>
            <a:off x="365126" y="4860925"/>
            <a:ext cx="3214711" cy="1311128"/>
          </a:xfrm>
        </p:spPr>
        <p:txBody>
          <a:bodyPr/>
          <a:lstStyle>
            <a:lvl1pPr marL="0" indent="0">
              <a:buFontTx/>
              <a:buNone/>
              <a:defRPr sz="2000"/>
            </a:lvl1pPr>
          </a:lstStyle>
          <a:p>
            <a:pPr lvl="0"/>
            <a:r>
              <a:rPr lang="en-US" sz="1800" dirty="0">
                <a:solidFill>
                  <a:srgbClr val="284587"/>
                </a:solidFill>
              </a:rPr>
              <a:t>Lecture Outlines by</a:t>
            </a:r>
          </a:p>
          <a:p>
            <a:pPr lvl="0"/>
            <a:r>
              <a:rPr lang="en-US" sz="1800" dirty="0">
                <a:solidFill>
                  <a:srgbClr val="284587"/>
                </a:solidFill>
              </a:rPr>
              <a:t>Sloane Burke Winkelman</a:t>
            </a:r>
          </a:p>
          <a:p>
            <a:pPr lvl="0"/>
            <a:r>
              <a:rPr lang="en-US" sz="1800" dirty="0">
                <a:solidFill>
                  <a:srgbClr val="284587"/>
                </a:solidFill>
              </a:rPr>
              <a:t>California State University, Northridge</a:t>
            </a:r>
          </a:p>
        </p:txBody>
      </p:sp>
      <p:sp>
        <p:nvSpPr>
          <p:cNvPr id="14" name="Rectangle 13"/>
          <p:cNvSpPr>
            <a:spLocks noChangeArrowheads="1"/>
          </p:cNvSpPr>
          <p:nvPr/>
        </p:nvSpPr>
        <p:spPr bwMode="auto">
          <a:xfrm>
            <a:off x="5394325" y="873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5"/>
          <p:cNvSpPr>
            <a:spLocks noGrp="1" noChangeArrowheads="1"/>
          </p:cNvSpPr>
          <p:nvPr>
            <p:ph idx="1"/>
          </p:nvPr>
        </p:nvSpPr>
        <p:spPr>
          <a:xfrm>
            <a:off x="376047" y="1150466"/>
            <a:ext cx="8229600" cy="2287587"/>
          </a:xfrm>
        </p:spPr>
        <p:txBody>
          <a:bodyPr/>
          <a:lstStyle/>
          <a:p>
            <a:pPr>
              <a:buClr>
                <a:srgbClr val="4D92BC"/>
              </a:buClr>
            </a:pPr>
            <a:r>
              <a:rPr lang="en-US" sz="2600" dirty="0"/>
              <a:t>Motivations can be grouped into four categories:</a:t>
            </a:r>
          </a:p>
          <a:p>
            <a:pPr lvl="1">
              <a:buClr>
                <a:srgbClr val="4D92BC"/>
              </a:buClr>
            </a:pPr>
            <a:r>
              <a:rPr lang="en-US" sz="2400" dirty="0"/>
              <a:t>Coping: To avoid problems.</a:t>
            </a:r>
          </a:p>
          <a:p>
            <a:pPr lvl="1">
              <a:buClr>
                <a:srgbClr val="4D92BC"/>
              </a:buClr>
            </a:pPr>
            <a:r>
              <a:rPr lang="en-US" sz="2400" dirty="0"/>
              <a:t>Conformity: To gain peer acceptance.</a:t>
            </a:r>
          </a:p>
          <a:p>
            <a:pPr lvl="1">
              <a:buClr>
                <a:srgbClr val="4D92BC"/>
              </a:buClr>
            </a:pPr>
            <a:r>
              <a:rPr lang="en-US" sz="2400" dirty="0"/>
              <a:t>Enhancement: To induce a positive mood.</a:t>
            </a:r>
          </a:p>
          <a:p>
            <a:pPr lvl="1">
              <a:buClr>
                <a:srgbClr val="4D92BC"/>
              </a:buClr>
            </a:pPr>
            <a:r>
              <a:rPr lang="en-US" sz="2400" dirty="0"/>
              <a:t>Social: To make parties and outings more enjoyable.</a:t>
            </a:r>
          </a:p>
        </p:txBody>
      </p:sp>
      <p:sp>
        <p:nvSpPr>
          <p:cNvPr id="11266" name="Rectangle 4"/>
          <p:cNvSpPr>
            <a:spLocks noGrp="1" noChangeArrowheads="1"/>
          </p:cNvSpPr>
          <p:nvPr>
            <p:ph type="title"/>
          </p:nvPr>
        </p:nvSpPr>
        <p:spPr/>
        <p:txBody>
          <a:bodyPr/>
          <a:lstStyle/>
          <a:p>
            <a:r>
              <a:rPr lang="en-US" dirty="0"/>
              <a:t>Why Students Drink</a:t>
            </a:r>
          </a:p>
        </p:txBody>
      </p:sp>
    </p:spTree>
    <p:extLst>
      <p:ext uri="{BB962C8B-B14F-4D97-AF65-F5344CB8AC3E}">
        <p14:creationId xmlns:p14="http://schemas.microsoft.com/office/powerpoint/2010/main" val="2091403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1432011" y="3139281"/>
            <a:ext cx="6245475" cy="579438"/>
          </a:xfrm>
        </p:spPr>
        <p:txBody>
          <a:bodyPr/>
          <a:lstStyle/>
          <a:p>
            <a:pPr algn="ctr"/>
            <a:r>
              <a:rPr lang="en-US" dirty="0">
                <a:solidFill>
                  <a:srgbClr val="4D92BC"/>
                </a:solidFill>
                <a:latin typeface="+mn-lt"/>
                <a:ea typeface="+mn-ea"/>
                <a:cs typeface="+mn-cs"/>
              </a:rPr>
              <a:t>THE MAKEUP OF ALCOHOL</a:t>
            </a:r>
          </a:p>
        </p:txBody>
      </p:sp>
    </p:spTree>
    <p:extLst>
      <p:ext uri="{BB962C8B-B14F-4D97-AF65-F5344CB8AC3E}">
        <p14:creationId xmlns:p14="http://schemas.microsoft.com/office/powerpoint/2010/main" val="838335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a:spLocks noGrp="1" noChangeArrowheads="1"/>
          </p:cNvSpPr>
          <p:nvPr>
            <p:ph idx="1"/>
          </p:nvPr>
        </p:nvSpPr>
        <p:spPr>
          <a:xfrm>
            <a:off x="376047" y="1150466"/>
            <a:ext cx="8229600" cy="3111273"/>
          </a:xfrm>
        </p:spPr>
        <p:txBody>
          <a:bodyPr/>
          <a:lstStyle/>
          <a:p>
            <a:pPr>
              <a:buClr>
                <a:srgbClr val="4D92BC"/>
              </a:buClr>
            </a:pPr>
            <a:r>
              <a:rPr lang="en-US" sz="2600" dirty="0"/>
              <a:t>Alcohol is a chemical substance that is toxic to the body.</a:t>
            </a:r>
          </a:p>
          <a:p>
            <a:pPr>
              <a:buClr>
                <a:srgbClr val="4D92BC"/>
              </a:buClr>
            </a:pPr>
            <a:r>
              <a:rPr lang="en-US" sz="2600" b="1" dirty="0"/>
              <a:t>Ethyl alcohol (ethanol)</a:t>
            </a:r>
            <a:r>
              <a:rPr lang="en-US" sz="2600" dirty="0"/>
              <a:t> is the intoxicating ingredient in beer, wine, and distilled liquor.</a:t>
            </a:r>
          </a:p>
          <a:p>
            <a:pPr>
              <a:buClr>
                <a:srgbClr val="4D92BC"/>
              </a:buClr>
            </a:pPr>
            <a:r>
              <a:rPr lang="en-US" sz="2600" dirty="0"/>
              <a:t>Proof value is a measurement of alcoholic strength, corresponding to twice the alcohol percentage (13% alcohol equals 26 proof).</a:t>
            </a:r>
          </a:p>
        </p:txBody>
      </p:sp>
      <p:sp>
        <p:nvSpPr>
          <p:cNvPr id="13314" name="Rectangle 4"/>
          <p:cNvSpPr>
            <a:spLocks noGrp="1" noChangeArrowheads="1"/>
          </p:cNvSpPr>
          <p:nvPr>
            <p:ph type="title"/>
          </p:nvPr>
        </p:nvSpPr>
        <p:spPr/>
        <p:txBody>
          <a:bodyPr/>
          <a:lstStyle/>
          <a:p>
            <a:r>
              <a:rPr lang="en-US" dirty="0"/>
              <a:t>Alcohol</a:t>
            </a:r>
          </a:p>
        </p:txBody>
      </p:sp>
    </p:spTree>
    <p:extLst>
      <p:ext uri="{BB962C8B-B14F-4D97-AF65-F5344CB8AC3E}">
        <p14:creationId xmlns:p14="http://schemas.microsoft.com/office/powerpoint/2010/main" val="2762079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grafs5\DeLS_Pondy\71_Pearson_US_IRDVD\03. For_Testing\Lynch_CH_3e\JPEGS\Pass_01\Chapter09\Figures\Jpegs_Labeled\CH_3e_Figure_09_01.jpg"/>
          <p:cNvPicPr>
            <a:picLocks noChangeAspect="1" noChangeArrowheads="1"/>
          </p:cNvPicPr>
          <p:nvPr/>
        </p:nvPicPr>
        <p:blipFill rotWithShape="1">
          <a:blip r:embed="rId3">
            <a:extLst>
              <a:ext uri="{28A0092B-C50C-407E-A947-70E740481C1C}">
                <a14:useLocalDpi xmlns:a14="http://schemas.microsoft.com/office/drawing/2010/main" val="0"/>
              </a:ext>
            </a:extLst>
          </a:blip>
          <a:srcRect b="3230"/>
          <a:stretch/>
        </p:blipFill>
        <p:spPr bwMode="auto">
          <a:xfrm>
            <a:off x="415227" y="1100226"/>
            <a:ext cx="8313547" cy="50393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Grp="1" noChangeArrowheads="1"/>
          </p:cNvSpPr>
          <p:nvPr>
            <p:ph type="title"/>
          </p:nvPr>
        </p:nvSpPr>
        <p:spPr>
          <a:xfrm>
            <a:off x="-17252" y="8626"/>
            <a:ext cx="9144000" cy="579438"/>
          </a:xfrm>
        </p:spPr>
        <p:txBody>
          <a:bodyPr/>
          <a:lstStyle/>
          <a:p>
            <a:r>
              <a:rPr lang="en-US" dirty="0"/>
              <a:t>Alcohol: “Standard” Serving Sizes</a:t>
            </a:r>
          </a:p>
        </p:txBody>
      </p:sp>
    </p:spTree>
    <p:extLst>
      <p:ext uri="{BB962C8B-B14F-4D97-AF65-F5344CB8AC3E}">
        <p14:creationId xmlns:p14="http://schemas.microsoft.com/office/powerpoint/2010/main" val="4054771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776236" y="2890391"/>
            <a:ext cx="7557025" cy="1077218"/>
          </a:xfrm>
        </p:spPr>
        <p:txBody>
          <a:bodyPr/>
          <a:lstStyle/>
          <a:p>
            <a:pPr algn="ctr"/>
            <a:r>
              <a:rPr lang="en-US" dirty="0">
                <a:solidFill>
                  <a:srgbClr val="4D92BC"/>
                </a:solidFill>
                <a:latin typeface="+mn-lt"/>
                <a:ea typeface="+mn-ea"/>
                <a:cs typeface="+mn-cs"/>
              </a:rPr>
              <a:t>HOW THE BODY ABSORBS AND METABOLIZES ALCOHOL</a:t>
            </a:r>
          </a:p>
        </p:txBody>
      </p:sp>
    </p:spTree>
    <p:extLst>
      <p:ext uri="{BB962C8B-B14F-4D97-AF65-F5344CB8AC3E}">
        <p14:creationId xmlns:p14="http://schemas.microsoft.com/office/powerpoint/2010/main" val="3230585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a:spLocks noGrp="1" noChangeArrowheads="1"/>
          </p:cNvSpPr>
          <p:nvPr>
            <p:ph idx="1"/>
          </p:nvPr>
        </p:nvSpPr>
        <p:spPr>
          <a:xfrm>
            <a:off x="376047" y="1150466"/>
            <a:ext cx="8229600" cy="2287587"/>
          </a:xfrm>
        </p:spPr>
        <p:txBody>
          <a:bodyPr/>
          <a:lstStyle/>
          <a:p>
            <a:pPr>
              <a:buClr>
                <a:srgbClr val="4D92BC"/>
              </a:buClr>
            </a:pPr>
            <a:r>
              <a:rPr lang="en-US" sz="2600" b="1" dirty="0"/>
              <a:t>Absorption: </a:t>
            </a:r>
            <a:r>
              <a:rPr lang="en-US" sz="2600" dirty="0"/>
              <a:t>The process by which alcohol passes from the stomach or small intestine into the bloodstream.</a:t>
            </a:r>
          </a:p>
          <a:p>
            <a:pPr>
              <a:buClr>
                <a:srgbClr val="4D92BC"/>
              </a:buClr>
            </a:pPr>
            <a:r>
              <a:rPr lang="en-US" sz="2600" b="1" dirty="0"/>
              <a:t>Metabolism:</a:t>
            </a:r>
            <a:r>
              <a:rPr lang="en-US" sz="2600" dirty="0"/>
              <a:t> The breakdown of food and beverages in the body to transform them into energy.</a:t>
            </a:r>
          </a:p>
        </p:txBody>
      </p:sp>
      <p:sp>
        <p:nvSpPr>
          <p:cNvPr id="16386" name="Rectangle 4"/>
          <p:cNvSpPr>
            <a:spLocks noGrp="1" noChangeArrowheads="1"/>
          </p:cNvSpPr>
          <p:nvPr>
            <p:ph type="title"/>
          </p:nvPr>
        </p:nvSpPr>
        <p:spPr/>
        <p:txBody>
          <a:bodyPr/>
          <a:lstStyle/>
          <a:p>
            <a:r>
              <a:rPr lang="en-US" dirty="0"/>
              <a:t>Alcohol Absorption and Metabolism</a:t>
            </a:r>
          </a:p>
        </p:txBody>
      </p:sp>
    </p:spTree>
    <p:extLst>
      <p:ext uri="{BB962C8B-B14F-4D97-AF65-F5344CB8AC3E}">
        <p14:creationId xmlns:p14="http://schemas.microsoft.com/office/powerpoint/2010/main" val="12351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Alcohol Absorption and Metabolism (cont.)</a:t>
            </a:r>
          </a:p>
        </p:txBody>
      </p:sp>
      <p:pic>
        <p:nvPicPr>
          <p:cNvPr id="3074" name="Picture 2" descr="\\integrafs5\DeLS_Pondy\71_Pearson_US_IRDVD\03. For_Testing\Lynch_CH_3e\JPEGS\Pass_01\Chapter09\Figures\Jpegs_Labeled\CH_3e_Figure_09_02.jpg"/>
          <p:cNvPicPr>
            <a:picLocks noChangeAspect="1" noChangeArrowheads="1"/>
          </p:cNvPicPr>
          <p:nvPr/>
        </p:nvPicPr>
        <p:blipFill rotWithShape="1">
          <a:blip r:embed="rId3">
            <a:extLst>
              <a:ext uri="{28A0092B-C50C-407E-A947-70E740481C1C}">
                <a14:useLocalDpi xmlns:a14="http://schemas.microsoft.com/office/drawing/2010/main" val="0"/>
              </a:ext>
            </a:extLst>
          </a:blip>
          <a:srcRect b="2538"/>
          <a:stretch/>
        </p:blipFill>
        <p:spPr bwMode="auto">
          <a:xfrm>
            <a:off x="398463" y="968370"/>
            <a:ext cx="8345487" cy="538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78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idx="1"/>
          </p:nvPr>
        </p:nvSpPr>
        <p:spPr>
          <a:xfrm>
            <a:off x="376047" y="1150467"/>
            <a:ext cx="8229600" cy="3706358"/>
          </a:xfrm>
        </p:spPr>
        <p:txBody>
          <a:bodyPr/>
          <a:lstStyle/>
          <a:p>
            <a:pPr>
              <a:buClr>
                <a:srgbClr val="4D92BC"/>
              </a:buClr>
            </a:pPr>
            <a:r>
              <a:rPr lang="en-US" sz="2600" dirty="0"/>
              <a:t>The amount of alcohol present in blood, measured in grams of alcohol per deciliter of blood.</a:t>
            </a:r>
          </a:p>
          <a:p>
            <a:pPr>
              <a:buClr>
                <a:srgbClr val="4D92BC"/>
              </a:buClr>
            </a:pPr>
            <a:r>
              <a:rPr lang="en-US" sz="2600" dirty="0"/>
              <a:t>BAC can be affected by several factors:</a:t>
            </a:r>
          </a:p>
          <a:p>
            <a:pPr lvl="1">
              <a:buClr>
                <a:srgbClr val="4D92BC"/>
              </a:buClr>
            </a:pPr>
            <a:r>
              <a:rPr lang="en-US" sz="2400" dirty="0"/>
              <a:t>How much and how quickly you drink.</a:t>
            </a:r>
          </a:p>
          <a:p>
            <a:pPr lvl="1">
              <a:buClr>
                <a:srgbClr val="4D92BC"/>
              </a:buClr>
            </a:pPr>
            <a:r>
              <a:rPr lang="en-US" sz="2400" dirty="0"/>
              <a:t>What you drink.</a:t>
            </a:r>
          </a:p>
          <a:p>
            <a:pPr lvl="1">
              <a:buClr>
                <a:srgbClr val="4D92BC"/>
              </a:buClr>
            </a:pPr>
            <a:r>
              <a:rPr lang="en-US" sz="2400" dirty="0"/>
              <a:t>Sex, age, weight, and physical condition.</a:t>
            </a:r>
          </a:p>
          <a:p>
            <a:pPr lvl="1">
              <a:buClr>
                <a:srgbClr val="4D92BC"/>
              </a:buClr>
            </a:pPr>
            <a:r>
              <a:rPr lang="en-US" sz="2400" dirty="0"/>
              <a:t>Food intake.</a:t>
            </a:r>
          </a:p>
          <a:p>
            <a:pPr lvl="1">
              <a:buClr>
                <a:srgbClr val="4D92BC"/>
              </a:buClr>
            </a:pPr>
            <a:r>
              <a:rPr lang="en-US" sz="2400" dirty="0"/>
              <a:t>Medications.</a:t>
            </a:r>
          </a:p>
        </p:txBody>
      </p:sp>
      <p:sp>
        <p:nvSpPr>
          <p:cNvPr id="18434" name="Rectangle 4"/>
          <p:cNvSpPr>
            <a:spLocks noGrp="1" noChangeArrowheads="1"/>
          </p:cNvSpPr>
          <p:nvPr>
            <p:ph type="title"/>
          </p:nvPr>
        </p:nvSpPr>
        <p:spPr/>
        <p:txBody>
          <a:bodyPr/>
          <a:lstStyle/>
          <a:p>
            <a:r>
              <a:rPr lang="en-US" dirty="0"/>
              <a:t>Blood Alcohol Concentration (BAC)</a:t>
            </a:r>
          </a:p>
        </p:txBody>
      </p:sp>
    </p:spTree>
    <p:extLst>
      <p:ext uri="{BB962C8B-B14F-4D97-AF65-F5344CB8AC3E}">
        <p14:creationId xmlns:p14="http://schemas.microsoft.com/office/powerpoint/2010/main" val="561035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tegrafs5\DeLS_Pondy\71_Pearson_US_IRDVD\03. For_Testing\Lynch_CH_3e\JPEGS\Pass_01\Chapter09\Figures\Jpegs_Labeled\CH_3e_Figure_09_03.jpg"/>
          <p:cNvPicPr>
            <a:picLocks noChangeAspect="1" noChangeArrowheads="1"/>
          </p:cNvPicPr>
          <p:nvPr/>
        </p:nvPicPr>
        <p:blipFill rotWithShape="1">
          <a:blip r:embed="rId3">
            <a:extLst>
              <a:ext uri="{28A0092B-C50C-407E-A947-70E740481C1C}">
                <a14:useLocalDpi xmlns:a14="http://schemas.microsoft.com/office/drawing/2010/main" val="0"/>
              </a:ext>
            </a:extLst>
          </a:blip>
          <a:srcRect b="2665"/>
          <a:stretch/>
        </p:blipFill>
        <p:spPr bwMode="auto">
          <a:xfrm>
            <a:off x="2778519" y="930119"/>
            <a:ext cx="3586963" cy="52026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Grp="1" noChangeArrowheads="1"/>
          </p:cNvSpPr>
          <p:nvPr>
            <p:ph type="title"/>
          </p:nvPr>
        </p:nvSpPr>
        <p:spPr>
          <a:xfrm>
            <a:off x="-17252" y="8626"/>
            <a:ext cx="9144000" cy="579438"/>
          </a:xfrm>
        </p:spPr>
        <p:txBody>
          <a:bodyPr/>
          <a:lstStyle/>
          <a:p>
            <a:r>
              <a:rPr lang="en-US" dirty="0"/>
              <a:t>Blood Alcohol Concentration (BAC) (cont.)</a:t>
            </a:r>
          </a:p>
        </p:txBody>
      </p:sp>
    </p:spTree>
    <p:extLst>
      <p:ext uri="{BB962C8B-B14F-4D97-AF65-F5344CB8AC3E}">
        <p14:creationId xmlns:p14="http://schemas.microsoft.com/office/powerpoint/2010/main" val="629413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1432010" y="2890391"/>
            <a:ext cx="6245476" cy="1077218"/>
          </a:xfrm>
        </p:spPr>
        <p:txBody>
          <a:bodyPr/>
          <a:lstStyle/>
          <a:p>
            <a:pPr algn="ctr"/>
            <a:r>
              <a:rPr lang="en-US" dirty="0">
                <a:solidFill>
                  <a:srgbClr val="4D92BC"/>
                </a:solidFill>
                <a:latin typeface="+mn-lt"/>
                <a:ea typeface="+mn-ea"/>
                <a:cs typeface="+mn-cs"/>
              </a:rPr>
              <a:t>THE EFFECTS OF ALCOHOL </a:t>
            </a:r>
            <a:br>
              <a:rPr lang="en-US" dirty="0">
                <a:solidFill>
                  <a:srgbClr val="4D92BC"/>
                </a:solidFill>
                <a:latin typeface="+mn-lt"/>
                <a:ea typeface="+mn-ea"/>
                <a:cs typeface="+mn-cs"/>
              </a:rPr>
            </a:br>
            <a:r>
              <a:rPr lang="en-US" dirty="0">
                <a:solidFill>
                  <a:srgbClr val="4D92BC"/>
                </a:solidFill>
                <a:latin typeface="+mn-lt"/>
                <a:ea typeface="+mn-ea"/>
                <a:cs typeface="+mn-cs"/>
              </a:rPr>
              <a:t>ON THE BODY</a:t>
            </a:r>
          </a:p>
        </p:txBody>
      </p:sp>
    </p:spTree>
    <p:extLst>
      <p:ext uri="{BB962C8B-B14F-4D97-AF65-F5344CB8AC3E}">
        <p14:creationId xmlns:p14="http://schemas.microsoft.com/office/powerpoint/2010/main" val="3245797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idx="1"/>
          </p:nvPr>
        </p:nvSpPr>
        <p:spPr>
          <a:xfrm>
            <a:off x="375299" y="1150466"/>
            <a:ext cx="8229600" cy="5106987"/>
          </a:xfrm>
        </p:spPr>
        <p:txBody>
          <a:bodyPr/>
          <a:lstStyle/>
          <a:p>
            <a:pPr>
              <a:buClr>
                <a:srgbClr val="4D92BC"/>
              </a:buClr>
            </a:pPr>
            <a:r>
              <a:rPr lang="en-US" sz="2600" dirty="0"/>
              <a:t>Alcohol is a factor in about 60% of fatal burn injuries, drowning, and homicides; 50% of severe trauma injuries and sexual assaults; and 40% of fatal motor vehicle crashes, suicides, and fatal falls.</a:t>
            </a:r>
          </a:p>
          <a:p>
            <a:pPr>
              <a:buClr>
                <a:srgbClr val="4D92BC"/>
              </a:buClr>
            </a:pPr>
            <a:r>
              <a:rPr lang="en-US" sz="2600" dirty="0"/>
              <a:t>About 25% of U.S. college students have never had a drink at all.</a:t>
            </a:r>
          </a:p>
          <a:p>
            <a:pPr>
              <a:buClr>
                <a:srgbClr val="4D92BC"/>
              </a:buClr>
            </a:pPr>
            <a:r>
              <a:rPr lang="en-US" sz="2600" dirty="0"/>
              <a:t>One out of every five deaths In the United States is caused by a smoking-related illness.</a:t>
            </a:r>
          </a:p>
          <a:p>
            <a:pPr>
              <a:buClr>
                <a:srgbClr val="4D92BC"/>
              </a:buClr>
            </a:pPr>
            <a:r>
              <a:rPr lang="en-US" sz="2600" dirty="0"/>
              <a:t>Secondhand smoke, laden with toxic chemicals, is responsible for almost 50,000 smoking-related deaths each year.</a:t>
            </a:r>
          </a:p>
        </p:txBody>
      </p:sp>
      <p:sp>
        <p:nvSpPr>
          <p:cNvPr id="4098" name="Rectangle 4"/>
          <p:cNvSpPr>
            <a:spLocks noGrp="1" noChangeArrowheads="1"/>
          </p:cNvSpPr>
          <p:nvPr>
            <p:ph type="title"/>
          </p:nvPr>
        </p:nvSpPr>
        <p:spPr/>
        <p:txBody>
          <a:bodyPr/>
          <a:lstStyle/>
          <a:p>
            <a:r>
              <a:rPr lang="en-US" dirty="0"/>
              <a:t>Did You Know?</a:t>
            </a:r>
          </a:p>
        </p:txBody>
      </p:sp>
    </p:spTree>
    <p:extLst>
      <p:ext uri="{BB962C8B-B14F-4D97-AF65-F5344CB8AC3E}">
        <p14:creationId xmlns:p14="http://schemas.microsoft.com/office/powerpoint/2010/main" val="4136375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5"/>
          <p:cNvSpPr>
            <a:spLocks noGrp="1" noChangeArrowheads="1"/>
          </p:cNvSpPr>
          <p:nvPr>
            <p:ph idx="1"/>
          </p:nvPr>
        </p:nvSpPr>
        <p:spPr>
          <a:xfrm>
            <a:off x="376047" y="1150467"/>
            <a:ext cx="8229600" cy="2791958"/>
          </a:xfrm>
        </p:spPr>
        <p:txBody>
          <a:bodyPr/>
          <a:lstStyle/>
          <a:p>
            <a:pPr>
              <a:buClr>
                <a:srgbClr val="4D92BC"/>
              </a:buClr>
            </a:pPr>
            <a:r>
              <a:rPr lang="en-US" sz="2600" dirty="0"/>
              <a:t>Alcohol intoxication is the state of physical and/or mental impairment brought on by excessive alcohol consumption (BAC of 0.08% or greater).</a:t>
            </a:r>
          </a:p>
          <a:p>
            <a:pPr>
              <a:buClr>
                <a:srgbClr val="4D92BC"/>
              </a:buClr>
            </a:pPr>
            <a:r>
              <a:rPr lang="en-US" sz="2600" dirty="0"/>
              <a:t>In a basic sense, it is</a:t>
            </a:r>
            <a:r>
              <a:rPr lang="en-US" altLang="ja-JP" sz="2600" dirty="0"/>
              <a:t> another term for being drunk.</a:t>
            </a:r>
          </a:p>
          <a:p>
            <a:pPr>
              <a:buClr>
                <a:srgbClr val="4D92BC"/>
              </a:buClr>
            </a:pPr>
            <a:r>
              <a:rPr lang="en-US" sz="2600" dirty="0"/>
              <a:t>Symptoms of intoxication vary depending on the individual.</a:t>
            </a:r>
          </a:p>
        </p:txBody>
      </p:sp>
      <p:sp>
        <p:nvSpPr>
          <p:cNvPr id="20482" name="Rectangle 4"/>
          <p:cNvSpPr>
            <a:spLocks noGrp="1" noChangeArrowheads="1"/>
          </p:cNvSpPr>
          <p:nvPr>
            <p:ph type="title"/>
          </p:nvPr>
        </p:nvSpPr>
        <p:spPr/>
        <p:txBody>
          <a:bodyPr/>
          <a:lstStyle/>
          <a:p>
            <a:r>
              <a:rPr lang="en-US" dirty="0"/>
              <a:t>Intoxication</a:t>
            </a:r>
          </a:p>
        </p:txBody>
      </p:sp>
    </p:spTree>
    <p:extLst>
      <p:ext uri="{BB962C8B-B14F-4D97-AF65-F5344CB8AC3E}">
        <p14:creationId xmlns:p14="http://schemas.microsoft.com/office/powerpoint/2010/main" val="379958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Grp="1" noChangeArrowheads="1"/>
          </p:cNvSpPr>
          <p:nvPr>
            <p:ph idx="1"/>
          </p:nvPr>
        </p:nvSpPr>
        <p:spPr>
          <a:xfrm>
            <a:off x="376047" y="1184956"/>
            <a:ext cx="8229600" cy="4823958"/>
          </a:xfrm>
        </p:spPr>
        <p:txBody>
          <a:bodyPr/>
          <a:lstStyle/>
          <a:p>
            <a:pPr>
              <a:lnSpc>
                <a:spcPct val="90000"/>
              </a:lnSpc>
              <a:buClr>
                <a:srgbClr val="4D92BC"/>
              </a:buClr>
            </a:pPr>
            <a:r>
              <a:rPr lang="en-US" sz="2600" dirty="0"/>
              <a:t>Symptoms of intoxication progress with increased BAC: </a:t>
            </a:r>
          </a:p>
          <a:p>
            <a:pPr lvl="1">
              <a:lnSpc>
                <a:spcPct val="90000"/>
              </a:lnSpc>
              <a:buClr>
                <a:srgbClr val="4D92BC"/>
              </a:buClr>
            </a:pPr>
            <a:r>
              <a:rPr lang="en-US" sz="2400" dirty="0"/>
              <a:t>Relaxation and exhilaration (0.03%).</a:t>
            </a:r>
          </a:p>
          <a:p>
            <a:pPr lvl="1">
              <a:lnSpc>
                <a:spcPct val="90000"/>
              </a:lnSpc>
              <a:buClr>
                <a:srgbClr val="4D92BC"/>
              </a:buClr>
            </a:pPr>
            <a:r>
              <a:rPr lang="en-US" sz="2400" dirty="0"/>
              <a:t>Decreased fine motor skills (0.06%). </a:t>
            </a:r>
          </a:p>
          <a:p>
            <a:pPr lvl="1">
              <a:lnSpc>
                <a:spcPct val="90000"/>
              </a:lnSpc>
              <a:buClr>
                <a:srgbClr val="4D92BC"/>
              </a:buClr>
            </a:pPr>
            <a:r>
              <a:rPr lang="en-US" sz="2400" dirty="0"/>
              <a:t>Slowed reaction time, poor muscle control, slurred speech, and wobbly legs (0.09%).</a:t>
            </a:r>
          </a:p>
          <a:p>
            <a:pPr lvl="1">
              <a:lnSpc>
                <a:spcPct val="90000"/>
              </a:lnSpc>
              <a:buClr>
                <a:srgbClr val="4D92BC"/>
              </a:buClr>
            </a:pPr>
            <a:r>
              <a:rPr lang="en-US" sz="2400" dirty="0"/>
              <a:t>Loss of self-restraint and impaired ability to reason (0.12%).</a:t>
            </a:r>
          </a:p>
          <a:p>
            <a:pPr lvl="1">
              <a:lnSpc>
                <a:spcPct val="90000"/>
              </a:lnSpc>
              <a:buClr>
                <a:srgbClr val="4D92BC"/>
              </a:buClr>
            </a:pPr>
            <a:r>
              <a:rPr lang="en-US" sz="2400" dirty="0"/>
              <a:t>Blurred vision and unclear speech (0.15%).</a:t>
            </a:r>
          </a:p>
          <a:p>
            <a:pPr lvl="1">
              <a:lnSpc>
                <a:spcPct val="90000"/>
              </a:lnSpc>
              <a:buClr>
                <a:srgbClr val="4D92BC"/>
              </a:buClr>
            </a:pPr>
            <a:r>
              <a:rPr lang="en-US" sz="2400" dirty="0"/>
              <a:t>Difficulty staying awake (0.18%).</a:t>
            </a:r>
          </a:p>
          <a:p>
            <a:pPr lvl="1">
              <a:lnSpc>
                <a:spcPct val="90000"/>
              </a:lnSpc>
              <a:buClr>
                <a:srgbClr val="4D92BC"/>
              </a:buClr>
            </a:pPr>
            <a:r>
              <a:rPr lang="en-US" sz="2400" dirty="0"/>
              <a:t>Deep sleep or stupor (0.30%).</a:t>
            </a:r>
          </a:p>
          <a:p>
            <a:pPr lvl="1">
              <a:lnSpc>
                <a:spcPct val="90000"/>
              </a:lnSpc>
              <a:buClr>
                <a:srgbClr val="4D92BC"/>
              </a:buClr>
            </a:pPr>
            <a:r>
              <a:rPr lang="en-US" sz="2400" dirty="0"/>
              <a:t>Deep coma and danger of death (0.50%).</a:t>
            </a:r>
          </a:p>
        </p:txBody>
      </p:sp>
      <p:sp>
        <p:nvSpPr>
          <p:cNvPr id="21506" name="Rectangle 4"/>
          <p:cNvSpPr>
            <a:spLocks noGrp="1" noChangeArrowheads="1"/>
          </p:cNvSpPr>
          <p:nvPr>
            <p:ph type="title"/>
          </p:nvPr>
        </p:nvSpPr>
        <p:spPr/>
        <p:txBody>
          <a:bodyPr/>
          <a:lstStyle/>
          <a:p>
            <a:r>
              <a:rPr lang="en-US" dirty="0"/>
              <a:t>Intoxication (cont.)</a:t>
            </a:r>
          </a:p>
        </p:txBody>
      </p:sp>
    </p:spTree>
    <p:extLst>
      <p:ext uri="{BB962C8B-B14F-4D97-AF65-F5344CB8AC3E}">
        <p14:creationId xmlns:p14="http://schemas.microsoft.com/office/powerpoint/2010/main" val="1906981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1432011" y="2882452"/>
            <a:ext cx="6245475" cy="1077218"/>
          </a:xfrm>
        </p:spPr>
        <p:txBody>
          <a:bodyPr/>
          <a:lstStyle/>
          <a:p>
            <a:pPr algn="ctr"/>
            <a:r>
              <a:rPr lang="en-US" dirty="0">
                <a:solidFill>
                  <a:srgbClr val="4D92BC"/>
                </a:solidFill>
                <a:latin typeface="+mn-lt"/>
                <a:ea typeface="+mn-ea"/>
                <a:cs typeface="+mn-cs"/>
              </a:rPr>
              <a:t>IMMEDIATE EFFECTS OF </a:t>
            </a:r>
            <a:br>
              <a:rPr lang="en-US" dirty="0">
                <a:solidFill>
                  <a:srgbClr val="4D92BC"/>
                </a:solidFill>
                <a:latin typeface="+mn-lt"/>
                <a:ea typeface="+mn-ea"/>
                <a:cs typeface="+mn-cs"/>
              </a:rPr>
            </a:br>
            <a:r>
              <a:rPr lang="en-US" dirty="0">
                <a:solidFill>
                  <a:srgbClr val="4D92BC"/>
                </a:solidFill>
                <a:latin typeface="+mn-lt"/>
                <a:ea typeface="+mn-ea"/>
                <a:cs typeface="+mn-cs"/>
              </a:rPr>
              <a:t>ALCOHOL ON THE BODY</a:t>
            </a:r>
          </a:p>
        </p:txBody>
      </p:sp>
    </p:spTree>
    <p:extLst>
      <p:ext uri="{BB962C8B-B14F-4D97-AF65-F5344CB8AC3E}">
        <p14:creationId xmlns:p14="http://schemas.microsoft.com/office/powerpoint/2010/main" val="1860711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p:cNvSpPr>
            <a:spLocks noGrp="1" noChangeArrowheads="1"/>
          </p:cNvSpPr>
          <p:nvPr>
            <p:ph idx="1"/>
          </p:nvPr>
        </p:nvSpPr>
        <p:spPr>
          <a:xfrm>
            <a:off x="376047" y="1184955"/>
            <a:ext cx="8229600" cy="3953101"/>
          </a:xfrm>
        </p:spPr>
        <p:txBody>
          <a:bodyPr/>
          <a:lstStyle/>
          <a:p>
            <a:pPr>
              <a:lnSpc>
                <a:spcPct val="90000"/>
              </a:lnSpc>
              <a:buClr>
                <a:srgbClr val="4D92BC"/>
              </a:buClr>
            </a:pPr>
            <a:r>
              <a:rPr lang="en-US" sz="2600" dirty="0"/>
              <a:t>In addition to the effects of intoxication, other short-term effects can include the following:</a:t>
            </a:r>
          </a:p>
          <a:p>
            <a:pPr lvl="1">
              <a:lnSpc>
                <a:spcPct val="90000"/>
              </a:lnSpc>
              <a:buClr>
                <a:srgbClr val="4D92BC"/>
              </a:buClr>
            </a:pPr>
            <a:r>
              <a:rPr lang="en-US" sz="2400" dirty="0"/>
              <a:t>Dehydration.</a:t>
            </a:r>
          </a:p>
          <a:p>
            <a:pPr lvl="1">
              <a:lnSpc>
                <a:spcPct val="90000"/>
              </a:lnSpc>
              <a:buClr>
                <a:srgbClr val="4D92BC"/>
              </a:buClr>
            </a:pPr>
            <a:r>
              <a:rPr lang="en-US" sz="2400" dirty="0"/>
              <a:t>Gastrointestinal problems.</a:t>
            </a:r>
          </a:p>
          <a:p>
            <a:pPr lvl="1">
              <a:lnSpc>
                <a:spcPct val="90000"/>
              </a:lnSpc>
              <a:buClr>
                <a:srgbClr val="4D92BC"/>
              </a:buClr>
            </a:pPr>
            <a:r>
              <a:rPr lang="en-US" sz="2400" dirty="0"/>
              <a:t>Sleep disturbances.</a:t>
            </a:r>
          </a:p>
          <a:p>
            <a:pPr lvl="1">
              <a:lnSpc>
                <a:spcPct val="90000"/>
              </a:lnSpc>
              <a:buClr>
                <a:srgbClr val="4D92BC"/>
              </a:buClr>
            </a:pPr>
            <a:r>
              <a:rPr lang="en-US" sz="2400" dirty="0"/>
              <a:t>Alterations in the metabolic state of the liver and other organs.</a:t>
            </a:r>
          </a:p>
          <a:p>
            <a:pPr lvl="1">
              <a:lnSpc>
                <a:spcPct val="90000"/>
              </a:lnSpc>
              <a:buClr>
                <a:srgbClr val="4D92BC"/>
              </a:buClr>
            </a:pPr>
            <a:r>
              <a:rPr lang="en-US" sz="2400" b="1" dirty="0"/>
              <a:t>Hangover:</a:t>
            </a:r>
            <a:r>
              <a:rPr lang="en-US" sz="2400" dirty="0"/>
              <a:t> Withdrawal symptoms including headache and nausea caused by an earlier bout of heavy drinking.</a:t>
            </a:r>
          </a:p>
        </p:txBody>
      </p:sp>
      <p:sp>
        <p:nvSpPr>
          <p:cNvPr id="23554" name="Rectangle 4"/>
          <p:cNvSpPr>
            <a:spLocks noGrp="1" noChangeArrowheads="1"/>
          </p:cNvSpPr>
          <p:nvPr>
            <p:ph type="title"/>
          </p:nvPr>
        </p:nvSpPr>
        <p:spPr/>
        <p:txBody>
          <a:bodyPr/>
          <a:lstStyle/>
          <a:p>
            <a:r>
              <a:rPr lang="en-US" dirty="0"/>
              <a:t>Immediate Effects of Alcohol on the Body</a:t>
            </a:r>
          </a:p>
        </p:txBody>
      </p:sp>
    </p:spTree>
    <p:extLst>
      <p:ext uri="{BB962C8B-B14F-4D97-AF65-F5344CB8AC3E}">
        <p14:creationId xmlns:p14="http://schemas.microsoft.com/office/powerpoint/2010/main" val="2172671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idx="1"/>
          </p:nvPr>
        </p:nvSpPr>
        <p:spPr>
          <a:xfrm>
            <a:off x="376047" y="1150466"/>
            <a:ext cx="8229600" cy="1906587"/>
          </a:xfrm>
        </p:spPr>
        <p:txBody>
          <a:bodyPr/>
          <a:lstStyle/>
          <a:p>
            <a:pPr>
              <a:buClr>
                <a:srgbClr val="4D92BC"/>
              </a:buClr>
            </a:pPr>
            <a:r>
              <a:rPr lang="en-US" sz="2600" dirty="0"/>
              <a:t>Dangerously high level of alcohol consumption, resulting in depression in the central nervous system, slowed breathing and heart rate, and compromised gag reflex.</a:t>
            </a:r>
          </a:p>
        </p:txBody>
      </p:sp>
      <p:sp>
        <p:nvSpPr>
          <p:cNvPr id="24578" name="Rectangle 4"/>
          <p:cNvSpPr>
            <a:spLocks noGrp="1" noChangeArrowheads="1"/>
          </p:cNvSpPr>
          <p:nvPr>
            <p:ph type="title"/>
          </p:nvPr>
        </p:nvSpPr>
        <p:spPr/>
        <p:txBody>
          <a:bodyPr/>
          <a:lstStyle/>
          <a:p>
            <a:r>
              <a:rPr lang="en-US" dirty="0"/>
              <a:t>Alcohol Poisoning</a:t>
            </a:r>
          </a:p>
        </p:txBody>
      </p:sp>
    </p:spTree>
    <p:extLst>
      <p:ext uri="{BB962C8B-B14F-4D97-AF65-F5344CB8AC3E}">
        <p14:creationId xmlns:p14="http://schemas.microsoft.com/office/powerpoint/2010/main" val="3618584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Grp="1" noChangeArrowheads="1"/>
          </p:cNvSpPr>
          <p:nvPr>
            <p:ph idx="1"/>
          </p:nvPr>
        </p:nvSpPr>
        <p:spPr>
          <a:xfrm>
            <a:off x="376046" y="1184955"/>
            <a:ext cx="8405815" cy="5215845"/>
          </a:xfrm>
        </p:spPr>
        <p:txBody>
          <a:bodyPr/>
          <a:lstStyle/>
          <a:p>
            <a:pPr>
              <a:lnSpc>
                <a:spcPct val="90000"/>
              </a:lnSpc>
              <a:buClr>
                <a:srgbClr val="4D92BC"/>
              </a:buClr>
            </a:pPr>
            <a:r>
              <a:rPr lang="en-US" sz="2600" dirty="0"/>
              <a:t>Signs include mental confusion, vomiting, seizures, slow or irregular breathing, low body temperature, pale or bluish skin, and inability to rouse.</a:t>
            </a:r>
          </a:p>
          <a:p>
            <a:pPr>
              <a:lnSpc>
                <a:spcPct val="90000"/>
              </a:lnSpc>
              <a:buClr>
                <a:srgbClr val="4D92BC"/>
              </a:buClr>
            </a:pPr>
            <a:r>
              <a:rPr lang="en-US" sz="2600" dirty="0"/>
              <a:t>Call 911 immediately if a person you suspect of having alcohol poisoning</a:t>
            </a:r>
          </a:p>
          <a:p>
            <a:pPr lvl="1">
              <a:lnSpc>
                <a:spcPct val="90000"/>
              </a:lnSpc>
              <a:buClr>
                <a:srgbClr val="4D92BC"/>
              </a:buClr>
            </a:pPr>
            <a:r>
              <a:rPr lang="en-US" sz="2300" dirty="0"/>
              <a:t>is unconscious and you cannot</a:t>
            </a:r>
            <a:r>
              <a:rPr lang="en-US" altLang="ja-JP" sz="2300" dirty="0"/>
              <a:t> rouse him or her even by shaking.</a:t>
            </a:r>
          </a:p>
          <a:p>
            <a:pPr lvl="1">
              <a:lnSpc>
                <a:spcPct val="90000"/>
              </a:lnSpc>
              <a:buClr>
                <a:srgbClr val="4D92BC"/>
              </a:buClr>
            </a:pPr>
            <a:r>
              <a:rPr lang="en-US" sz="2300" dirty="0"/>
              <a:t>has consumed other drugs.</a:t>
            </a:r>
          </a:p>
          <a:p>
            <a:pPr lvl="1">
              <a:lnSpc>
                <a:spcPct val="90000"/>
              </a:lnSpc>
              <a:buClr>
                <a:srgbClr val="4D92BC"/>
              </a:buClr>
            </a:pPr>
            <a:r>
              <a:rPr lang="en-US" sz="2300" dirty="0"/>
              <a:t>is experiencing seizures.</a:t>
            </a:r>
          </a:p>
          <a:p>
            <a:pPr lvl="1">
              <a:lnSpc>
                <a:spcPct val="90000"/>
              </a:lnSpc>
              <a:buClr>
                <a:srgbClr val="4D92BC"/>
              </a:buClr>
            </a:pPr>
            <a:r>
              <a:rPr lang="en-US" sz="2300" dirty="0"/>
              <a:t>is injured.</a:t>
            </a:r>
          </a:p>
          <a:p>
            <a:pPr lvl="1">
              <a:lnSpc>
                <a:spcPct val="90000"/>
              </a:lnSpc>
              <a:buClr>
                <a:srgbClr val="4D92BC"/>
              </a:buClr>
            </a:pPr>
            <a:r>
              <a:rPr lang="en-US" sz="2300" dirty="0"/>
              <a:t>has a respiration rate of fewer than eight breaths per minute.</a:t>
            </a:r>
          </a:p>
          <a:p>
            <a:pPr lvl="1">
              <a:lnSpc>
                <a:spcPct val="90000"/>
              </a:lnSpc>
              <a:buClr>
                <a:srgbClr val="4D92BC"/>
              </a:buClr>
            </a:pPr>
            <a:r>
              <a:rPr lang="en-US" sz="2300" dirty="0"/>
              <a:t>is experiencing shallow or irregular breathing (10 seconds or more between breaths).</a:t>
            </a:r>
          </a:p>
        </p:txBody>
      </p:sp>
      <p:sp>
        <p:nvSpPr>
          <p:cNvPr id="25602" name="Rectangle 4"/>
          <p:cNvSpPr>
            <a:spLocks noGrp="1" noChangeArrowheads="1"/>
          </p:cNvSpPr>
          <p:nvPr>
            <p:ph type="title"/>
          </p:nvPr>
        </p:nvSpPr>
        <p:spPr/>
        <p:txBody>
          <a:bodyPr/>
          <a:lstStyle/>
          <a:p>
            <a:r>
              <a:rPr lang="en-US" dirty="0"/>
              <a:t>Alcohol Poisoning (cont.)</a:t>
            </a:r>
          </a:p>
        </p:txBody>
      </p:sp>
    </p:spTree>
    <p:extLst>
      <p:ext uri="{BB962C8B-B14F-4D97-AF65-F5344CB8AC3E}">
        <p14:creationId xmlns:p14="http://schemas.microsoft.com/office/powerpoint/2010/main" val="3174648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5"/>
          <p:cNvSpPr>
            <a:spLocks noGrp="1" noChangeArrowheads="1"/>
          </p:cNvSpPr>
          <p:nvPr>
            <p:ph idx="1"/>
          </p:nvPr>
        </p:nvSpPr>
        <p:spPr>
          <a:xfrm>
            <a:off x="376047" y="1150466"/>
            <a:ext cx="8229600" cy="4635274"/>
          </a:xfrm>
        </p:spPr>
        <p:txBody>
          <a:bodyPr/>
          <a:lstStyle/>
          <a:p>
            <a:pPr>
              <a:buClr>
                <a:srgbClr val="4D92BC"/>
              </a:buClr>
            </a:pPr>
            <a:r>
              <a:rPr lang="en-US" sz="2600" dirty="0"/>
              <a:t>Chronic, heavy use of alcohol has been linked to</a:t>
            </a:r>
          </a:p>
          <a:p>
            <a:pPr lvl="1">
              <a:buClr>
                <a:srgbClr val="4D92BC"/>
              </a:buClr>
            </a:pPr>
            <a:r>
              <a:rPr lang="en-US" sz="2400" dirty="0"/>
              <a:t>cancer of the liver, breast, esophagus, mouth, larynx, and throat.</a:t>
            </a:r>
          </a:p>
          <a:p>
            <a:pPr lvl="1">
              <a:buClr>
                <a:srgbClr val="4D92BC"/>
              </a:buClr>
            </a:pPr>
            <a:r>
              <a:rPr lang="en-US" sz="2400" dirty="0"/>
              <a:t>cardiovascular disease.</a:t>
            </a:r>
          </a:p>
          <a:p>
            <a:pPr lvl="1">
              <a:buClr>
                <a:srgbClr val="4D92BC"/>
              </a:buClr>
            </a:pPr>
            <a:r>
              <a:rPr lang="en-US" sz="2400" dirty="0"/>
              <a:t>liver disease:</a:t>
            </a:r>
          </a:p>
          <a:p>
            <a:pPr lvl="2">
              <a:buClr>
                <a:srgbClr val="4D92BC"/>
              </a:buClr>
            </a:pPr>
            <a:r>
              <a:rPr lang="en-US" sz="2200" dirty="0"/>
              <a:t>Fatty liver</a:t>
            </a:r>
          </a:p>
          <a:p>
            <a:pPr lvl="2">
              <a:buClr>
                <a:srgbClr val="4D92BC"/>
              </a:buClr>
            </a:pPr>
            <a:r>
              <a:rPr lang="en-US" sz="2200" dirty="0"/>
              <a:t>Alcoholic hepatitis</a:t>
            </a:r>
          </a:p>
          <a:p>
            <a:pPr lvl="2">
              <a:buClr>
                <a:srgbClr val="4D92BC"/>
              </a:buClr>
            </a:pPr>
            <a:r>
              <a:rPr lang="en-US" sz="2200" dirty="0"/>
              <a:t>Alcoholic cirrhosis</a:t>
            </a:r>
          </a:p>
          <a:p>
            <a:pPr lvl="1">
              <a:buClr>
                <a:srgbClr val="4D92BC"/>
              </a:buClr>
            </a:pPr>
            <a:r>
              <a:rPr lang="en-US" sz="2400" dirty="0"/>
              <a:t>neurological effects: learning, memory, and brain damage.</a:t>
            </a:r>
          </a:p>
        </p:txBody>
      </p:sp>
      <p:sp>
        <p:nvSpPr>
          <p:cNvPr id="27650" name="Rectangle 4"/>
          <p:cNvSpPr>
            <a:spLocks noGrp="1" noChangeArrowheads="1"/>
          </p:cNvSpPr>
          <p:nvPr>
            <p:ph type="title"/>
          </p:nvPr>
        </p:nvSpPr>
        <p:spPr/>
        <p:txBody>
          <a:bodyPr/>
          <a:lstStyle/>
          <a:p>
            <a:r>
              <a:rPr lang="en-US" dirty="0"/>
              <a:t>Long-Term Effects of Alcohol on the Body</a:t>
            </a:r>
          </a:p>
        </p:txBody>
      </p:sp>
    </p:spTree>
    <p:extLst>
      <p:ext uri="{BB962C8B-B14F-4D97-AF65-F5344CB8AC3E}">
        <p14:creationId xmlns:p14="http://schemas.microsoft.com/office/powerpoint/2010/main" val="1812782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a:spLocks noGrp="1" noChangeArrowheads="1"/>
          </p:cNvSpPr>
          <p:nvPr>
            <p:ph idx="1"/>
          </p:nvPr>
        </p:nvSpPr>
        <p:spPr>
          <a:xfrm>
            <a:off x="376047" y="1184956"/>
            <a:ext cx="8229600" cy="3241902"/>
          </a:xfrm>
        </p:spPr>
        <p:txBody>
          <a:bodyPr/>
          <a:lstStyle/>
          <a:p>
            <a:pPr>
              <a:lnSpc>
                <a:spcPct val="90000"/>
              </a:lnSpc>
              <a:buClr>
                <a:srgbClr val="4D92BC"/>
              </a:buClr>
            </a:pPr>
            <a:r>
              <a:rPr lang="en-US" sz="2600" dirty="0"/>
              <a:t>Ingesting alcohol during the first trimester of pregnancy can cause miscarriage.</a:t>
            </a:r>
          </a:p>
          <a:p>
            <a:pPr>
              <a:lnSpc>
                <a:spcPct val="90000"/>
              </a:lnSpc>
              <a:buClr>
                <a:srgbClr val="4D92BC"/>
              </a:buClr>
            </a:pPr>
            <a:r>
              <a:rPr lang="en-US" sz="2600" b="1" dirty="0"/>
              <a:t>Fetal alcohol syndrome:</a:t>
            </a:r>
            <a:r>
              <a:rPr lang="en-US" sz="2600" dirty="0"/>
              <a:t> A pattern of mental and physical birth defects found in some children of mothers who drank excessively during pregnancy. </a:t>
            </a:r>
          </a:p>
          <a:p>
            <a:pPr lvl="1">
              <a:lnSpc>
                <a:spcPct val="90000"/>
              </a:lnSpc>
              <a:buClr>
                <a:srgbClr val="4D92BC"/>
              </a:buClr>
            </a:pPr>
            <a:r>
              <a:rPr lang="en-US" sz="2400" dirty="0"/>
              <a:t>Facial abnormalities</a:t>
            </a:r>
          </a:p>
          <a:p>
            <a:pPr lvl="1">
              <a:lnSpc>
                <a:spcPct val="90000"/>
              </a:lnSpc>
              <a:buClr>
                <a:srgbClr val="4D92BC"/>
              </a:buClr>
            </a:pPr>
            <a:r>
              <a:rPr lang="en-US" sz="2400" dirty="0"/>
              <a:t>Retarded growth</a:t>
            </a:r>
          </a:p>
          <a:p>
            <a:pPr lvl="1">
              <a:lnSpc>
                <a:spcPct val="90000"/>
              </a:lnSpc>
              <a:buClr>
                <a:srgbClr val="4D92BC"/>
              </a:buClr>
            </a:pPr>
            <a:r>
              <a:rPr lang="en-US" sz="2400" dirty="0"/>
              <a:t>Permanent intellectual and behavioral problems</a:t>
            </a:r>
          </a:p>
        </p:txBody>
      </p:sp>
      <p:sp>
        <p:nvSpPr>
          <p:cNvPr id="29698" name="Rectangle 4"/>
          <p:cNvSpPr>
            <a:spLocks noGrp="1" noChangeArrowheads="1"/>
          </p:cNvSpPr>
          <p:nvPr>
            <p:ph type="title"/>
          </p:nvPr>
        </p:nvSpPr>
        <p:spPr/>
        <p:txBody>
          <a:bodyPr/>
          <a:lstStyle/>
          <a:p>
            <a:r>
              <a:rPr lang="en-US" dirty="0"/>
              <a:t>Alcohol and Pregnancy</a:t>
            </a:r>
          </a:p>
        </p:txBody>
      </p:sp>
    </p:spTree>
    <p:extLst>
      <p:ext uri="{BB962C8B-B14F-4D97-AF65-F5344CB8AC3E}">
        <p14:creationId xmlns:p14="http://schemas.microsoft.com/office/powerpoint/2010/main" val="4055858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047" y="1150467"/>
            <a:ext cx="8229600" cy="2675844"/>
          </a:xfrm>
        </p:spPr>
        <p:txBody>
          <a:bodyPr/>
          <a:lstStyle/>
          <a:p>
            <a:pPr>
              <a:buClr>
                <a:srgbClr val="4D92BC"/>
              </a:buClr>
            </a:pPr>
            <a:r>
              <a:rPr lang="en-US" sz="2600" dirty="0"/>
              <a:t>There is some evidence that people who regularly consume small amounts of alcohol may have a decreased risk of coronary heart disease, high blood pressure, and stroke compared to people who do not drink at all. </a:t>
            </a:r>
          </a:p>
          <a:p>
            <a:pPr>
              <a:buClr>
                <a:srgbClr val="4D92BC"/>
              </a:buClr>
            </a:pPr>
            <a:r>
              <a:rPr lang="en-US" sz="2600" dirty="0"/>
              <a:t>More research is needed.</a:t>
            </a:r>
          </a:p>
        </p:txBody>
      </p:sp>
      <p:sp>
        <p:nvSpPr>
          <p:cNvPr id="2" name="Title 1"/>
          <p:cNvSpPr>
            <a:spLocks noGrp="1"/>
          </p:cNvSpPr>
          <p:nvPr>
            <p:ph type="title"/>
          </p:nvPr>
        </p:nvSpPr>
        <p:spPr/>
        <p:txBody>
          <a:bodyPr/>
          <a:lstStyle/>
          <a:p>
            <a:r>
              <a:rPr lang="en-US" dirty="0"/>
              <a:t>Health Benefits of Alcohol? </a:t>
            </a:r>
          </a:p>
        </p:txBody>
      </p:sp>
    </p:spTree>
    <p:extLst>
      <p:ext uri="{BB962C8B-B14F-4D97-AF65-F5344CB8AC3E}">
        <p14:creationId xmlns:p14="http://schemas.microsoft.com/office/powerpoint/2010/main" val="3497301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17252" y="3139281"/>
            <a:ext cx="9144000" cy="579438"/>
          </a:xfrm>
        </p:spPr>
        <p:txBody>
          <a:bodyPr/>
          <a:lstStyle/>
          <a:p>
            <a:pPr algn="ctr"/>
            <a:r>
              <a:rPr lang="en-US" dirty="0">
                <a:solidFill>
                  <a:srgbClr val="4D92BC"/>
                </a:solidFill>
                <a:latin typeface="+mn-lt"/>
                <a:ea typeface="+mn-ea"/>
                <a:cs typeface="+mn-cs"/>
              </a:rPr>
              <a:t>THE EFFECTS OF ALCOHOL ON BEHAVIOR</a:t>
            </a:r>
          </a:p>
        </p:txBody>
      </p:sp>
    </p:spTree>
    <p:extLst>
      <p:ext uri="{BB962C8B-B14F-4D97-AF65-F5344CB8AC3E}">
        <p14:creationId xmlns:p14="http://schemas.microsoft.com/office/powerpoint/2010/main" val="809279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Grp="1" noChangeArrowheads="1"/>
          </p:cNvSpPr>
          <p:nvPr>
            <p:ph idx="1"/>
          </p:nvPr>
        </p:nvSpPr>
        <p:spPr>
          <a:xfrm>
            <a:off x="376047" y="1150466"/>
            <a:ext cx="8229600" cy="5106987"/>
          </a:xfrm>
        </p:spPr>
        <p:txBody>
          <a:bodyPr/>
          <a:lstStyle/>
          <a:p>
            <a:r>
              <a:rPr lang="en-US" sz="2600" b="1" dirty="0">
                <a:solidFill>
                  <a:srgbClr val="4D92BC"/>
                </a:solidFill>
              </a:rPr>
              <a:t>LO 9.1 </a:t>
            </a:r>
            <a:r>
              <a:rPr lang="en-US" sz="2600" dirty="0"/>
              <a:t>Discuss alcohol use in the United States.</a:t>
            </a:r>
          </a:p>
          <a:p>
            <a:r>
              <a:rPr lang="en-US" sz="2600" b="1" dirty="0">
                <a:solidFill>
                  <a:srgbClr val="4D92BC"/>
                </a:solidFill>
              </a:rPr>
              <a:t>LO 9.2 </a:t>
            </a:r>
            <a:r>
              <a:rPr lang="en-US" sz="2600" dirty="0"/>
              <a:t>Describe how the body absorbs and metabolizes alcohol.</a:t>
            </a:r>
          </a:p>
          <a:p>
            <a:r>
              <a:rPr lang="en-US" sz="2600" b="1" dirty="0">
                <a:solidFill>
                  <a:srgbClr val="4D92BC"/>
                </a:solidFill>
              </a:rPr>
              <a:t>LO 9.3 </a:t>
            </a:r>
            <a:r>
              <a:rPr lang="en-US" sz="2600" dirty="0"/>
              <a:t>Describe the short-term and long-term health effects of alcohol use.</a:t>
            </a:r>
          </a:p>
          <a:p>
            <a:r>
              <a:rPr lang="en-US" sz="2600" b="1" dirty="0">
                <a:solidFill>
                  <a:srgbClr val="4D92BC"/>
                </a:solidFill>
              </a:rPr>
              <a:t>LO 9.4 </a:t>
            </a:r>
            <a:r>
              <a:rPr lang="en-US" sz="2600" dirty="0"/>
              <a:t>Explain how alcohol affects behavior. </a:t>
            </a:r>
          </a:p>
          <a:p>
            <a:r>
              <a:rPr lang="en-US" sz="2600" b="1" dirty="0">
                <a:solidFill>
                  <a:srgbClr val="4D92BC"/>
                </a:solidFill>
              </a:rPr>
              <a:t>LO 9.5 </a:t>
            </a:r>
            <a:r>
              <a:rPr lang="en-US" sz="2600" dirty="0"/>
              <a:t>Recognize the types and signs of alcohol abuse.</a:t>
            </a:r>
          </a:p>
          <a:p>
            <a:r>
              <a:rPr lang="en-US" sz="2600" b="1" dirty="0">
                <a:solidFill>
                  <a:srgbClr val="4D92BC"/>
                </a:solidFill>
              </a:rPr>
              <a:t>LO 9.6 </a:t>
            </a:r>
            <a:r>
              <a:rPr lang="en-US" sz="2600" dirty="0"/>
              <a:t>Identify alcohol abuse treatment options and prevention strategies.</a:t>
            </a:r>
          </a:p>
        </p:txBody>
      </p:sp>
      <p:sp>
        <p:nvSpPr>
          <p:cNvPr id="5122" name="Rectangle 4"/>
          <p:cNvSpPr>
            <a:spLocks noGrp="1" noChangeArrowheads="1"/>
          </p:cNvSpPr>
          <p:nvPr>
            <p:ph type="title"/>
          </p:nvPr>
        </p:nvSpPr>
        <p:spPr/>
        <p:txBody>
          <a:bodyPr/>
          <a:lstStyle/>
          <a:p>
            <a:r>
              <a:rPr lang="en-US" dirty="0"/>
              <a:t>Learning Outcomes</a:t>
            </a:r>
          </a:p>
        </p:txBody>
      </p:sp>
    </p:spTree>
    <p:extLst>
      <p:ext uri="{BB962C8B-B14F-4D97-AF65-F5344CB8AC3E}">
        <p14:creationId xmlns:p14="http://schemas.microsoft.com/office/powerpoint/2010/main" val="1863782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a:spLocks noGrp="1" noChangeArrowheads="1"/>
          </p:cNvSpPr>
          <p:nvPr>
            <p:ph idx="1"/>
          </p:nvPr>
        </p:nvSpPr>
        <p:spPr>
          <a:xfrm>
            <a:off x="376047" y="1184956"/>
            <a:ext cx="8229600" cy="4359502"/>
          </a:xfrm>
        </p:spPr>
        <p:txBody>
          <a:bodyPr/>
          <a:lstStyle/>
          <a:p>
            <a:pPr>
              <a:lnSpc>
                <a:spcPct val="90000"/>
              </a:lnSpc>
              <a:buClr>
                <a:srgbClr val="4D92BC"/>
              </a:buClr>
            </a:pPr>
            <a:r>
              <a:rPr lang="en-US" sz="2600" dirty="0"/>
              <a:t>In 2013, nearly 10,000 people died in alcohol-related car crashes in the United States—about one every 52 minutes. </a:t>
            </a:r>
          </a:p>
          <a:p>
            <a:pPr>
              <a:lnSpc>
                <a:spcPct val="90000"/>
              </a:lnSpc>
              <a:buClr>
                <a:srgbClr val="4D92BC"/>
              </a:buClr>
            </a:pPr>
            <a:r>
              <a:rPr lang="en-US" sz="2600" dirty="0"/>
              <a:t>College students are disproportionately affected by drunk driving, with one fourth having driven under the influence.</a:t>
            </a:r>
          </a:p>
          <a:p>
            <a:pPr>
              <a:lnSpc>
                <a:spcPct val="90000"/>
              </a:lnSpc>
              <a:buClr>
                <a:srgbClr val="4D92BC"/>
              </a:buClr>
            </a:pPr>
            <a:r>
              <a:rPr lang="en-US" sz="2600" dirty="0"/>
              <a:t>In a single year, 1,825 students aged 18–24 died from alcohol-related car crashes and unintentional injuries.</a:t>
            </a:r>
          </a:p>
          <a:p>
            <a:pPr>
              <a:lnSpc>
                <a:spcPct val="90000"/>
              </a:lnSpc>
              <a:buClr>
                <a:srgbClr val="4D92BC"/>
              </a:buClr>
            </a:pPr>
            <a:r>
              <a:rPr lang="en-US" sz="2600" dirty="0"/>
              <a:t>Alcohol use alters judgment, vision and hearing, and reaction time.</a:t>
            </a:r>
          </a:p>
        </p:txBody>
      </p:sp>
      <p:sp>
        <p:nvSpPr>
          <p:cNvPr id="31746" name="Rectangle 4"/>
          <p:cNvSpPr>
            <a:spLocks noGrp="1" noChangeArrowheads="1"/>
          </p:cNvSpPr>
          <p:nvPr>
            <p:ph type="title"/>
          </p:nvPr>
        </p:nvSpPr>
        <p:spPr/>
        <p:txBody>
          <a:bodyPr/>
          <a:lstStyle/>
          <a:p>
            <a:r>
              <a:rPr lang="en-US" dirty="0"/>
              <a:t>Drinking and Driving</a:t>
            </a:r>
          </a:p>
        </p:txBody>
      </p:sp>
    </p:spTree>
    <p:extLst>
      <p:ext uri="{BB962C8B-B14F-4D97-AF65-F5344CB8AC3E}">
        <p14:creationId xmlns:p14="http://schemas.microsoft.com/office/powerpoint/2010/main" val="4267153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Grp="1" noChangeArrowheads="1"/>
          </p:cNvSpPr>
          <p:nvPr>
            <p:ph idx="1"/>
          </p:nvPr>
        </p:nvSpPr>
        <p:spPr>
          <a:xfrm>
            <a:off x="376047" y="1150466"/>
            <a:ext cx="8229600" cy="3836987"/>
          </a:xfrm>
        </p:spPr>
        <p:txBody>
          <a:bodyPr/>
          <a:lstStyle/>
          <a:p>
            <a:pPr>
              <a:buClr>
                <a:srgbClr val="4D92BC"/>
              </a:buClr>
            </a:pPr>
            <a:r>
              <a:rPr lang="en-US" sz="2600" dirty="0"/>
              <a:t>Engaging in sexual intercourse while intoxicated can lead to </a:t>
            </a:r>
          </a:p>
          <a:p>
            <a:pPr lvl="1">
              <a:buClr>
                <a:srgbClr val="4D92BC"/>
              </a:buClr>
            </a:pPr>
            <a:r>
              <a:rPr lang="en-US" sz="2400" dirty="0"/>
              <a:t>unplanned sexual activities (reported by 21% of college students who had too much to drink).</a:t>
            </a:r>
          </a:p>
          <a:p>
            <a:pPr lvl="1">
              <a:buClr>
                <a:srgbClr val="4D92BC"/>
              </a:buClr>
            </a:pPr>
            <a:r>
              <a:rPr lang="en-US" sz="2400" dirty="0"/>
              <a:t>lack of protection while having sex, leading to possible exposure to STDs such as AIDS or hepatitis B and unplanned pregnancy.</a:t>
            </a:r>
          </a:p>
          <a:p>
            <a:pPr>
              <a:buClr>
                <a:srgbClr val="4D92BC"/>
              </a:buClr>
            </a:pPr>
            <a:r>
              <a:rPr lang="en-US" sz="2600" dirty="0"/>
              <a:t>Heavy drinking increases a woman</a:t>
            </a:r>
            <a:r>
              <a:rPr lang="fr-FR" sz="2600" dirty="0"/>
              <a:t>’</a:t>
            </a:r>
            <a:r>
              <a:rPr lang="en-US" sz="2600" dirty="0"/>
              <a:t>s</a:t>
            </a:r>
            <a:r>
              <a:rPr lang="en-US" altLang="ja-JP" sz="2600" dirty="0"/>
              <a:t> likelihood of becoming a victim of sexual assault or date rape.</a:t>
            </a:r>
            <a:endParaRPr lang="en-US" sz="2600" dirty="0"/>
          </a:p>
        </p:txBody>
      </p:sp>
      <p:sp>
        <p:nvSpPr>
          <p:cNvPr id="32770" name="Rectangle 4"/>
          <p:cNvSpPr>
            <a:spLocks noGrp="1" noChangeArrowheads="1"/>
          </p:cNvSpPr>
          <p:nvPr>
            <p:ph type="title"/>
          </p:nvPr>
        </p:nvSpPr>
        <p:spPr/>
        <p:txBody>
          <a:bodyPr/>
          <a:lstStyle/>
          <a:p>
            <a:r>
              <a:rPr lang="en-US" dirty="0"/>
              <a:t>Alcohol and Sexual Activity</a:t>
            </a:r>
          </a:p>
        </p:txBody>
      </p:sp>
    </p:spTree>
    <p:extLst>
      <p:ext uri="{BB962C8B-B14F-4D97-AF65-F5344CB8AC3E}">
        <p14:creationId xmlns:p14="http://schemas.microsoft.com/office/powerpoint/2010/main" val="2205782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2208589" y="3139281"/>
            <a:ext cx="4692318" cy="579438"/>
          </a:xfrm>
        </p:spPr>
        <p:txBody>
          <a:bodyPr/>
          <a:lstStyle/>
          <a:p>
            <a:pPr algn="ctr"/>
            <a:r>
              <a:rPr lang="en-US" dirty="0">
                <a:solidFill>
                  <a:srgbClr val="4D92BC"/>
                </a:solidFill>
                <a:latin typeface="+mn-lt"/>
                <a:ea typeface="+mn-ea"/>
                <a:cs typeface="+mn-cs"/>
              </a:rPr>
              <a:t>ALCOHOL ABUSE</a:t>
            </a:r>
          </a:p>
        </p:txBody>
      </p:sp>
    </p:spTree>
    <p:extLst>
      <p:ext uri="{BB962C8B-B14F-4D97-AF65-F5344CB8AC3E}">
        <p14:creationId xmlns:p14="http://schemas.microsoft.com/office/powerpoint/2010/main" val="386202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5"/>
          <p:cNvSpPr>
            <a:spLocks noGrp="1" noChangeArrowheads="1"/>
          </p:cNvSpPr>
          <p:nvPr>
            <p:ph idx="1"/>
          </p:nvPr>
        </p:nvSpPr>
        <p:spPr>
          <a:xfrm>
            <a:off x="376047" y="1150467"/>
            <a:ext cx="8229600" cy="3067730"/>
          </a:xfrm>
        </p:spPr>
        <p:txBody>
          <a:bodyPr/>
          <a:lstStyle/>
          <a:p>
            <a:pPr>
              <a:buClr>
                <a:srgbClr val="4D92BC"/>
              </a:buClr>
            </a:pPr>
            <a:r>
              <a:rPr lang="en-US" sz="2600" b="1" dirty="0"/>
              <a:t>Alcohol abuse:</a:t>
            </a:r>
            <a:r>
              <a:rPr lang="en-US" sz="2600" dirty="0"/>
              <a:t> Drinking alcohol to excess, either regularly or on individual occasions, resulting in disruption of work, school, or home life and causing interpersonal, social, or legal problems.</a:t>
            </a:r>
          </a:p>
          <a:p>
            <a:pPr>
              <a:buClr>
                <a:srgbClr val="4D92BC"/>
              </a:buClr>
            </a:pPr>
            <a:r>
              <a:rPr lang="en-US" sz="2600" b="1" dirty="0"/>
              <a:t>Alcoholism (alcohol dependence):</a:t>
            </a:r>
            <a:r>
              <a:rPr lang="en-US" sz="2600" dirty="0"/>
              <a:t> A physical dependence on alcohol to the extent that stopping drinking brings on withdrawal symptoms.</a:t>
            </a:r>
          </a:p>
        </p:txBody>
      </p:sp>
      <p:sp>
        <p:nvSpPr>
          <p:cNvPr id="34818" name="Rectangle 4"/>
          <p:cNvSpPr>
            <a:spLocks noGrp="1" noChangeArrowheads="1"/>
          </p:cNvSpPr>
          <p:nvPr>
            <p:ph type="title"/>
          </p:nvPr>
        </p:nvSpPr>
        <p:spPr/>
        <p:txBody>
          <a:bodyPr/>
          <a:lstStyle/>
          <a:p>
            <a:r>
              <a:rPr lang="en-US" dirty="0"/>
              <a:t>Alcohol Abuse</a:t>
            </a:r>
          </a:p>
        </p:txBody>
      </p:sp>
    </p:spTree>
    <p:extLst>
      <p:ext uri="{BB962C8B-B14F-4D97-AF65-F5344CB8AC3E}">
        <p14:creationId xmlns:p14="http://schemas.microsoft.com/office/powerpoint/2010/main" val="963792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5"/>
          <p:cNvSpPr>
            <a:spLocks noGrp="1" noChangeArrowheads="1"/>
          </p:cNvSpPr>
          <p:nvPr>
            <p:ph idx="1"/>
          </p:nvPr>
        </p:nvSpPr>
        <p:spPr>
          <a:xfrm>
            <a:off x="376047" y="1150467"/>
            <a:ext cx="8229600" cy="4185330"/>
          </a:xfrm>
        </p:spPr>
        <p:txBody>
          <a:bodyPr/>
          <a:lstStyle/>
          <a:p>
            <a:pPr>
              <a:buClr>
                <a:srgbClr val="4D92BC"/>
              </a:buClr>
            </a:pPr>
            <a:r>
              <a:rPr lang="en-US" sz="2600" dirty="0"/>
              <a:t>At least three of the following symptoms during a one-year period:</a:t>
            </a:r>
          </a:p>
          <a:p>
            <a:pPr lvl="1">
              <a:buClr>
                <a:srgbClr val="4D92BC"/>
              </a:buClr>
            </a:pPr>
            <a:r>
              <a:rPr lang="en-US" sz="2400" dirty="0"/>
              <a:t>Tolerance</a:t>
            </a:r>
          </a:p>
          <a:p>
            <a:pPr lvl="1">
              <a:buClr>
                <a:srgbClr val="4D92BC"/>
              </a:buClr>
            </a:pPr>
            <a:r>
              <a:rPr lang="en-US" sz="2400" dirty="0"/>
              <a:t>Withdrawal symptoms</a:t>
            </a:r>
          </a:p>
          <a:p>
            <a:pPr lvl="1">
              <a:buClr>
                <a:srgbClr val="4D92BC"/>
              </a:buClr>
            </a:pPr>
            <a:r>
              <a:rPr lang="en-US" sz="2400" dirty="0"/>
              <a:t>Loss of control</a:t>
            </a:r>
          </a:p>
          <a:p>
            <a:pPr lvl="1">
              <a:buClr>
                <a:srgbClr val="4D92BC"/>
              </a:buClr>
            </a:pPr>
            <a:r>
              <a:rPr lang="en-US" sz="2400" dirty="0"/>
              <a:t>Desire or inability to quit</a:t>
            </a:r>
          </a:p>
          <a:p>
            <a:pPr lvl="1">
              <a:buClr>
                <a:srgbClr val="4D92BC"/>
              </a:buClr>
            </a:pPr>
            <a:r>
              <a:rPr lang="en-US" sz="2400" dirty="0"/>
              <a:t>Overwhelming time commitment</a:t>
            </a:r>
          </a:p>
          <a:p>
            <a:pPr lvl="1">
              <a:buClr>
                <a:srgbClr val="4D92BC"/>
              </a:buClr>
            </a:pPr>
            <a:r>
              <a:rPr lang="en-US" sz="2400" dirty="0"/>
              <a:t>Interference with life</a:t>
            </a:r>
          </a:p>
          <a:p>
            <a:pPr lvl="1">
              <a:buClr>
                <a:srgbClr val="4D92BC"/>
              </a:buClr>
            </a:pPr>
            <a:r>
              <a:rPr lang="en-US" sz="2400" dirty="0"/>
              <a:t>Continued use</a:t>
            </a:r>
          </a:p>
        </p:txBody>
      </p:sp>
      <p:sp>
        <p:nvSpPr>
          <p:cNvPr id="35842" name="Rectangle 4"/>
          <p:cNvSpPr>
            <a:spLocks noGrp="1" noChangeArrowheads="1"/>
          </p:cNvSpPr>
          <p:nvPr>
            <p:ph type="title"/>
          </p:nvPr>
        </p:nvSpPr>
        <p:spPr/>
        <p:txBody>
          <a:bodyPr/>
          <a:lstStyle/>
          <a:p>
            <a:r>
              <a:rPr lang="en-US" dirty="0"/>
              <a:t>Alcoholism</a:t>
            </a:r>
          </a:p>
        </p:txBody>
      </p:sp>
    </p:spTree>
    <p:extLst>
      <p:ext uri="{BB962C8B-B14F-4D97-AF65-F5344CB8AC3E}">
        <p14:creationId xmlns:p14="http://schemas.microsoft.com/office/powerpoint/2010/main" val="2315838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5"/>
          <p:cNvSpPr>
            <a:spLocks noGrp="1" noChangeArrowheads="1"/>
          </p:cNvSpPr>
          <p:nvPr>
            <p:ph idx="1"/>
          </p:nvPr>
        </p:nvSpPr>
        <p:spPr>
          <a:xfrm>
            <a:off x="376047" y="1150467"/>
            <a:ext cx="8229600" cy="3706358"/>
          </a:xfrm>
        </p:spPr>
        <p:txBody>
          <a:bodyPr/>
          <a:lstStyle/>
          <a:p>
            <a:pPr>
              <a:buClr>
                <a:srgbClr val="4D92BC"/>
              </a:buClr>
            </a:pPr>
            <a:r>
              <a:rPr lang="en-US" sz="2600" b="1" dirty="0"/>
              <a:t>Self-medicating</a:t>
            </a:r>
            <a:r>
              <a:rPr lang="en-US" sz="2600" dirty="0"/>
              <a:t> is using alcohol or drugs to cope with sadness, grief, pain, or mental health problems.</a:t>
            </a:r>
          </a:p>
          <a:p>
            <a:pPr>
              <a:buClr>
                <a:srgbClr val="4D92BC"/>
              </a:buClr>
            </a:pPr>
            <a:r>
              <a:rPr lang="en-US" sz="2600" dirty="0"/>
              <a:t>Genetic, physiological, psychological, and social factors play a part in determining susceptibility:</a:t>
            </a:r>
          </a:p>
          <a:p>
            <a:pPr lvl="1">
              <a:buClr>
                <a:srgbClr val="4D92BC"/>
              </a:buClr>
            </a:pPr>
            <a:r>
              <a:rPr lang="en-US" sz="2400" dirty="0"/>
              <a:t>Having a parent who abused alcohol</a:t>
            </a:r>
          </a:p>
          <a:p>
            <a:pPr lvl="1">
              <a:buClr>
                <a:srgbClr val="4D92BC"/>
              </a:buClr>
            </a:pPr>
            <a:r>
              <a:rPr lang="en-US" sz="2400" dirty="0"/>
              <a:t>Low self-esteem</a:t>
            </a:r>
          </a:p>
          <a:p>
            <a:pPr lvl="1">
              <a:buClr>
                <a:srgbClr val="4D92BC"/>
              </a:buClr>
            </a:pPr>
            <a:r>
              <a:rPr lang="en-US" sz="2400" dirty="0"/>
              <a:t>Impulsiveness</a:t>
            </a:r>
          </a:p>
          <a:p>
            <a:pPr lvl="1">
              <a:buClr>
                <a:srgbClr val="4D92BC"/>
              </a:buClr>
            </a:pPr>
            <a:r>
              <a:rPr lang="en-US" sz="2400" dirty="0"/>
              <a:t>A need for approval</a:t>
            </a:r>
          </a:p>
        </p:txBody>
      </p:sp>
      <p:sp>
        <p:nvSpPr>
          <p:cNvPr id="36866" name="Rectangle 4"/>
          <p:cNvSpPr>
            <a:spLocks noGrp="1" noChangeArrowheads="1"/>
          </p:cNvSpPr>
          <p:nvPr>
            <p:ph type="title"/>
          </p:nvPr>
        </p:nvSpPr>
        <p:spPr/>
        <p:txBody>
          <a:bodyPr/>
          <a:lstStyle/>
          <a:p>
            <a:r>
              <a:rPr lang="en-US" dirty="0"/>
              <a:t>Risk Factors for Alcoholism</a:t>
            </a:r>
          </a:p>
        </p:txBody>
      </p:sp>
    </p:spTree>
    <p:extLst>
      <p:ext uri="{BB962C8B-B14F-4D97-AF65-F5344CB8AC3E}">
        <p14:creationId xmlns:p14="http://schemas.microsoft.com/office/powerpoint/2010/main" val="1442474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5"/>
          <p:cNvSpPr>
            <a:spLocks noGrp="1" noChangeArrowheads="1"/>
          </p:cNvSpPr>
          <p:nvPr>
            <p:ph idx="1"/>
          </p:nvPr>
        </p:nvSpPr>
        <p:spPr>
          <a:xfrm>
            <a:off x="385100" y="1141413"/>
            <a:ext cx="8229600" cy="2287587"/>
          </a:xfrm>
        </p:spPr>
        <p:txBody>
          <a:bodyPr/>
          <a:lstStyle/>
          <a:p>
            <a:pPr lvl="1">
              <a:buClr>
                <a:srgbClr val="4D92BC"/>
              </a:buClr>
            </a:pPr>
            <a:r>
              <a:rPr lang="en-US" sz="2400" dirty="0"/>
              <a:t>Peer pressure</a:t>
            </a:r>
          </a:p>
          <a:p>
            <a:pPr lvl="1">
              <a:buClr>
                <a:srgbClr val="4D92BC"/>
              </a:buClr>
            </a:pPr>
            <a:r>
              <a:rPr lang="en-US" sz="2400" dirty="0"/>
              <a:t>Poverty</a:t>
            </a:r>
          </a:p>
          <a:p>
            <a:pPr lvl="1">
              <a:buClr>
                <a:srgbClr val="4D92BC"/>
              </a:buClr>
            </a:pPr>
            <a:r>
              <a:rPr lang="en-US" sz="2400" dirty="0"/>
              <a:t>Being a victim of physical or sexual abuse</a:t>
            </a:r>
          </a:p>
          <a:p>
            <a:pPr>
              <a:buClr>
                <a:srgbClr val="4D92BC"/>
              </a:buClr>
            </a:pPr>
            <a:r>
              <a:rPr lang="en-US" sz="2600" dirty="0"/>
              <a:t>Persons under a great deal of chronic stress sometimes self-medicate with alcohol.</a:t>
            </a:r>
          </a:p>
        </p:txBody>
      </p:sp>
      <p:sp>
        <p:nvSpPr>
          <p:cNvPr id="36866" name="Rectangle 4"/>
          <p:cNvSpPr>
            <a:spLocks noGrp="1" noChangeArrowheads="1"/>
          </p:cNvSpPr>
          <p:nvPr>
            <p:ph type="title"/>
          </p:nvPr>
        </p:nvSpPr>
        <p:spPr/>
        <p:txBody>
          <a:bodyPr/>
          <a:lstStyle/>
          <a:p>
            <a:r>
              <a:rPr lang="en-US" dirty="0"/>
              <a:t>Risk Factors for Alcoholism (cont.)</a:t>
            </a:r>
          </a:p>
        </p:txBody>
      </p:sp>
    </p:spTree>
    <p:extLst>
      <p:ext uri="{BB962C8B-B14F-4D97-AF65-F5344CB8AC3E}">
        <p14:creationId xmlns:p14="http://schemas.microsoft.com/office/powerpoint/2010/main" val="3010107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5"/>
          <p:cNvSpPr>
            <a:spLocks noGrp="1" noChangeArrowheads="1"/>
          </p:cNvSpPr>
          <p:nvPr>
            <p:ph idx="1"/>
          </p:nvPr>
        </p:nvSpPr>
        <p:spPr>
          <a:xfrm>
            <a:off x="376047" y="1150466"/>
            <a:ext cx="8229600" cy="3212873"/>
          </a:xfrm>
        </p:spPr>
        <p:txBody>
          <a:bodyPr/>
          <a:lstStyle/>
          <a:p>
            <a:pPr>
              <a:buClr>
                <a:srgbClr val="4D92BC"/>
              </a:buClr>
            </a:pPr>
            <a:r>
              <a:rPr lang="en-US" sz="2600" dirty="0"/>
              <a:t>Alcoholism knows no demographic boundaries.</a:t>
            </a:r>
          </a:p>
          <a:p>
            <a:pPr>
              <a:buClr>
                <a:srgbClr val="4D92BC"/>
              </a:buClr>
            </a:pPr>
            <a:r>
              <a:rPr lang="en-US" sz="2600" dirty="0"/>
              <a:t>Five types of alcoholics are most prevalent:</a:t>
            </a:r>
          </a:p>
          <a:p>
            <a:pPr lvl="1">
              <a:buClr>
                <a:srgbClr val="4D92BC"/>
              </a:buClr>
            </a:pPr>
            <a:r>
              <a:rPr lang="en-US" sz="2400" dirty="0"/>
              <a:t>Young adult subtype</a:t>
            </a:r>
          </a:p>
          <a:p>
            <a:pPr lvl="1">
              <a:buClr>
                <a:srgbClr val="4D92BC"/>
              </a:buClr>
            </a:pPr>
            <a:r>
              <a:rPr lang="en-US" sz="2400" dirty="0"/>
              <a:t>Young antisocial subtype</a:t>
            </a:r>
          </a:p>
          <a:p>
            <a:pPr lvl="1">
              <a:buClr>
                <a:srgbClr val="4D92BC"/>
              </a:buClr>
            </a:pPr>
            <a:r>
              <a:rPr lang="en-US" sz="2400" dirty="0"/>
              <a:t>Functional subtype</a:t>
            </a:r>
          </a:p>
          <a:p>
            <a:pPr lvl="1">
              <a:buClr>
                <a:srgbClr val="4D92BC"/>
              </a:buClr>
            </a:pPr>
            <a:r>
              <a:rPr lang="en-US" sz="2400" dirty="0"/>
              <a:t>Intermediate familial subtype</a:t>
            </a:r>
          </a:p>
          <a:p>
            <a:pPr lvl="1">
              <a:buClr>
                <a:srgbClr val="4D92BC"/>
              </a:buClr>
            </a:pPr>
            <a:r>
              <a:rPr lang="en-US" sz="2400" dirty="0"/>
              <a:t>Chronic severe subtype</a:t>
            </a:r>
          </a:p>
        </p:txBody>
      </p:sp>
      <p:sp>
        <p:nvSpPr>
          <p:cNvPr id="37890" name="Rectangle 4"/>
          <p:cNvSpPr>
            <a:spLocks noGrp="1" noChangeArrowheads="1"/>
          </p:cNvSpPr>
          <p:nvPr>
            <p:ph type="title"/>
          </p:nvPr>
        </p:nvSpPr>
        <p:spPr/>
        <p:txBody>
          <a:bodyPr/>
          <a:lstStyle/>
          <a:p>
            <a:r>
              <a:rPr lang="en-US" dirty="0"/>
              <a:t>Common Profiles of Alcoholics</a:t>
            </a:r>
          </a:p>
        </p:txBody>
      </p:sp>
    </p:spTree>
    <p:extLst>
      <p:ext uri="{BB962C8B-B14F-4D97-AF65-F5344CB8AC3E}">
        <p14:creationId xmlns:p14="http://schemas.microsoft.com/office/powerpoint/2010/main" val="1248173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1119737" y="2890391"/>
            <a:ext cx="6870023" cy="1077218"/>
          </a:xfrm>
        </p:spPr>
        <p:txBody>
          <a:bodyPr/>
          <a:lstStyle/>
          <a:p>
            <a:pPr algn="ctr"/>
            <a:r>
              <a:rPr lang="en-US" dirty="0">
                <a:solidFill>
                  <a:srgbClr val="4D92BC"/>
                </a:solidFill>
                <a:latin typeface="+mn-lt"/>
                <a:ea typeface="+mn-ea"/>
                <a:cs typeface="+mn-cs"/>
              </a:rPr>
              <a:t>ALCOHOL ABUSE: </a:t>
            </a:r>
            <a:br>
              <a:rPr lang="en-US" dirty="0">
                <a:solidFill>
                  <a:srgbClr val="4D92BC"/>
                </a:solidFill>
                <a:latin typeface="+mn-lt"/>
                <a:ea typeface="+mn-ea"/>
                <a:cs typeface="+mn-cs"/>
              </a:rPr>
            </a:br>
            <a:r>
              <a:rPr lang="en-US" dirty="0">
                <a:solidFill>
                  <a:srgbClr val="4D92BC"/>
                </a:solidFill>
                <a:latin typeface="+mn-lt"/>
                <a:ea typeface="+mn-ea"/>
                <a:cs typeface="+mn-cs"/>
              </a:rPr>
              <a:t>TREATMENT AND PREVENTION</a:t>
            </a:r>
          </a:p>
        </p:txBody>
      </p:sp>
    </p:spTree>
    <p:extLst>
      <p:ext uri="{BB962C8B-B14F-4D97-AF65-F5344CB8AC3E}">
        <p14:creationId xmlns:p14="http://schemas.microsoft.com/office/powerpoint/2010/main" val="1178363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Grp="1" noChangeArrowheads="1"/>
          </p:cNvSpPr>
          <p:nvPr>
            <p:ph idx="1"/>
          </p:nvPr>
        </p:nvSpPr>
        <p:spPr>
          <a:xfrm>
            <a:off x="376047" y="1150466"/>
            <a:ext cx="8229600" cy="2287587"/>
          </a:xfrm>
        </p:spPr>
        <p:txBody>
          <a:bodyPr/>
          <a:lstStyle/>
          <a:p>
            <a:pPr>
              <a:buClr>
                <a:srgbClr val="4D92BC"/>
              </a:buClr>
            </a:pPr>
            <a:r>
              <a:rPr lang="en-US" sz="2600" dirty="0"/>
              <a:t>Medications</a:t>
            </a:r>
          </a:p>
          <a:p>
            <a:pPr>
              <a:buClr>
                <a:srgbClr val="4D92BC"/>
              </a:buClr>
            </a:pPr>
            <a:r>
              <a:rPr lang="en-US" sz="2600" dirty="0"/>
              <a:t>Alcohol counseling or “talk therapy”</a:t>
            </a:r>
          </a:p>
          <a:p>
            <a:pPr>
              <a:buClr>
                <a:srgbClr val="4D92BC"/>
              </a:buClr>
            </a:pPr>
            <a:r>
              <a:rPr lang="en-US" sz="2600" dirty="0"/>
              <a:t>Self-help groups</a:t>
            </a:r>
          </a:p>
          <a:p>
            <a:pPr>
              <a:buClr>
                <a:srgbClr val="4D92BC"/>
              </a:buClr>
            </a:pPr>
            <a:r>
              <a:rPr lang="en-US" sz="2600" dirty="0"/>
              <a:t>Intensive treatment programs</a:t>
            </a:r>
          </a:p>
        </p:txBody>
      </p:sp>
      <p:sp>
        <p:nvSpPr>
          <p:cNvPr id="40962" name="Rectangle 4"/>
          <p:cNvSpPr>
            <a:spLocks noGrp="1" noChangeArrowheads="1"/>
          </p:cNvSpPr>
          <p:nvPr>
            <p:ph type="title"/>
          </p:nvPr>
        </p:nvSpPr>
        <p:spPr/>
        <p:txBody>
          <a:bodyPr/>
          <a:lstStyle/>
          <a:p>
            <a:r>
              <a:rPr lang="en-US" dirty="0"/>
              <a:t>Treatment Options</a:t>
            </a:r>
          </a:p>
        </p:txBody>
      </p:sp>
    </p:spTree>
    <p:extLst>
      <p:ext uri="{BB962C8B-B14F-4D97-AF65-F5344CB8AC3E}">
        <p14:creationId xmlns:p14="http://schemas.microsoft.com/office/powerpoint/2010/main" val="4046693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Grp="1" noChangeArrowheads="1"/>
          </p:cNvSpPr>
          <p:nvPr>
            <p:ph idx="1"/>
          </p:nvPr>
        </p:nvSpPr>
        <p:spPr>
          <a:xfrm>
            <a:off x="376047" y="1150466"/>
            <a:ext cx="8229600" cy="3314473"/>
          </a:xfrm>
        </p:spPr>
        <p:txBody>
          <a:bodyPr/>
          <a:lstStyle/>
          <a:p>
            <a:r>
              <a:rPr lang="en-US" sz="2600" b="1" dirty="0">
                <a:solidFill>
                  <a:srgbClr val="4D92BC"/>
                </a:solidFill>
              </a:rPr>
              <a:t>LO 9.7 </a:t>
            </a:r>
            <a:r>
              <a:rPr lang="en-US" sz="2600" dirty="0"/>
              <a:t>Discuss tobacco use in the United States.</a:t>
            </a:r>
          </a:p>
          <a:p>
            <a:r>
              <a:rPr lang="en-US" sz="2600" b="1" dirty="0">
                <a:solidFill>
                  <a:srgbClr val="4D92BC"/>
                </a:solidFill>
              </a:rPr>
              <a:t>LO 9.8 </a:t>
            </a:r>
            <a:r>
              <a:rPr lang="en-US" sz="2600" dirty="0"/>
              <a:t>List the short-term and long-term health effects of tobacco use.</a:t>
            </a:r>
          </a:p>
          <a:p>
            <a:r>
              <a:rPr lang="en-US" sz="2600" b="1" dirty="0">
                <a:solidFill>
                  <a:srgbClr val="4D92BC"/>
                </a:solidFill>
              </a:rPr>
              <a:t>LO 9.9 </a:t>
            </a:r>
            <a:r>
              <a:rPr lang="en-US" sz="2600" dirty="0"/>
              <a:t>Identify a range of tobacco products. </a:t>
            </a:r>
          </a:p>
          <a:p>
            <a:r>
              <a:rPr lang="en-US" sz="2600" b="1" dirty="0">
                <a:solidFill>
                  <a:srgbClr val="4D92BC"/>
                </a:solidFill>
              </a:rPr>
              <a:t>LO 9.10 </a:t>
            </a:r>
            <a:r>
              <a:rPr lang="en-US" sz="2600" dirty="0"/>
              <a:t>Outline strategies for quitting smoking.</a:t>
            </a:r>
          </a:p>
          <a:p>
            <a:r>
              <a:rPr lang="en-US" sz="2600" b="1" dirty="0">
                <a:solidFill>
                  <a:srgbClr val="4D92BC"/>
                </a:solidFill>
              </a:rPr>
              <a:t>LO 9.11 </a:t>
            </a:r>
            <a:r>
              <a:rPr lang="en-US" sz="2600" dirty="0"/>
              <a:t>Describe how to promote a smoke-free environment on campus.</a:t>
            </a:r>
          </a:p>
        </p:txBody>
      </p:sp>
      <p:sp>
        <p:nvSpPr>
          <p:cNvPr id="5122" name="Rectangle 4"/>
          <p:cNvSpPr>
            <a:spLocks noGrp="1" noChangeArrowheads="1"/>
          </p:cNvSpPr>
          <p:nvPr>
            <p:ph type="title"/>
          </p:nvPr>
        </p:nvSpPr>
        <p:spPr/>
        <p:txBody>
          <a:bodyPr/>
          <a:lstStyle/>
          <a:p>
            <a:r>
              <a:rPr lang="en-US" dirty="0"/>
              <a:t>Learning Outcomes (cont.)</a:t>
            </a:r>
          </a:p>
        </p:txBody>
      </p:sp>
    </p:spTree>
    <p:extLst>
      <p:ext uri="{BB962C8B-B14F-4D97-AF65-F5344CB8AC3E}">
        <p14:creationId xmlns:p14="http://schemas.microsoft.com/office/powerpoint/2010/main" val="2708916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p:cNvSpPr>
            <a:spLocks noGrp="1" noChangeArrowheads="1"/>
          </p:cNvSpPr>
          <p:nvPr>
            <p:ph idx="1"/>
          </p:nvPr>
        </p:nvSpPr>
        <p:spPr>
          <a:xfrm>
            <a:off x="376047" y="1150466"/>
            <a:ext cx="8229600" cy="2287587"/>
          </a:xfrm>
        </p:spPr>
        <p:txBody>
          <a:bodyPr/>
          <a:lstStyle/>
          <a:p>
            <a:pPr>
              <a:buClr>
                <a:srgbClr val="4D92BC"/>
              </a:buClr>
            </a:pPr>
            <a:r>
              <a:rPr lang="en-US" sz="2600" dirty="0"/>
              <a:t>Returning to drinking after a period of sobriety. </a:t>
            </a:r>
          </a:p>
          <a:p>
            <a:pPr>
              <a:buClr>
                <a:srgbClr val="4D92BC"/>
              </a:buClr>
            </a:pPr>
            <a:r>
              <a:rPr lang="en-US" sz="2600" dirty="0"/>
              <a:t>Research from the National Institute on Alcohol Abuse and Alcoholism reveals that 20 years after the onset of alcohol dependence, about three fourth of individuals were fully recovered.</a:t>
            </a:r>
          </a:p>
        </p:txBody>
      </p:sp>
      <p:sp>
        <p:nvSpPr>
          <p:cNvPr id="41986" name="Rectangle 4"/>
          <p:cNvSpPr>
            <a:spLocks noGrp="1" noChangeArrowheads="1"/>
          </p:cNvSpPr>
          <p:nvPr>
            <p:ph type="title"/>
          </p:nvPr>
        </p:nvSpPr>
        <p:spPr/>
        <p:txBody>
          <a:bodyPr/>
          <a:lstStyle/>
          <a:p>
            <a:r>
              <a:rPr lang="en-US" dirty="0"/>
              <a:t>Dealing with Relapse </a:t>
            </a:r>
          </a:p>
        </p:txBody>
      </p:sp>
    </p:spTree>
    <p:extLst>
      <p:ext uri="{BB962C8B-B14F-4D97-AF65-F5344CB8AC3E}">
        <p14:creationId xmlns:p14="http://schemas.microsoft.com/office/powerpoint/2010/main" val="2020696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375298" y="1157137"/>
            <a:ext cx="7893505" cy="4960859"/>
          </a:xfrm>
        </p:spPr>
        <p:txBody>
          <a:bodyPr/>
          <a:lstStyle/>
          <a:p>
            <a:pPr>
              <a:buClr>
                <a:srgbClr val="4D92BC"/>
              </a:buClr>
            </a:pPr>
            <a:r>
              <a:rPr lang="en-US" sz="2400" dirty="0"/>
              <a:t>Personal choices:</a:t>
            </a:r>
          </a:p>
          <a:p>
            <a:pPr lvl="1">
              <a:buClr>
                <a:srgbClr val="4D92BC"/>
              </a:buClr>
            </a:pPr>
            <a:r>
              <a:rPr lang="en-US" sz="2000" dirty="0"/>
              <a:t>Pace and space (sip slowly).</a:t>
            </a:r>
          </a:p>
          <a:p>
            <a:pPr lvl="1">
              <a:buClr>
                <a:srgbClr val="4D92BC"/>
              </a:buClr>
            </a:pPr>
            <a:r>
              <a:rPr lang="en-US" sz="2000" dirty="0"/>
              <a:t>Include food.</a:t>
            </a:r>
          </a:p>
          <a:p>
            <a:pPr lvl="1">
              <a:buClr>
                <a:srgbClr val="4D92BC"/>
              </a:buClr>
            </a:pPr>
            <a:r>
              <a:rPr lang="en-US" sz="2000" dirty="0"/>
              <a:t>Shuffle things up (don</a:t>
            </a:r>
            <a:r>
              <a:rPr lang="fr-FR" sz="2000" dirty="0"/>
              <a:t>’</a:t>
            </a:r>
            <a:r>
              <a:rPr lang="en-US" sz="2000" dirty="0"/>
              <a:t>t just drink).</a:t>
            </a:r>
          </a:p>
          <a:p>
            <a:pPr>
              <a:buClr>
                <a:srgbClr val="4D92BC"/>
              </a:buClr>
            </a:pPr>
            <a:r>
              <a:rPr lang="en-US" sz="2400" dirty="0"/>
              <a:t>Helping a friend:</a:t>
            </a:r>
          </a:p>
          <a:p>
            <a:pPr lvl="1">
              <a:buClr>
                <a:srgbClr val="4D92BC"/>
              </a:buClr>
            </a:pPr>
            <a:r>
              <a:rPr lang="en-US" sz="2000" dirty="0"/>
              <a:t>Be informed.</a:t>
            </a:r>
          </a:p>
          <a:p>
            <a:pPr lvl="1">
              <a:buClr>
                <a:srgbClr val="4D92BC"/>
              </a:buClr>
            </a:pPr>
            <a:r>
              <a:rPr lang="en-US" sz="2000" dirty="0"/>
              <a:t>Use “I” statements.</a:t>
            </a:r>
          </a:p>
          <a:p>
            <a:pPr lvl="1">
              <a:buClr>
                <a:srgbClr val="4D92BC"/>
              </a:buClr>
            </a:pPr>
            <a:r>
              <a:rPr lang="en-US" sz="2000" dirty="0"/>
              <a:t>Don</a:t>
            </a:r>
            <a:r>
              <a:rPr lang="fr-FR" sz="2000" dirty="0"/>
              <a:t>’</a:t>
            </a:r>
            <a:r>
              <a:rPr lang="en-US" sz="2000" dirty="0"/>
              <a:t>t judge or interrupt.</a:t>
            </a:r>
          </a:p>
          <a:p>
            <a:pPr lvl="1">
              <a:buClr>
                <a:srgbClr val="4D92BC"/>
              </a:buClr>
            </a:pPr>
            <a:r>
              <a:rPr lang="en-US" sz="2000" dirty="0"/>
              <a:t>Don</a:t>
            </a:r>
            <a:r>
              <a:rPr lang="fr-FR" sz="2000" dirty="0"/>
              <a:t>’</a:t>
            </a:r>
            <a:r>
              <a:rPr lang="en-US" sz="2000" dirty="0"/>
              <a:t>t expect your friend to seek help after just one discussion.</a:t>
            </a:r>
          </a:p>
          <a:p>
            <a:pPr>
              <a:buClr>
                <a:srgbClr val="4D92BC"/>
              </a:buClr>
            </a:pPr>
            <a:r>
              <a:rPr lang="en-US" sz="2400" dirty="0"/>
              <a:t>Campus advocacy:</a:t>
            </a:r>
          </a:p>
          <a:p>
            <a:pPr lvl="1">
              <a:buClr>
                <a:srgbClr val="4D92BC"/>
              </a:buClr>
            </a:pPr>
            <a:r>
              <a:rPr lang="en-US" sz="2000" dirty="0"/>
              <a:t>BACCHUS Network.</a:t>
            </a:r>
          </a:p>
          <a:p>
            <a:pPr lvl="1">
              <a:buClr>
                <a:srgbClr val="4D92BC"/>
              </a:buClr>
            </a:pPr>
            <a:r>
              <a:rPr lang="en-US" sz="2000" dirty="0"/>
              <a:t>Students Against Destructive Decisions.</a:t>
            </a:r>
          </a:p>
        </p:txBody>
      </p:sp>
      <p:sp>
        <p:nvSpPr>
          <p:cNvPr id="43010" name="Title 1"/>
          <p:cNvSpPr>
            <a:spLocks noGrp="1"/>
          </p:cNvSpPr>
          <p:nvPr>
            <p:ph type="title"/>
          </p:nvPr>
        </p:nvSpPr>
        <p:spPr/>
        <p:txBody>
          <a:bodyPr/>
          <a:lstStyle/>
          <a:p>
            <a:r>
              <a:rPr lang="en-US" dirty="0"/>
              <a:t>Reducing Your Risk of Problem Drinking</a:t>
            </a:r>
          </a:p>
        </p:txBody>
      </p:sp>
    </p:spTree>
    <p:extLst>
      <p:ext uri="{BB962C8B-B14F-4D97-AF65-F5344CB8AC3E}">
        <p14:creationId xmlns:p14="http://schemas.microsoft.com/office/powerpoint/2010/main" val="3236193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776236" y="3139281"/>
            <a:ext cx="7557025" cy="579438"/>
          </a:xfrm>
        </p:spPr>
        <p:txBody>
          <a:bodyPr/>
          <a:lstStyle/>
          <a:p>
            <a:pPr algn="ctr"/>
            <a:r>
              <a:rPr lang="en-US" dirty="0">
                <a:solidFill>
                  <a:srgbClr val="4D92BC"/>
                </a:solidFill>
                <a:latin typeface="+mn-lt"/>
                <a:ea typeface="+mn-ea"/>
                <a:cs typeface="+mn-cs"/>
              </a:rPr>
              <a:t>SMOKING IN THE UNITED STATES</a:t>
            </a:r>
          </a:p>
        </p:txBody>
      </p:sp>
    </p:spTree>
    <p:extLst>
      <p:ext uri="{BB962C8B-B14F-4D97-AF65-F5344CB8AC3E}">
        <p14:creationId xmlns:p14="http://schemas.microsoft.com/office/powerpoint/2010/main" val="3451500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5"/>
          <p:cNvSpPr>
            <a:spLocks noGrp="1" noChangeArrowheads="1"/>
          </p:cNvSpPr>
          <p:nvPr>
            <p:ph idx="1"/>
          </p:nvPr>
        </p:nvSpPr>
        <p:spPr>
          <a:xfrm>
            <a:off x="376047" y="1150466"/>
            <a:ext cx="8229600" cy="2733901"/>
          </a:xfrm>
        </p:spPr>
        <p:txBody>
          <a:bodyPr/>
          <a:lstStyle/>
          <a:p>
            <a:pPr>
              <a:buClr>
                <a:srgbClr val="4D92BC"/>
              </a:buClr>
            </a:pPr>
            <a:r>
              <a:rPr lang="en-US" sz="2600" dirty="0"/>
              <a:t>Each year, 480,000 people in the United States die prematurely because of smoking-related illnesses.</a:t>
            </a:r>
          </a:p>
          <a:p>
            <a:pPr>
              <a:buClr>
                <a:srgbClr val="4D92BC"/>
              </a:buClr>
            </a:pPr>
            <a:r>
              <a:rPr lang="en-US" sz="2600" dirty="0"/>
              <a:t>In the United States, one in every five deaths is due to smoking.</a:t>
            </a:r>
          </a:p>
          <a:p>
            <a:pPr>
              <a:buClr>
                <a:srgbClr val="4D92BC"/>
              </a:buClr>
            </a:pPr>
            <a:r>
              <a:rPr lang="en-US" sz="2600" dirty="0"/>
              <a:t>About 25% of college students have tried smoking, and 2.7% report smoking daily.</a:t>
            </a:r>
          </a:p>
        </p:txBody>
      </p:sp>
      <p:sp>
        <p:nvSpPr>
          <p:cNvPr id="45058" name="Rectangle 4"/>
          <p:cNvSpPr>
            <a:spLocks noGrp="1" noChangeArrowheads="1"/>
          </p:cNvSpPr>
          <p:nvPr>
            <p:ph type="title"/>
          </p:nvPr>
        </p:nvSpPr>
        <p:spPr/>
        <p:txBody>
          <a:bodyPr/>
          <a:lstStyle/>
          <a:p>
            <a:r>
              <a:rPr lang="en-US" dirty="0"/>
              <a:t>Smoking in the United States</a:t>
            </a:r>
          </a:p>
        </p:txBody>
      </p:sp>
    </p:spTree>
    <p:extLst>
      <p:ext uri="{BB962C8B-B14F-4D97-AF65-F5344CB8AC3E}">
        <p14:creationId xmlns:p14="http://schemas.microsoft.com/office/powerpoint/2010/main" val="1557716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5"/>
          <p:cNvSpPr>
            <a:spLocks noGrp="1" noChangeArrowheads="1"/>
          </p:cNvSpPr>
          <p:nvPr>
            <p:ph idx="1"/>
          </p:nvPr>
        </p:nvSpPr>
        <p:spPr>
          <a:xfrm>
            <a:off x="376047" y="1150466"/>
            <a:ext cx="8229600" cy="3038701"/>
          </a:xfrm>
        </p:spPr>
        <p:txBody>
          <a:bodyPr/>
          <a:lstStyle/>
          <a:p>
            <a:pPr>
              <a:buClr>
                <a:srgbClr val="4D92BC"/>
              </a:buClr>
            </a:pPr>
            <a:r>
              <a:rPr lang="en-US" sz="2600" dirty="0"/>
              <a:t>Genetics.</a:t>
            </a:r>
          </a:p>
          <a:p>
            <a:pPr>
              <a:buClr>
                <a:srgbClr val="4D92BC"/>
              </a:buClr>
            </a:pPr>
            <a:r>
              <a:rPr lang="en-US" sz="2600" dirty="0"/>
              <a:t>Family and peer exposure.</a:t>
            </a:r>
          </a:p>
          <a:p>
            <a:pPr>
              <a:buClr>
                <a:srgbClr val="4D92BC"/>
              </a:buClr>
            </a:pPr>
            <a:r>
              <a:rPr lang="en-US" sz="2600" dirty="0"/>
              <a:t>Age at initiating smoking.</a:t>
            </a:r>
          </a:p>
          <a:p>
            <a:pPr>
              <a:buClr>
                <a:srgbClr val="4D92BC"/>
              </a:buClr>
            </a:pPr>
            <a:r>
              <a:rPr lang="en-US" sz="2600" dirty="0"/>
              <a:t>Psychosocial factors.</a:t>
            </a:r>
          </a:p>
          <a:p>
            <a:pPr>
              <a:buClr>
                <a:srgbClr val="4D92BC"/>
              </a:buClr>
            </a:pPr>
            <a:r>
              <a:rPr lang="en-US" sz="2600" dirty="0"/>
              <a:t>Desire to lose weight.</a:t>
            </a:r>
          </a:p>
          <a:p>
            <a:pPr>
              <a:buClr>
                <a:srgbClr val="4D92BC"/>
              </a:buClr>
            </a:pPr>
            <a:r>
              <a:rPr lang="en-US" sz="2600" dirty="0"/>
              <a:t>Role of media and advertising.</a:t>
            </a:r>
          </a:p>
        </p:txBody>
      </p:sp>
      <p:sp>
        <p:nvSpPr>
          <p:cNvPr id="46082" name="Rectangle 4"/>
          <p:cNvSpPr>
            <a:spLocks noGrp="1" noChangeArrowheads="1"/>
          </p:cNvSpPr>
          <p:nvPr>
            <p:ph type="title"/>
          </p:nvPr>
        </p:nvSpPr>
        <p:spPr/>
        <p:txBody>
          <a:bodyPr/>
          <a:lstStyle/>
          <a:p>
            <a:r>
              <a:rPr lang="en-US" dirty="0"/>
              <a:t>Why Do Some Students Smoke?</a:t>
            </a:r>
          </a:p>
        </p:txBody>
      </p:sp>
    </p:spTree>
    <p:extLst>
      <p:ext uri="{BB962C8B-B14F-4D97-AF65-F5344CB8AC3E}">
        <p14:creationId xmlns:p14="http://schemas.microsoft.com/office/powerpoint/2010/main" val="586605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1432011" y="3139281"/>
            <a:ext cx="6245475" cy="579438"/>
          </a:xfrm>
        </p:spPr>
        <p:txBody>
          <a:bodyPr/>
          <a:lstStyle/>
          <a:p>
            <a:pPr algn="ctr"/>
            <a:r>
              <a:rPr lang="en-US" dirty="0">
                <a:solidFill>
                  <a:srgbClr val="4D92BC"/>
                </a:solidFill>
                <a:latin typeface="+mn-lt"/>
                <a:ea typeface="+mn-ea"/>
                <a:cs typeface="+mn-cs"/>
              </a:rPr>
              <a:t>WHAT</a:t>
            </a:r>
            <a:r>
              <a:rPr lang="fr-FR" dirty="0">
                <a:solidFill>
                  <a:srgbClr val="4D92BC"/>
                </a:solidFill>
                <a:latin typeface="+mn-lt"/>
                <a:ea typeface="+mn-ea"/>
                <a:cs typeface="+mn-cs"/>
              </a:rPr>
              <a:t>’</a:t>
            </a:r>
            <a:r>
              <a:rPr lang="en-US" dirty="0">
                <a:solidFill>
                  <a:srgbClr val="4D92BC"/>
                </a:solidFill>
                <a:latin typeface="+mn-lt"/>
                <a:ea typeface="+mn-ea"/>
                <a:cs typeface="+mn-cs"/>
              </a:rPr>
              <a:t>S IN A CIGARETTE?</a:t>
            </a:r>
          </a:p>
        </p:txBody>
      </p:sp>
    </p:spTree>
    <p:extLst>
      <p:ext uri="{BB962C8B-B14F-4D97-AF65-F5344CB8AC3E}">
        <p14:creationId xmlns:p14="http://schemas.microsoft.com/office/powerpoint/2010/main" val="387871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5"/>
          <p:cNvSpPr>
            <a:spLocks noGrp="1" noChangeArrowheads="1"/>
          </p:cNvSpPr>
          <p:nvPr>
            <p:ph idx="1"/>
          </p:nvPr>
        </p:nvSpPr>
        <p:spPr>
          <a:xfrm>
            <a:off x="376047" y="1150467"/>
            <a:ext cx="8229600" cy="3967616"/>
          </a:xfrm>
        </p:spPr>
        <p:txBody>
          <a:bodyPr/>
          <a:lstStyle/>
          <a:p>
            <a:pPr>
              <a:buClr>
                <a:srgbClr val="4D92BC"/>
              </a:buClr>
            </a:pPr>
            <a:r>
              <a:rPr lang="en-US" sz="2600" dirty="0"/>
              <a:t>50% shredded tobacco leaf.</a:t>
            </a:r>
          </a:p>
          <a:p>
            <a:pPr>
              <a:buClr>
                <a:srgbClr val="4D92BC"/>
              </a:buClr>
            </a:pPr>
            <a:r>
              <a:rPr lang="en-US" sz="2600" dirty="0"/>
              <a:t>30% reconstituted tobacco (made from other parts of the tobacco plant, such as the stem).</a:t>
            </a:r>
          </a:p>
          <a:p>
            <a:pPr>
              <a:buClr>
                <a:srgbClr val="4D92BC"/>
              </a:buClr>
            </a:pPr>
            <a:r>
              <a:rPr lang="en-US" sz="2600" dirty="0"/>
              <a:t>20% expanded tobacco (tobacco that has been “</a:t>
            </a:r>
            <a:r>
              <a:rPr lang="en-US" altLang="ja-JP" sz="2600" dirty="0"/>
              <a:t>puffed up” like popcorn and functions as “filler”).</a:t>
            </a:r>
          </a:p>
          <a:p>
            <a:pPr>
              <a:buClr>
                <a:srgbClr val="4D92BC"/>
              </a:buClr>
            </a:pPr>
            <a:r>
              <a:rPr lang="en-US" sz="2600" dirty="0"/>
              <a:t>Nearly 600 additives with a wide range of functions.</a:t>
            </a:r>
          </a:p>
          <a:p>
            <a:pPr lvl="1">
              <a:buClr>
                <a:srgbClr val="4D92BC"/>
              </a:buClr>
            </a:pPr>
            <a:r>
              <a:rPr lang="en-US" sz="2400" dirty="0"/>
              <a:t>Some additives are used to hide the taste of tobacco.</a:t>
            </a:r>
          </a:p>
          <a:p>
            <a:pPr lvl="1">
              <a:buClr>
                <a:srgbClr val="4D92BC"/>
              </a:buClr>
            </a:pPr>
            <a:r>
              <a:rPr lang="en-US" sz="2400" dirty="0"/>
              <a:t>Ammonia boosts the delivery of nicotine into the lungs and bloodstream.</a:t>
            </a:r>
          </a:p>
        </p:txBody>
      </p:sp>
      <p:sp>
        <p:nvSpPr>
          <p:cNvPr id="49154" name="Rectangle 4"/>
          <p:cNvSpPr>
            <a:spLocks noGrp="1" noChangeArrowheads="1"/>
          </p:cNvSpPr>
          <p:nvPr>
            <p:ph type="title"/>
          </p:nvPr>
        </p:nvSpPr>
        <p:spPr/>
        <p:txBody>
          <a:bodyPr/>
          <a:lstStyle/>
          <a:p>
            <a:r>
              <a:rPr lang="en-US" dirty="0"/>
              <a:t>What</a:t>
            </a:r>
            <a:r>
              <a:rPr lang="fr-FR" dirty="0"/>
              <a:t>’</a:t>
            </a:r>
            <a:r>
              <a:rPr lang="en-US" dirty="0"/>
              <a:t>s in a Cigarette?</a:t>
            </a:r>
          </a:p>
        </p:txBody>
      </p:sp>
    </p:spTree>
    <p:extLst>
      <p:ext uri="{BB962C8B-B14F-4D97-AF65-F5344CB8AC3E}">
        <p14:creationId xmlns:p14="http://schemas.microsoft.com/office/powerpoint/2010/main" val="1781165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5"/>
          <p:cNvSpPr>
            <a:spLocks noGrp="1" noChangeArrowheads="1"/>
          </p:cNvSpPr>
          <p:nvPr>
            <p:ph idx="1"/>
          </p:nvPr>
        </p:nvSpPr>
        <p:spPr>
          <a:xfrm>
            <a:off x="376047" y="1150466"/>
            <a:ext cx="8229600" cy="4736873"/>
          </a:xfrm>
        </p:spPr>
        <p:txBody>
          <a:bodyPr/>
          <a:lstStyle/>
          <a:p>
            <a:pPr>
              <a:buClr>
                <a:srgbClr val="4D92BC"/>
              </a:buClr>
            </a:pPr>
            <a:r>
              <a:rPr lang="en-US" sz="2600" b="1" dirty="0"/>
              <a:t>Nicotine</a:t>
            </a:r>
            <a:r>
              <a:rPr lang="en-US" sz="2600" dirty="0"/>
              <a:t> is an alkaloid derived from the tobacco plant that is responsible for smoking</a:t>
            </a:r>
            <a:r>
              <a:rPr lang="fr-FR" sz="2600" dirty="0"/>
              <a:t>’</a:t>
            </a:r>
            <a:r>
              <a:rPr lang="en-US" sz="2600" dirty="0"/>
              <a:t>s</a:t>
            </a:r>
            <a:r>
              <a:rPr lang="en-US" altLang="ja-JP" sz="2600" dirty="0"/>
              <a:t> psychoactive and addictive effects.</a:t>
            </a:r>
          </a:p>
          <a:p>
            <a:pPr>
              <a:buClr>
                <a:srgbClr val="4D92BC"/>
              </a:buClr>
            </a:pPr>
            <a:r>
              <a:rPr lang="en-US" sz="2600" dirty="0"/>
              <a:t>When a cigarette is smoked</a:t>
            </a:r>
          </a:p>
          <a:p>
            <a:pPr lvl="1">
              <a:buClr>
                <a:srgbClr val="4D92BC"/>
              </a:buClr>
            </a:pPr>
            <a:r>
              <a:rPr lang="en-US" sz="2400" dirty="0"/>
              <a:t>it releases more than 60 </a:t>
            </a:r>
            <a:r>
              <a:rPr lang="en-US" sz="2400" b="1" dirty="0"/>
              <a:t>carcinogenic</a:t>
            </a:r>
            <a:br>
              <a:rPr lang="en-US" sz="2400" dirty="0"/>
            </a:br>
            <a:r>
              <a:rPr lang="en-US" sz="2400" dirty="0"/>
              <a:t>(cancer-causing) chemicals. </a:t>
            </a:r>
          </a:p>
          <a:p>
            <a:pPr lvl="1">
              <a:buClr>
                <a:srgbClr val="4D92BC"/>
              </a:buClr>
            </a:pPr>
            <a:r>
              <a:rPr lang="en-US" sz="2400" dirty="0"/>
              <a:t>it releases arsenic, formaldehyde, hydrogen cyanide, benzene, and carbon monoxide.</a:t>
            </a:r>
          </a:p>
          <a:p>
            <a:pPr lvl="1">
              <a:buClr>
                <a:srgbClr val="4D92BC"/>
              </a:buClr>
            </a:pPr>
            <a:r>
              <a:rPr lang="en-US" sz="2400" b="1" dirty="0"/>
              <a:t>tar</a:t>
            </a:r>
            <a:r>
              <a:rPr lang="en-US" sz="2400" dirty="0"/>
              <a:t>—a sticky, thick brown residue—forms when tobacco is burned and its chemical particles condense.</a:t>
            </a:r>
          </a:p>
        </p:txBody>
      </p:sp>
      <p:sp>
        <p:nvSpPr>
          <p:cNvPr id="50178" name="Rectangle 4"/>
          <p:cNvSpPr>
            <a:spLocks noGrp="1" noChangeArrowheads="1"/>
          </p:cNvSpPr>
          <p:nvPr>
            <p:ph type="title"/>
          </p:nvPr>
        </p:nvSpPr>
        <p:spPr/>
        <p:txBody>
          <a:bodyPr/>
          <a:lstStyle/>
          <a:p>
            <a:r>
              <a:rPr lang="en-US" dirty="0"/>
              <a:t>What</a:t>
            </a:r>
            <a:r>
              <a:rPr lang="fr-FR" dirty="0"/>
              <a:t>’</a:t>
            </a:r>
            <a:r>
              <a:rPr lang="en-US" dirty="0"/>
              <a:t>s in a Cigarette? (cont.)</a:t>
            </a:r>
          </a:p>
        </p:txBody>
      </p:sp>
    </p:spTree>
    <p:extLst>
      <p:ext uri="{BB962C8B-B14F-4D97-AF65-F5344CB8AC3E}">
        <p14:creationId xmlns:p14="http://schemas.microsoft.com/office/powerpoint/2010/main" val="944431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398384" y="3139281"/>
            <a:ext cx="8312728" cy="579438"/>
          </a:xfrm>
        </p:spPr>
        <p:txBody>
          <a:bodyPr/>
          <a:lstStyle/>
          <a:p>
            <a:pPr algn="ctr"/>
            <a:r>
              <a:rPr lang="en-US" dirty="0">
                <a:solidFill>
                  <a:srgbClr val="4D92BC"/>
                </a:solidFill>
                <a:latin typeface="+mn-lt"/>
                <a:ea typeface="+mn-ea"/>
                <a:cs typeface="+mn-cs"/>
              </a:rPr>
              <a:t>EFFECTS OF SMOKING ON HEALTH</a:t>
            </a:r>
          </a:p>
        </p:txBody>
      </p:sp>
    </p:spTree>
    <p:extLst>
      <p:ext uri="{BB962C8B-B14F-4D97-AF65-F5344CB8AC3E}">
        <p14:creationId xmlns:p14="http://schemas.microsoft.com/office/powerpoint/2010/main" val="3994904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
          <p:cNvSpPr>
            <a:spLocks noGrp="1" noChangeArrowheads="1"/>
          </p:cNvSpPr>
          <p:nvPr>
            <p:ph type="title"/>
          </p:nvPr>
        </p:nvSpPr>
        <p:spPr/>
        <p:txBody>
          <a:bodyPr/>
          <a:lstStyle/>
          <a:p>
            <a:r>
              <a:rPr lang="en-US" dirty="0"/>
              <a:t>Short- and Long-Term Health Effects of Smoking</a:t>
            </a:r>
          </a:p>
        </p:txBody>
      </p:sp>
      <p:pic>
        <p:nvPicPr>
          <p:cNvPr id="5122" name="Picture 2" descr="\\integrafs5\DeLS_Pondy\71_Pearson_US_IRDVD\03. For_Testing\Lynch_CH_3e\JPEGS\Pass_01\Chapter09\Figures\Jpegs_Labeled\CH_3e_Figure_09_05.jpg"/>
          <p:cNvPicPr>
            <a:picLocks noChangeAspect="1" noChangeArrowheads="1"/>
          </p:cNvPicPr>
          <p:nvPr/>
        </p:nvPicPr>
        <p:blipFill rotWithShape="1">
          <a:blip r:embed="rId3">
            <a:extLst>
              <a:ext uri="{28A0092B-C50C-407E-A947-70E740481C1C}">
                <a14:useLocalDpi xmlns:a14="http://schemas.microsoft.com/office/drawing/2010/main" val="0"/>
              </a:ext>
            </a:extLst>
          </a:blip>
          <a:srcRect b="3876"/>
          <a:stretch/>
        </p:blipFill>
        <p:spPr bwMode="auto">
          <a:xfrm>
            <a:off x="573088" y="1922906"/>
            <a:ext cx="7997825" cy="392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47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398385" y="3139281"/>
            <a:ext cx="8312727" cy="579438"/>
          </a:xfrm>
        </p:spPr>
        <p:txBody>
          <a:bodyPr/>
          <a:lstStyle/>
          <a:p>
            <a:pPr algn="ctr"/>
            <a:r>
              <a:rPr lang="en-US" dirty="0">
                <a:solidFill>
                  <a:srgbClr val="4D92BC"/>
                </a:solidFill>
                <a:latin typeface="+mn-lt"/>
                <a:ea typeface="+mn-ea"/>
                <a:cs typeface="+mn-cs"/>
              </a:rPr>
              <a:t>ALCOHOL USE IN THE UNITED STATES</a:t>
            </a:r>
          </a:p>
        </p:txBody>
      </p:sp>
    </p:spTree>
    <p:extLst>
      <p:ext uri="{BB962C8B-B14F-4D97-AF65-F5344CB8AC3E}">
        <p14:creationId xmlns:p14="http://schemas.microsoft.com/office/powerpoint/2010/main" val="349679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5"/>
          <p:cNvSpPr>
            <a:spLocks noGrp="1" noChangeArrowheads="1"/>
          </p:cNvSpPr>
          <p:nvPr>
            <p:ph idx="1"/>
          </p:nvPr>
        </p:nvSpPr>
        <p:spPr>
          <a:xfrm>
            <a:off x="376047" y="1150466"/>
            <a:ext cx="8229600" cy="5106987"/>
          </a:xfrm>
        </p:spPr>
        <p:txBody>
          <a:bodyPr/>
          <a:lstStyle/>
          <a:p>
            <a:pPr>
              <a:buClr>
                <a:srgbClr val="4D92BC"/>
              </a:buClr>
            </a:pPr>
            <a:r>
              <a:rPr lang="en-US" sz="2600" dirty="0"/>
              <a:t>When a pregnant woman smokes, so does her unborn baby.</a:t>
            </a:r>
          </a:p>
          <a:p>
            <a:pPr>
              <a:buClr>
                <a:srgbClr val="4D92BC"/>
              </a:buClr>
            </a:pPr>
            <a:r>
              <a:rPr lang="en-US" sz="2600" dirty="0"/>
              <a:t>Babies born to women who smoke are two to three times more likely to die of </a:t>
            </a:r>
            <a:r>
              <a:rPr lang="en-US" sz="2600" b="1" dirty="0"/>
              <a:t>sudden infant death syndrome</a:t>
            </a:r>
            <a:r>
              <a:rPr lang="en-US" sz="2600" dirty="0"/>
              <a:t> than babies born to women who don</a:t>
            </a:r>
            <a:r>
              <a:rPr lang="fr-FR" sz="2600" dirty="0"/>
              <a:t>’</a:t>
            </a:r>
            <a:r>
              <a:rPr lang="en-US" sz="2600" dirty="0"/>
              <a:t>t smoke.</a:t>
            </a:r>
          </a:p>
          <a:p>
            <a:pPr lvl="1">
              <a:buClr>
                <a:srgbClr val="4D92BC"/>
              </a:buClr>
            </a:pPr>
            <a:r>
              <a:rPr lang="en-US" sz="2400" dirty="0"/>
              <a:t>They are more likely to be born prematurely.</a:t>
            </a:r>
          </a:p>
          <a:p>
            <a:pPr lvl="1">
              <a:buClr>
                <a:srgbClr val="4D92BC"/>
              </a:buClr>
            </a:pPr>
            <a:r>
              <a:rPr lang="en-US" sz="2400" dirty="0"/>
              <a:t>They are more likely to weigh less than 5.5 pounds at birth, increasing their risk for illness or death.</a:t>
            </a:r>
          </a:p>
          <a:p>
            <a:pPr>
              <a:buClr>
                <a:srgbClr val="4D92BC"/>
              </a:buClr>
            </a:pPr>
            <a:r>
              <a:rPr lang="en-US" sz="2600" dirty="0"/>
              <a:t>Smoking while pregnant has been linked to miscarriages and stillbirths.</a:t>
            </a:r>
          </a:p>
        </p:txBody>
      </p:sp>
      <p:sp>
        <p:nvSpPr>
          <p:cNvPr id="53250" name="Rectangle 4"/>
          <p:cNvSpPr>
            <a:spLocks noGrp="1" noChangeArrowheads="1"/>
          </p:cNvSpPr>
          <p:nvPr>
            <p:ph type="title"/>
          </p:nvPr>
        </p:nvSpPr>
        <p:spPr/>
        <p:txBody>
          <a:bodyPr/>
          <a:lstStyle/>
          <a:p>
            <a:r>
              <a:rPr lang="en-US" dirty="0"/>
              <a:t>Smoking and Pregnancy</a:t>
            </a:r>
          </a:p>
        </p:txBody>
      </p:sp>
    </p:spTree>
    <p:extLst>
      <p:ext uri="{BB962C8B-B14F-4D97-AF65-F5344CB8AC3E}">
        <p14:creationId xmlns:p14="http://schemas.microsoft.com/office/powerpoint/2010/main" val="2499656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5"/>
          <p:cNvSpPr>
            <a:spLocks noGrp="1" noChangeArrowheads="1"/>
          </p:cNvSpPr>
          <p:nvPr>
            <p:ph idx="1"/>
          </p:nvPr>
        </p:nvSpPr>
        <p:spPr>
          <a:xfrm>
            <a:off x="376047" y="1150466"/>
            <a:ext cx="8229600" cy="5106987"/>
          </a:xfrm>
        </p:spPr>
        <p:txBody>
          <a:bodyPr/>
          <a:lstStyle/>
          <a:p>
            <a:pPr>
              <a:buClr>
                <a:srgbClr val="4D92BC"/>
              </a:buClr>
            </a:pPr>
            <a:r>
              <a:rPr lang="en-US" sz="2600" dirty="0"/>
              <a:t>The smoke to which nonsmokers are exposed when someone has been smoking nearby: </a:t>
            </a:r>
          </a:p>
          <a:p>
            <a:pPr lvl="1">
              <a:buClr>
                <a:srgbClr val="4D92BC"/>
              </a:buClr>
            </a:pPr>
            <a:r>
              <a:rPr lang="en-US" sz="2400" dirty="0"/>
              <a:t>It contains more than 250 chemicals known to be toxic or capable of causing cancer. </a:t>
            </a:r>
          </a:p>
          <a:p>
            <a:pPr lvl="1">
              <a:buClr>
                <a:srgbClr val="4D92BC"/>
              </a:buClr>
            </a:pPr>
            <a:r>
              <a:rPr lang="en-US" sz="2400" dirty="0"/>
              <a:t>Some chemicals are present in higher concentrations in secondhand smoke than in the smoke inhaled by the smoker. </a:t>
            </a:r>
          </a:p>
          <a:p>
            <a:pPr>
              <a:buClr>
                <a:srgbClr val="4D92BC"/>
              </a:buClr>
            </a:pPr>
            <a:r>
              <a:rPr lang="en-US" sz="2600" dirty="0"/>
              <a:t>A combination of sidestream smoke and mainstream smoke:</a:t>
            </a:r>
          </a:p>
          <a:p>
            <a:pPr lvl="1">
              <a:buClr>
                <a:srgbClr val="4D92BC"/>
              </a:buClr>
            </a:pPr>
            <a:r>
              <a:rPr lang="en-US" sz="2400" b="1" dirty="0"/>
              <a:t>Sidestream smoke </a:t>
            </a:r>
            <a:r>
              <a:rPr lang="en-US" sz="2400" dirty="0"/>
              <a:t>is smoke emanating from the burning end of a cigarette or pipe.</a:t>
            </a:r>
          </a:p>
          <a:p>
            <a:pPr lvl="1">
              <a:buClr>
                <a:srgbClr val="4D92BC"/>
              </a:buClr>
            </a:pPr>
            <a:r>
              <a:rPr lang="en-US" sz="2400" b="1" dirty="0"/>
              <a:t>Mainstream smoke </a:t>
            </a:r>
            <a:r>
              <a:rPr lang="en-US" sz="2400" dirty="0"/>
              <a:t>is exhaled smoke.</a:t>
            </a:r>
          </a:p>
        </p:txBody>
      </p:sp>
      <p:sp>
        <p:nvSpPr>
          <p:cNvPr id="54274" name="Rectangle 4"/>
          <p:cNvSpPr>
            <a:spLocks noGrp="1" noChangeArrowheads="1"/>
          </p:cNvSpPr>
          <p:nvPr>
            <p:ph type="title"/>
          </p:nvPr>
        </p:nvSpPr>
        <p:spPr/>
        <p:txBody>
          <a:bodyPr/>
          <a:lstStyle/>
          <a:p>
            <a:r>
              <a:rPr lang="en-US" dirty="0"/>
              <a:t>Secondhand Smoke</a:t>
            </a:r>
          </a:p>
        </p:txBody>
      </p:sp>
    </p:spTree>
    <p:extLst>
      <p:ext uri="{BB962C8B-B14F-4D97-AF65-F5344CB8AC3E}">
        <p14:creationId xmlns:p14="http://schemas.microsoft.com/office/powerpoint/2010/main" val="3245428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Grp="1" noChangeArrowheads="1"/>
          </p:cNvSpPr>
          <p:nvPr>
            <p:ph idx="1"/>
          </p:nvPr>
        </p:nvSpPr>
        <p:spPr>
          <a:xfrm>
            <a:off x="376047" y="1150466"/>
            <a:ext cx="8229600" cy="5106987"/>
          </a:xfrm>
        </p:spPr>
        <p:txBody>
          <a:bodyPr/>
          <a:lstStyle/>
          <a:p>
            <a:pPr>
              <a:buClr>
                <a:srgbClr val="4D92BC"/>
              </a:buClr>
            </a:pPr>
            <a:r>
              <a:rPr lang="en-US" sz="2600" dirty="0"/>
              <a:t>Irritation of the eyes, nose, throat, and lungs.</a:t>
            </a:r>
          </a:p>
          <a:p>
            <a:pPr>
              <a:buClr>
                <a:srgbClr val="4D92BC"/>
              </a:buClr>
            </a:pPr>
            <a:r>
              <a:rPr lang="en-US" sz="2600" dirty="0"/>
              <a:t>Chest pain, coughing, and production of excessive phlegm.</a:t>
            </a:r>
          </a:p>
          <a:p>
            <a:pPr>
              <a:buClr>
                <a:srgbClr val="4D92BC"/>
              </a:buClr>
            </a:pPr>
            <a:r>
              <a:rPr lang="en-US" sz="2600" dirty="0"/>
              <a:t>Premature death and disease.</a:t>
            </a:r>
          </a:p>
          <a:p>
            <a:pPr>
              <a:buClr>
                <a:srgbClr val="4D92BC"/>
              </a:buClr>
            </a:pPr>
            <a:r>
              <a:rPr lang="en-US" sz="2600" dirty="0"/>
              <a:t>Among nonsmokers, a 25–30% increased risk of heart disease.</a:t>
            </a:r>
          </a:p>
          <a:p>
            <a:pPr>
              <a:buClr>
                <a:srgbClr val="4D92BC"/>
              </a:buClr>
            </a:pPr>
            <a:r>
              <a:rPr lang="en-US" sz="2600" dirty="0"/>
              <a:t>Lung cancer.</a:t>
            </a:r>
          </a:p>
          <a:p>
            <a:pPr>
              <a:buClr>
                <a:srgbClr val="4D92BC"/>
              </a:buClr>
            </a:pPr>
            <a:r>
              <a:rPr lang="en-US" sz="2600" dirty="0"/>
              <a:t>Respiratory illness, including asthma, in children.</a:t>
            </a:r>
          </a:p>
          <a:p>
            <a:pPr>
              <a:buClr>
                <a:srgbClr val="4D92BC"/>
              </a:buClr>
            </a:pPr>
            <a:r>
              <a:rPr lang="en-US" sz="2600" dirty="0"/>
              <a:t>Ear infections in children.</a:t>
            </a:r>
          </a:p>
          <a:p>
            <a:pPr>
              <a:buClr>
                <a:srgbClr val="4D92BC"/>
              </a:buClr>
            </a:pPr>
            <a:r>
              <a:rPr lang="en-US" sz="2600" dirty="0"/>
              <a:t>Sudden infant death syndrome in some babies.</a:t>
            </a:r>
          </a:p>
        </p:txBody>
      </p:sp>
      <p:sp>
        <p:nvSpPr>
          <p:cNvPr id="55298" name="Rectangle 4"/>
          <p:cNvSpPr>
            <a:spLocks noGrp="1" noChangeArrowheads="1"/>
          </p:cNvSpPr>
          <p:nvPr>
            <p:ph type="title"/>
          </p:nvPr>
        </p:nvSpPr>
        <p:spPr/>
        <p:txBody>
          <a:bodyPr/>
          <a:lstStyle/>
          <a:p>
            <a:r>
              <a:rPr lang="en-US" dirty="0"/>
              <a:t>Health Effects of Secondhand Smoke</a:t>
            </a:r>
          </a:p>
        </p:txBody>
      </p:sp>
    </p:spTree>
    <p:extLst>
      <p:ext uri="{BB962C8B-B14F-4D97-AF65-F5344CB8AC3E}">
        <p14:creationId xmlns:p14="http://schemas.microsoft.com/office/powerpoint/2010/main" val="3085817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1119737" y="3071141"/>
            <a:ext cx="6870023" cy="579438"/>
          </a:xfrm>
        </p:spPr>
        <p:txBody>
          <a:bodyPr/>
          <a:lstStyle/>
          <a:p>
            <a:pPr algn="ctr"/>
            <a:r>
              <a:rPr lang="en-US" dirty="0">
                <a:solidFill>
                  <a:srgbClr val="4D92BC"/>
                </a:solidFill>
                <a:latin typeface="+mn-lt"/>
                <a:ea typeface="+mn-ea"/>
                <a:cs typeface="+mn-cs"/>
              </a:rPr>
              <a:t>OTHER FORMS OF TOBACCO</a:t>
            </a:r>
          </a:p>
        </p:txBody>
      </p:sp>
    </p:spTree>
    <p:extLst>
      <p:ext uri="{BB962C8B-B14F-4D97-AF65-F5344CB8AC3E}">
        <p14:creationId xmlns:p14="http://schemas.microsoft.com/office/powerpoint/2010/main" val="1762437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5"/>
          <p:cNvSpPr>
            <a:spLocks noGrp="1" noChangeArrowheads="1"/>
          </p:cNvSpPr>
          <p:nvPr>
            <p:ph idx="1"/>
          </p:nvPr>
        </p:nvSpPr>
        <p:spPr>
          <a:xfrm>
            <a:off x="376047" y="1184955"/>
            <a:ext cx="8229600" cy="5106987"/>
          </a:xfrm>
        </p:spPr>
        <p:txBody>
          <a:bodyPr/>
          <a:lstStyle/>
          <a:p>
            <a:pPr>
              <a:lnSpc>
                <a:spcPct val="90000"/>
              </a:lnSpc>
              <a:buClr>
                <a:srgbClr val="4D92BC"/>
              </a:buClr>
            </a:pPr>
            <a:r>
              <a:rPr lang="en-US" sz="2600" dirty="0"/>
              <a:t>Cigars: Contain the same addictive, toxic, cancer-causing substances that cigarettes do.</a:t>
            </a:r>
          </a:p>
          <a:p>
            <a:pPr>
              <a:lnSpc>
                <a:spcPct val="90000"/>
              </a:lnSpc>
              <a:buClr>
                <a:srgbClr val="4D92BC"/>
              </a:buClr>
            </a:pPr>
            <a:r>
              <a:rPr lang="en-US" sz="2600" dirty="0"/>
              <a:t>Clove cigarettes: No evidence that they are any safer than cigarettes.</a:t>
            </a:r>
          </a:p>
          <a:p>
            <a:pPr>
              <a:lnSpc>
                <a:spcPct val="90000"/>
              </a:lnSpc>
              <a:buClr>
                <a:srgbClr val="4D92BC"/>
              </a:buClr>
            </a:pPr>
            <a:r>
              <a:rPr lang="en-US" sz="2600" dirty="0"/>
              <a:t>Bidis: Not safer than cigarettes.</a:t>
            </a:r>
          </a:p>
          <a:p>
            <a:pPr>
              <a:lnSpc>
                <a:spcPct val="90000"/>
              </a:lnSpc>
              <a:buClr>
                <a:srgbClr val="4D92BC"/>
              </a:buClr>
            </a:pPr>
            <a:r>
              <a:rPr lang="en-US" sz="2600" dirty="0"/>
              <a:t>Smokeless “spit” tobacco: Associated with an increased risk of cancer and leukoplakia.</a:t>
            </a:r>
          </a:p>
          <a:p>
            <a:pPr lvl="1">
              <a:lnSpc>
                <a:spcPct val="90000"/>
              </a:lnSpc>
              <a:buClr>
                <a:srgbClr val="4D92BC"/>
              </a:buClr>
            </a:pPr>
            <a:r>
              <a:rPr lang="en-US" sz="2400" dirty="0"/>
              <a:t>Leukoplakia: White spots on the mucous membranes in the mouth that may become cancerous. </a:t>
            </a:r>
          </a:p>
          <a:p>
            <a:pPr lvl="1">
              <a:lnSpc>
                <a:spcPct val="90000"/>
              </a:lnSpc>
              <a:buClr>
                <a:srgbClr val="4D92BC"/>
              </a:buClr>
            </a:pPr>
            <a:r>
              <a:rPr lang="en-US" sz="2400" dirty="0"/>
              <a:t>Frequently found in snuff and chew users in their 20s.</a:t>
            </a:r>
          </a:p>
          <a:p>
            <a:pPr>
              <a:lnSpc>
                <a:spcPct val="90000"/>
              </a:lnSpc>
              <a:buClr>
                <a:srgbClr val="4D92BC"/>
              </a:buClr>
            </a:pPr>
            <a:r>
              <a:rPr lang="en-US" sz="2600" dirty="0"/>
              <a:t>Electronic cigarettes: Battery-operated devices that deliver nicotine in vapor form. </a:t>
            </a:r>
          </a:p>
        </p:txBody>
      </p:sp>
      <p:sp>
        <p:nvSpPr>
          <p:cNvPr id="57346" name="Rectangle 4"/>
          <p:cNvSpPr>
            <a:spLocks noGrp="1" noChangeArrowheads="1"/>
          </p:cNvSpPr>
          <p:nvPr>
            <p:ph type="title"/>
          </p:nvPr>
        </p:nvSpPr>
        <p:spPr/>
        <p:txBody>
          <a:bodyPr/>
          <a:lstStyle/>
          <a:p>
            <a:r>
              <a:rPr lang="en-US" dirty="0"/>
              <a:t>Other Forms of Tobacco</a:t>
            </a:r>
          </a:p>
        </p:txBody>
      </p:sp>
    </p:spTree>
    <p:extLst>
      <p:ext uri="{BB962C8B-B14F-4D97-AF65-F5344CB8AC3E}">
        <p14:creationId xmlns:p14="http://schemas.microsoft.com/office/powerpoint/2010/main" val="1190680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75859" y="8625"/>
            <a:ext cx="7274093" cy="1077218"/>
          </a:xfrm>
        </p:spPr>
        <p:txBody>
          <a:bodyPr/>
          <a:lstStyle/>
          <a:p>
            <a:r>
              <a:rPr lang="en-US" dirty="0"/>
              <a:t>Video: GMA Investigates Liquid Nicotine</a:t>
            </a:r>
          </a:p>
        </p:txBody>
      </p:sp>
      <p:pic>
        <p:nvPicPr>
          <p:cNvPr id="7" name="Picture 5" descr="ABCNewswht7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pic>
        <p:nvPicPr>
          <p:cNvPr id="3" name="GMA_4-18-14_GMA_Investigates_Liquid_Nicoti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36989" y="1544655"/>
            <a:ext cx="6870023" cy="4293765"/>
          </a:xfrm>
          <a:prstGeom prst="rect">
            <a:avLst/>
          </a:prstGeom>
        </p:spPr>
      </p:pic>
    </p:spTree>
    <p:extLst>
      <p:ext uri="{BB962C8B-B14F-4D97-AF65-F5344CB8AC3E}">
        <p14:creationId xmlns:p14="http://schemas.microsoft.com/office/powerpoint/2010/main" val="1276158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2377" y="1584582"/>
            <a:ext cx="8229600" cy="2232676"/>
          </a:xfrm>
        </p:spPr>
        <p:txBody>
          <a:bodyPr/>
          <a:lstStyle/>
          <a:p>
            <a:pPr>
              <a:buClr>
                <a:srgbClr val="4D92BC"/>
              </a:buClr>
            </a:pPr>
            <a:r>
              <a:rPr lang="en-US" sz="2600" b="1" dirty="0"/>
              <a:t>Discussion Questions</a:t>
            </a:r>
          </a:p>
          <a:p>
            <a:pPr lvl="1">
              <a:buClr>
                <a:srgbClr val="4D92BC"/>
              </a:buClr>
            </a:pPr>
            <a:r>
              <a:rPr lang="en-US" sz="2400" dirty="0"/>
              <a:t>What are the dangers of liquid nicotine?</a:t>
            </a:r>
          </a:p>
          <a:p>
            <a:pPr lvl="1">
              <a:buClr>
                <a:srgbClr val="4D92BC"/>
              </a:buClr>
            </a:pPr>
            <a:r>
              <a:rPr lang="en-US" sz="2400" dirty="0"/>
              <a:t>Why might liquid nicotine appeal to children?</a:t>
            </a:r>
          </a:p>
          <a:p>
            <a:pPr lvl="1">
              <a:buClr>
                <a:srgbClr val="4D92BC"/>
              </a:buClr>
            </a:pPr>
            <a:r>
              <a:rPr lang="en-US" sz="2400" dirty="0"/>
              <a:t>What are the symptoms of sickness from nicotine?</a:t>
            </a:r>
          </a:p>
        </p:txBody>
      </p:sp>
      <p:sp>
        <p:nvSpPr>
          <p:cNvPr id="41986" name="Rectangle 2"/>
          <p:cNvSpPr>
            <a:spLocks noGrp="1" noChangeArrowheads="1"/>
          </p:cNvSpPr>
          <p:nvPr>
            <p:ph type="title"/>
          </p:nvPr>
        </p:nvSpPr>
        <p:spPr>
          <a:xfrm>
            <a:off x="1775859" y="8625"/>
            <a:ext cx="7274093" cy="1077218"/>
          </a:xfrm>
        </p:spPr>
        <p:txBody>
          <a:bodyPr/>
          <a:lstStyle/>
          <a:p>
            <a:r>
              <a:rPr lang="en-US" dirty="0"/>
              <a:t>Video: GMA Investigates Liquid Nicotine</a:t>
            </a:r>
          </a:p>
        </p:txBody>
      </p:sp>
      <p:pic>
        <p:nvPicPr>
          <p:cNvPr id="7" name="Picture 5" descr="ABCNewswht7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Tree>
    <p:extLst>
      <p:ext uri="{BB962C8B-B14F-4D97-AF65-F5344CB8AC3E}">
        <p14:creationId xmlns:p14="http://schemas.microsoft.com/office/powerpoint/2010/main" val="2033192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a:xfrm>
            <a:off x="776236" y="3139281"/>
            <a:ext cx="7557025" cy="579438"/>
          </a:xfrm>
        </p:spPr>
        <p:txBody>
          <a:bodyPr/>
          <a:lstStyle/>
          <a:p>
            <a:pPr algn="ctr"/>
            <a:r>
              <a:rPr lang="en-US" dirty="0">
                <a:solidFill>
                  <a:srgbClr val="4D92BC"/>
                </a:solidFill>
                <a:latin typeface="+mn-lt"/>
                <a:ea typeface="+mn-ea"/>
                <a:cs typeface="+mn-cs"/>
              </a:rPr>
              <a:t>GETTING HELP TO QUIT SMOKING</a:t>
            </a:r>
          </a:p>
        </p:txBody>
      </p:sp>
    </p:spTree>
    <p:extLst>
      <p:ext uri="{BB962C8B-B14F-4D97-AF65-F5344CB8AC3E}">
        <p14:creationId xmlns:p14="http://schemas.microsoft.com/office/powerpoint/2010/main" val="749530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r>
              <a:rPr lang="en-US" dirty="0"/>
              <a:t>Benefits of Quitting Smoking</a:t>
            </a:r>
          </a:p>
        </p:txBody>
      </p:sp>
      <p:pic>
        <p:nvPicPr>
          <p:cNvPr id="6146" name="Picture 2" descr="\\integrafs5\DeLS_Pondy\71_Pearson_US_IRDVD\03. For_Testing\Lynch_CH_3e\JPEGS\Pass_01\Chapter09\Figures\Jpegs_Labeled\CH_3e_Figure_09_06.jpg"/>
          <p:cNvPicPr>
            <a:picLocks noChangeAspect="1" noChangeArrowheads="1"/>
          </p:cNvPicPr>
          <p:nvPr/>
        </p:nvPicPr>
        <p:blipFill rotWithShape="1">
          <a:blip r:embed="rId3">
            <a:extLst>
              <a:ext uri="{28A0092B-C50C-407E-A947-70E740481C1C}">
                <a14:useLocalDpi xmlns:a14="http://schemas.microsoft.com/office/drawing/2010/main" val="0"/>
              </a:ext>
            </a:extLst>
          </a:blip>
          <a:srcRect b="3118"/>
          <a:stretch/>
        </p:blipFill>
        <p:spPr bwMode="auto">
          <a:xfrm>
            <a:off x="328613" y="1276778"/>
            <a:ext cx="8485187" cy="4523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776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5"/>
          <p:cNvSpPr>
            <a:spLocks noGrp="1" noChangeArrowheads="1"/>
          </p:cNvSpPr>
          <p:nvPr>
            <p:ph idx="1"/>
          </p:nvPr>
        </p:nvSpPr>
        <p:spPr>
          <a:xfrm>
            <a:off x="376047" y="1150466"/>
            <a:ext cx="8229600" cy="2287587"/>
          </a:xfrm>
        </p:spPr>
        <p:txBody>
          <a:bodyPr/>
          <a:lstStyle/>
          <a:p>
            <a:pPr>
              <a:buClr>
                <a:srgbClr val="4D92BC"/>
              </a:buClr>
            </a:pPr>
            <a:r>
              <a:rPr lang="en-US" sz="2600" dirty="0"/>
              <a:t>Nicotine replacement therapies: Gum, inhalers, nasal sprays, lozenges, and patches.</a:t>
            </a:r>
          </a:p>
          <a:p>
            <a:pPr>
              <a:buClr>
                <a:srgbClr val="4D92BC"/>
              </a:buClr>
            </a:pPr>
            <a:r>
              <a:rPr lang="en-US" sz="2600" dirty="0"/>
              <a:t>Prescription drugs: Chantix and Zyban.</a:t>
            </a:r>
          </a:p>
          <a:p>
            <a:pPr>
              <a:buClr>
                <a:srgbClr val="4D92BC"/>
              </a:buClr>
            </a:pPr>
            <a:r>
              <a:rPr lang="en-US" sz="2600" dirty="0"/>
              <a:t>Residential, individual, or group therapy and education and support groups.</a:t>
            </a:r>
          </a:p>
        </p:txBody>
      </p:sp>
      <p:sp>
        <p:nvSpPr>
          <p:cNvPr id="61442" name="Rectangle 4"/>
          <p:cNvSpPr>
            <a:spLocks noGrp="1" noChangeArrowheads="1"/>
          </p:cNvSpPr>
          <p:nvPr>
            <p:ph type="title"/>
          </p:nvPr>
        </p:nvSpPr>
        <p:spPr/>
        <p:txBody>
          <a:bodyPr/>
          <a:lstStyle/>
          <a:p>
            <a:r>
              <a:rPr lang="en-US" dirty="0"/>
              <a:t>Treatment Options</a:t>
            </a:r>
          </a:p>
        </p:txBody>
      </p:sp>
    </p:spTree>
    <p:extLst>
      <p:ext uri="{BB962C8B-B14F-4D97-AF65-F5344CB8AC3E}">
        <p14:creationId xmlns:p14="http://schemas.microsoft.com/office/powerpoint/2010/main" val="446598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
          <p:cNvSpPr>
            <a:spLocks noGrp="1" noChangeArrowheads="1"/>
          </p:cNvSpPr>
          <p:nvPr>
            <p:ph idx="1"/>
          </p:nvPr>
        </p:nvSpPr>
        <p:spPr>
          <a:xfrm>
            <a:off x="376047" y="1150467"/>
            <a:ext cx="8229600" cy="4504644"/>
          </a:xfrm>
        </p:spPr>
        <p:txBody>
          <a:bodyPr/>
          <a:lstStyle/>
          <a:p>
            <a:pPr>
              <a:buClr>
                <a:srgbClr val="4D92BC"/>
              </a:buClr>
            </a:pPr>
            <a:r>
              <a:rPr lang="en-US" sz="2600" dirty="0"/>
              <a:t>Half of adults in the United States drink alcohol: 57% of men versus 47% of women.</a:t>
            </a:r>
          </a:p>
          <a:p>
            <a:pPr>
              <a:buClr>
                <a:srgbClr val="4D92BC"/>
              </a:buClr>
            </a:pPr>
            <a:r>
              <a:rPr lang="en-US" sz="2600" dirty="0"/>
              <a:t>Among persons aged 12–17, incidence of alcohol use is about 13%.</a:t>
            </a:r>
          </a:p>
          <a:p>
            <a:pPr>
              <a:buClr>
                <a:srgbClr val="4D92BC"/>
              </a:buClr>
            </a:pPr>
            <a:r>
              <a:rPr lang="en-US" sz="2600" dirty="0"/>
              <a:t>Caucasians have the highest rate of alcohol use among any racial or ethnic group.</a:t>
            </a:r>
          </a:p>
          <a:p>
            <a:pPr>
              <a:buClr>
                <a:srgbClr val="4D92BC"/>
              </a:buClr>
            </a:pPr>
            <a:r>
              <a:rPr lang="en-US" sz="2600" dirty="0"/>
              <a:t>Setting the legal drinking age at 21 (a law established in 1984) led to positive effects on health; increased safety; decreased traffic crashes, crash fatalities, and suicides; and decreased consumption.</a:t>
            </a:r>
          </a:p>
        </p:txBody>
      </p:sp>
      <p:sp>
        <p:nvSpPr>
          <p:cNvPr id="7170" name="Rectangle 4"/>
          <p:cNvSpPr>
            <a:spLocks noGrp="1" noChangeArrowheads="1"/>
          </p:cNvSpPr>
          <p:nvPr>
            <p:ph type="title"/>
          </p:nvPr>
        </p:nvSpPr>
        <p:spPr/>
        <p:txBody>
          <a:bodyPr/>
          <a:lstStyle/>
          <a:p>
            <a:r>
              <a:rPr lang="en-US" dirty="0"/>
              <a:t>Alcohol in the United States</a:t>
            </a:r>
          </a:p>
        </p:txBody>
      </p:sp>
    </p:spTree>
    <p:extLst>
      <p:ext uri="{BB962C8B-B14F-4D97-AF65-F5344CB8AC3E}">
        <p14:creationId xmlns:p14="http://schemas.microsoft.com/office/powerpoint/2010/main" val="2033586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5"/>
          <p:cNvSpPr>
            <a:spLocks noGrp="1" noChangeArrowheads="1"/>
          </p:cNvSpPr>
          <p:nvPr>
            <p:ph idx="1"/>
          </p:nvPr>
        </p:nvSpPr>
        <p:spPr>
          <a:xfrm>
            <a:off x="376047" y="1150466"/>
            <a:ext cx="8229600" cy="4025673"/>
          </a:xfrm>
        </p:spPr>
        <p:txBody>
          <a:bodyPr/>
          <a:lstStyle/>
          <a:p>
            <a:pPr>
              <a:buClr>
                <a:srgbClr val="4D92BC"/>
              </a:buClr>
            </a:pPr>
            <a:r>
              <a:rPr lang="en-US" sz="2600" dirty="0"/>
              <a:t>Smokers commonly experience withdrawal symptoms when they first quit smoking.</a:t>
            </a:r>
          </a:p>
          <a:p>
            <a:pPr lvl="1">
              <a:buClr>
                <a:srgbClr val="4D92BC"/>
              </a:buClr>
            </a:pPr>
            <a:r>
              <a:rPr lang="en-US" sz="2400" dirty="0"/>
              <a:t>Difficulty concentrating, a negative mood, and the urge to smoke. </a:t>
            </a:r>
          </a:p>
          <a:p>
            <a:pPr lvl="1">
              <a:buClr>
                <a:srgbClr val="4D92BC"/>
              </a:buClr>
            </a:pPr>
            <a:r>
              <a:rPr lang="en-US" sz="2400" dirty="0"/>
              <a:t>Symptoms usually peak within one to two weeks.</a:t>
            </a:r>
          </a:p>
          <a:p>
            <a:pPr>
              <a:buClr>
                <a:srgbClr val="4D92BC"/>
              </a:buClr>
            </a:pPr>
            <a:r>
              <a:rPr lang="en-US" sz="2600" dirty="0"/>
              <a:t>Relapse can occur months or even years after quitting.</a:t>
            </a:r>
          </a:p>
          <a:p>
            <a:pPr>
              <a:buClr>
                <a:srgbClr val="4D92BC"/>
              </a:buClr>
            </a:pPr>
            <a:r>
              <a:rPr lang="en-US" sz="2600" dirty="0"/>
              <a:t>Any smoking increases the likelihood of a full relapse.</a:t>
            </a:r>
          </a:p>
        </p:txBody>
      </p:sp>
      <p:sp>
        <p:nvSpPr>
          <p:cNvPr id="62466" name="Rectangle 4"/>
          <p:cNvSpPr>
            <a:spLocks noGrp="1" noChangeArrowheads="1"/>
          </p:cNvSpPr>
          <p:nvPr>
            <p:ph type="title"/>
          </p:nvPr>
        </p:nvSpPr>
        <p:spPr/>
        <p:txBody>
          <a:bodyPr/>
          <a:lstStyle/>
          <a:p>
            <a:r>
              <a:rPr lang="en-US" dirty="0"/>
              <a:t>Dealing with Relapse</a:t>
            </a:r>
          </a:p>
        </p:txBody>
      </p:sp>
    </p:spTree>
    <p:extLst>
      <p:ext uri="{BB962C8B-B14F-4D97-AF65-F5344CB8AC3E}">
        <p14:creationId xmlns:p14="http://schemas.microsoft.com/office/powerpoint/2010/main" val="563197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2"/>
          <p:cNvSpPr>
            <a:spLocks noGrp="1"/>
          </p:cNvSpPr>
          <p:nvPr>
            <p:ph idx="1"/>
          </p:nvPr>
        </p:nvSpPr>
        <p:spPr>
          <a:xfrm>
            <a:off x="376047" y="1184955"/>
            <a:ext cx="8229600" cy="5106987"/>
          </a:xfrm>
        </p:spPr>
        <p:txBody>
          <a:bodyPr/>
          <a:lstStyle/>
          <a:p>
            <a:pPr>
              <a:lnSpc>
                <a:spcPct val="90000"/>
              </a:lnSpc>
              <a:buClr>
                <a:srgbClr val="4D92BC"/>
              </a:buClr>
            </a:pPr>
            <a:r>
              <a:rPr lang="en-US" sz="2600" dirty="0"/>
              <a:t>Personal choices:</a:t>
            </a:r>
          </a:p>
          <a:p>
            <a:pPr lvl="1">
              <a:lnSpc>
                <a:spcPct val="90000"/>
              </a:lnSpc>
              <a:buClr>
                <a:srgbClr val="4D92BC"/>
              </a:buClr>
            </a:pPr>
            <a:r>
              <a:rPr lang="en-US" sz="2400" dirty="0"/>
              <a:t>Prepare to quit.</a:t>
            </a:r>
          </a:p>
          <a:p>
            <a:pPr lvl="1">
              <a:lnSpc>
                <a:spcPct val="90000"/>
              </a:lnSpc>
              <a:buClr>
                <a:srgbClr val="4D92BC"/>
              </a:buClr>
            </a:pPr>
            <a:r>
              <a:rPr lang="en-US" sz="2400" dirty="0"/>
              <a:t>Identify a support system.</a:t>
            </a:r>
          </a:p>
          <a:p>
            <a:pPr lvl="1">
              <a:lnSpc>
                <a:spcPct val="90000"/>
              </a:lnSpc>
              <a:buClr>
                <a:srgbClr val="4D92BC"/>
              </a:buClr>
            </a:pPr>
            <a:r>
              <a:rPr lang="en-US" sz="2400" dirty="0"/>
              <a:t>Identify triggers.</a:t>
            </a:r>
          </a:p>
          <a:p>
            <a:pPr lvl="1">
              <a:lnSpc>
                <a:spcPct val="90000"/>
              </a:lnSpc>
              <a:buClr>
                <a:srgbClr val="4D92BC"/>
              </a:buClr>
            </a:pPr>
            <a:r>
              <a:rPr lang="en-US" sz="2400" dirty="0"/>
              <a:t>Learn your options.</a:t>
            </a:r>
          </a:p>
          <a:p>
            <a:pPr>
              <a:lnSpc>
                <a:spcPct val="90000"/>
              </a:lnSpc>
              <a:buClr>
                <a:srgbClr val="4D92BC"/>
              </a:buClr>
            </a:pPr>
            <a:r>
              <a:rPr lang="en-US" sz="2600" dirty="0"/>
              <a:t>Campus advocacy:</a:t>
            </a:r>
          </a:p>
          <a:p>
            <a:pPr lvl="1">
              <a:lnSpc>
                <a:spcPct val="90000"/>
              </a:lnSpc>
              <a:buClr>
                <a:srgbClr val="4D92BC"/>
              </a:buClr>
            </a:pPr>
            <a:r>
              <a:rPr lang="en-US" sz="2400" dirty="0"/>
              <a:t>See the American College Health Association</a:t>
            </a:r>
            <a:r>
              <a:rPr lang="fr-FR" sz="2400" dirty="0"/>
              <a:t>’</a:t>
            </a:r>
            <a:r>
              <a:rPr lang="en-US" sz="2400" dirty="0"/>
              <a:t>s policy.</a:t>
            </a:r>
          </a:p>
          <a:p>
            <a:pPr lvl="1">
              <a:lnSpc>
                <a:spcPct val="90000"/>
              </a:lnSpc>
              <a:buClr>
                <a:srgbClr val="4D92BC"/>
              </a:buClr>
            </a:pPr>
            <a:r>
              <a:rPr lang="en-US" sz="2400" dirty="0"/>
              <a:t>Prohibit smoking, sales and advertising, provide accessible treatment programs, prohibit athletics programs from accepting funding from tobacco companies, prohibit the university from holding stocks in or accepting donations from the tobacco industry.</a:t>
            </a:r>
          </a:p>
        </p:txBody>
      </p:sp>
      <p:sp>
        <p:nvSpPr>
          <p:cNvPr id="63490" name="Title 1"/>
          <p:cNvSpPr>
            <a:spLocks noGrp="1"/>
          </p:cNvSpPr>
          <p:nvPr>
            <p:ph type="title"/>
          </p:nvPr>
        </p:nvSpPr>
        <p:spPr/>
        <p:txBody>
          <a:bodyPr/>
          <a:lstStyle/>
          <a:p>
            <a:r>
              <a:rPr lang="en-US" dirty="0"/>
              <a:t>Change Yourself, Change Your World</a:t>
            </a:r>
          </a:p>
        </p:txBody>
      </p:sp>
    </p:spTree>
    <p:extLst>
      <p:ext uri="{BB962C8B-B14F-4D97-AF65-F5344CB8AC3E}">
        <p14:creationId xmlns:p14="http://schemas.microsoft.com/office/powerpoint/2010/main" val="44898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idx="1"/>
          </p:nvPr>
        </p:nvSpPr>
        <p:spPr>
          <a:xfrm>
            <a:off x="376047" y="1150467"/>
            <a:ext cx="8229600" cy="4388530"/>
          </a:xfrm>
        </p:spPr>
        <p:txBody>
          <a:bodyPr/>
          <a:lstStyle/>
          <a:p>
            <a:pPr>
              <a:buClr>
                <a:srgbClr val="4D92BC"/>
              </a:buClr>
            </a:pPr>
            <a:r>
              <a:rPr lang="en-US" sz="2600" dirty="0"/>
              <a:t>An estimated 74.5% of college students nationwide have tried alcohol, and 29.9% report binge drinking.</a:t>
            </a:r>
          </a:p>
          <a:p>
            <a:pPr>
              <a:buClr>
                <a:srgbClr val="4D92BC"/>
              </a:buClr>
            </a:pPr>
            <a:r>
              <a:rPr lang="en-US" sz="2600" b="1" dirty="0"/>
              <a:t>Binge drinking: </a:t>
            </a:r>
            <a:r>
              <a:rPr lang="en-US" sz="2600" dirty="0"/>
              <a:t>A pattern of drinking alcohol that results in a blood alcohol concentration of 0.08 or greater. </a:t>
            </a:r>
          </a:p>
          <a:p>
            <a:pPr lvl="1">
              <a:buClr>
                <a:srgbClr val="4D92BC"/>
              </a:buClr>
            </a:pPr>
            <a:r>
              <a:rPr lang="en-US" sz="2400" dirty="0"/>
              <a:t>Five or more alcoholic drinks within 2 hours for men.</a:t>
            </a:r>
          </a:p>
          <a:p>
            <a:pPr lvl="1">
              <a:buClr>
                <a:srgbClr val="4D92BC"/>
              </a:buClr>
            </a:pPr>
            <a:r>
              <a:rPr lang="en-US" sz="2400" dirty="0"/>
              <a:t>Four or more alcoholic drinks within 2 hours for women.</a:t>
            </a:r>
          </a:p>
          <a:p>
            <a:pPr>
              <a:buClr>
                <a:srgbClr val="4D92BC"/>
              </a:buClr>
            </a:pPr>
            <a:r>
              <a:rPr lang="en-US" sz="2600" dirty="0"/>
              <a:t>The binge drinking rate is highest among young adults aged 18–24.</a:t>
            </a:r>
          </a:p>
        </p:txBody>
      </p:sp>
      <p:sp>
        <p:nvSpPr>
          <p:cNvPr id="8194" name="Rectangle 4"/>
          <p:cNvSpPr>
            <a:spLocks noGrp="1" noChangeArrowheads="1"/>
          </p:cNvSpPr>
          <p:nvPr>
            <p:ph type="title"/>
          </p:nvPr>
        </p:nvSpPr>
        <p:spPr/>
        <p:txBody>
          <a:bodyPr/>
          <a:lstStyle/>
          <a:p>
            <a:r>
              <a:rPr lang="en-US" dirty="0"/>
              <a:t>Alcohol Use and Binge Drinking on Campus</a:t>
            </a:r>
          </a:p>
        </p:txBody>
      </p:sp>
    </p:spTree>
    <p:extLst>
      <p:ext uri="{BB962C8B-B14F-4D97-AF65-F5344CB8AC3E}">
        <p14:creationId xmlns:p14="http://schemas.microsoft.com/office/powerpoint/2010/main" val="3504995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grafs5\DeLS_Pondy\71_Pearson_US_IRDVD\03. For_Testing\Lynch_CH_3e\JPEGS\Pass_01\Chapter09\Figures\Jpegs_Labeled\CH_3e_UnFigure_Pg208.jpg"/>
          <p:cNvPicPr>
            <a:picLocks noChangeAspect="1" noChangeArrowheads="1"/>
          </p:cNvPicPr>
          <p:nvPr/>
        </p:nvPicPr>
        <p:blipFill rotWithShape="1">
          <a:blip r:embed="rId3">
            <a:extLst>
              <a:ext uri="{28A0092B-C50C-407E-A947-70E740481C1C}">
                <a14:useLocalDpi xmlns:a14="http://schemas.microsoft.com/office/drawing/2010/main" val="0"/>
              </a:ext>
            </a:extLst>
          </a:blip>
          <a:srcRect b="2086"/>
          <a:stretch/>
        </p:blipFill>
        <p:spPr bwMode="auto">
          <a:xfrm>
            <a:off x="2925258" y="800765"/>
            <a:ext cx="3291897" cy="560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51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Grp="1" noChangeArrowheads="1"/>
          </p:cNvSpPr>
          <p:nvPr>
            <p:ph idx="1"/>
          </p:nvPr>
        </p:nvSpPr>
        <p:spPr>
          <a:xfrm>
            <a:off x="376047" y="1150466"/>
            <a:ext cx="8229600" cy="5106987"/>
          </a:xfrm>
        </p:spPr>
        <p:txBody>
          <a:bodyPr/>
          <a:lstStyle/>
          <a:p>
            <a:pPr>
              <a:buClr>
                <a:srgbClr val="4D92BC"/>
              </a:buClr>
            </a:pPr>
            <a:r>
              <a:rPr lang="en-US" sz="2600" dirty="0"/>
              <a:t>Binge drinking is considered one of the most significant health risk behaviors among college students.</a:t>
            </a:r>
          </a:p>
          <a:p>
            <a:pPr lvl="1">
              <a:buClr>
                <a:srgbClr val="4D92BC"/>
              </a:buClr>
            </a:pPr>
            <a:r>
              <a:rPr lang="en-US" sz="2400" dirty="0"/>
              <a:t>It is most common in athletes, sports fans, fraternity and sorority members, and extremely social students.</a:t>
            </a:r>
          </a:p>
          <a:p>
            <a:pPr>
              <a:buClr>
                <a:srgbClr val="4D92BC"/>
              </a:buClr>
            </a:pPr>
            <a:r>
              <a:rPr lang="en-US" sz="2600" dirty="0"/>
              <a:t>Alcohol is a factor in about 60% of fatal burn injuries, drowning, and homicides; 40% of fatal motor vehicle crashes; and 50% of severe trauma injuries and sexual assault.</a:t>
            </a:r>
          </a:p>
          <a:p>
            <a:pPr>
              <a:buClr>
                <a:srgbClr val="4D92BC"/>
              </a:buClr>
            </a:pPr>
            <a:r>
              <a:rPr lang="en-US" sz="2600" dirty="0"/>
              <a:t>Binge drinking can lead to drunk driving, violence, vandalism, risky sex, forced sex, and poor academic performance.</a:t>
            </a:r>
          </a:p>
        </p:txBody>
      </p:sp>
      <p:sp>
        <p:nvSpPr>
          <p:cNvPr id="10242" name="Rectangle 4"/>
          <p:cNvSpPr>
            <a:spLocks noGrp="1" noChangeArrowheads="1"/>
          </p:cNvSpPr>
          <p:nvPr>
            <p:ph type="title"/>
          </p:nvPr>
        </p:nvSpPr>
        <p:spPr/>
        <p:txBody>
          <a:bodyPr/>
          <a:lstStyle/>
          <a:p>
            <a:r>
              <a:rPr lang="en-US" dirty="0"/>
              <a:t>Binge Drinking</a:t>
            </a:r>
          </a:p>
        </p:txBody>
      </p:sp>
    </p:spTree>
    <p:extLst>
      <p:ext uri="{BB962C8B-B14F-4D97-AF65-F5344CB8AC3E}">
        <p14:creationId xmlns:p14="http://schemas.microsoft.com/office/powerpoint/2010/main" val="145361649"/>
      </p:ext>
    </p:extLst>
  </p:cSld>
  <p:clrMapOvr>
    <a:masterClrMapping/>
  </p:clrMapOvr>
</p:sld>
</file>

<file path=ppt/theme/theme1.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1651</TotalTime>
  <Words>2832</Words>
  <Application>Microsoft Macintosh PowerPoint</Application>
  <PresentationFormat>On-screen Show (4:3)</PresentationFormat>
  <Paragraphs>282</Paragraphs>
  <Slides>61</Slides>
  <Notes>58</Notes>
  <HiddenSlides>0</HiddenSlides>
  <MMClips>1</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61</vt:i4>
      </vt:variant>
    </vt:vector>
  </HeadingPairs>
  <TitlesOfParts>
    <vt:vector size="64" baseType="lpstr">
      <vt:lpstr>Arial</vt:lpstr>
      <vt:lpstr>1_HA5Lect_template</vt:lpstr>
      <vt:lpstr>2_HA5Lect_template</vt:lpstr>
      <vt:lpstr>Chapter 9: Alcohol and Tobacco use and Abuse</vt:lpstr>
      <vt:lpstr>Did You Know?</vt:lpstr>
      <vt:lpstr>Learning Outcomes</vt:lpstr>
      <vt:lpstr>Learning Outcomes (cont.)</vt:lpstr>
      <vt:lpstr>ALCOHOL USE IN THE UNITED STATES</vt:lpstr>
      <vt:lpstr>Alcohol in the United States</vt:lpstr>
      <vt:lpstr>Alcohol Use and Binge Drinking on Campus</vt:lpstr>
      <vt:lpstr>PowerPoint Presentation</vt:lpstr>
      <vt:lpstr>Binge Drinking</vt:lpstr>
      <vt:lpstr>Why Students Drink</vt:lpstr>
      <vt:lpstr>THE MAKEUP OF ALCOHOL</vt:lpstr>
      <vt:lpstr>Alcohol</vt:lpstr>
      <vt:lpstr>Alcohol: “Standard” Serving Sizes</vt:lpstr>
      <vt:lpstr>HOW THE BODY ABSORBS AND METABOLIZES ALCOHOL</vt:lpstr>
      <vt:lpstr>Alcohol Absorption and Metabolism</vt:lpstr>
      <vt:lpstr>Alcohol Absorption and Metabolism (cont.)</vt:lpstr>
      <vt:lpstr>Blood Alcohol Concentration (BAC)</vt:lpstr>
      <vt:lpstr>Blood Alcohol Concentration (BAC) (cont.)</vt:lpstr>
      <vt:lpstr>THE EFFECTS OF ALCOHOL  ON THE BODY</vt:lpstr>
      <vt:lpstr>Intoxication</vt:lpstr>
      <vt:lpstr>Intoxication (cont.)</vt:lpstr>
      <vt:lpstr>IMMEDIATE EFFECTS OF  ALCOHOL ON THE BODY</vt:lpstr>
      <vt:lpstr>Immediate Effects of Alcohol on the Body</vt:lpstr>
      <vt:lpstr>Alcohol Poisoning</vt:lpstr>
      <vt:lpstr>Alcohol Poisoning (cont.)</vt:lpstr>
      <vt:lpstr>Long-Term Effects of Alcohol on the Body</vt:lpstr>
      <vt:lpstr>Alcohol and Pregnancy</vt:lpstr>
      <vt:lpstr>Health Benefits of Alcohol? </vt:lpstr>
      <vt:lpstr>THE EFFECTS OF ALCOHOL ON BEHAVIOR</vt:lpstr>
      <vt:lpstr>Drinking and Driving</vt:lpstr>
      <vt:lpstr>Alcohol and Sexual Activity</vt:lpstr>
      <vt:lpstr>ALCOHOL ABUSE</vt:lpstr>
      <vt:lpstr>Alcohol Abuse</vt:lpstr>
      <vt:lpstr>Alcoholism</vt:lpstr>
      <vt:lpstr>Risk Factors for Alcoholism</vt:lpstr>
      <vt:lpstr>Risk Factors for Alcoholism (cont.)</vt:lpstr>
      <vt:lpstr>Common Profiles of Alcoholics</vt:lpstr>
      <vt:lpstr>ALCOHOL ABUSE:  TREATMENT AND PREVENTION</vt:lpstr>
      <vt:lpstr>Treatment Options</vt:lpstr>
      <vt:lpstr>Dealing with Relapse </vt:lpstr>
      <vt:lpstr>Reducing Your Risk of Problem Drinking</vt:lpstr>
      <vt:lpstr>SMOKING IN THE UNITED STATES</vt:lpstr>
      <vt:lpstr>Smoking in the United States</vt:lpstr>
      <vt:lpstr>Why Do Some Students Smoke?</vt:lpstr>
      <vt:lpstr>WHAT’S IN A CIGARETTE?</vt:lpstr>
      <vt:lpstr>What’s in a Cigarette?</vt:lpstr>
      <vt:lpstr>What’s in a Cigarette? (cont.)</vt:lpstr>
      <vt:lpstr>EFFECTS OF SMOKING ON HEALTH</vt:lpstr>
      <vt:lpstr>Short- and Long-Term Health Effects of Smoking</vt:lpstr>
      <vt:lpstr>Smoking and Pregnancy</vt:lpstr>
      <vt:lpstr>Secondhand Smoke</vt:lpstr>
      <vt:lpstr>Health Effects of Secondhand Smoke</vt:lpstr>
      <vt:lpstr>OTHER FORMS OF TOBACCO</vt:lpstr>
      <vt:lpstr>Other Forms of Tobacco</vt:lpstr>
      <vt:lpstr>Video: GMA Investigates Liquid Nicotine</vt:lpstr>
      <vt:lpstr>Video: GMA Investigates Liquid Nicotine</vt:lpstr>
      <vt:lpstr>GETTING HELP TO QUIT SMOKING</vt:lpstr>
      <vt:lpstr>Benefits of Quitting Smoking</vt:lpstr>
      <vt:lpstr>Treatment Options</vt:lpstr>
      <vt:lpstr>Dealing with Relapse</vt:lpstr>
      <vt:lpstr>Change Yourself, Change Your World</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Place, Jean Marie</cp:lastModifiedBy>
  <cp:revision>286</cp:revision>
  <dcterms:created xsi:type="dcterms:W3CDTF">2007-09-26T05:29:17Z</dcterms:created>
  <dcterms:modified xsi:type="dcterms:W3CDTF">2020-01-12T19:10:44Z</dcterms:modified>
</cp:coreProperties>
</file>