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68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8" r:id="rId20"/>
    <p:sldId id="289" r:id="rId21"/>
    <p:sldId id="273" r:id="rId22"/>
    <p:sldId id="274" r:id="rId23"/>
    <p:sldId id="286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B73D"/>
    <a:srgbClr val="CD0044"/>
    <a:srgbClr val="4D92BC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52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20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31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4.2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Stages of Sleep.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Drowsiness is followed by four stages of NREM sleep and a fifth stage of REM sleep. Brain activity gradually slows and lengthens in NREM sleep, only to speed up again in REM sleep.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7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8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0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48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4.4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Sleep in America.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Only 28% of American adults get 8 or more hours of sleep a night.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: Data from the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2009 Sleep in America Poll: Health and Safety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from the National Sleep Foundation website, 2009.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7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: American College Health Association.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ACHA-NCHA II: Undergraduate reference group executive summary, spring 2015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www.acha-ncha.org.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76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66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8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13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44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77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60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4.5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Obstructive Sleep </a:t>
            </a:r>
            <a:r>
              <a:rPr lang="en-IN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Apnea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(a)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During normal sleep, the airways at the back of the mouth and throat remain open.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(b)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 obstructive sleep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apnea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tissues at the back of the mouth and throat are collapsed, blocking the airways.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(c)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CPAP generates a wave of air that continuously presses against the sleeper’s tissues, keeping the airways open.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75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3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07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62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4.1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Brain Regions and Structures Involved in Sleep.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3FD7F0-47FF-614A-8715-49AA40B7F2A8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7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05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1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7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18985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8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1870415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18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11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61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23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105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4752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075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2760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4375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84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86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96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54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26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34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8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631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6121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0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6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2865011" cy="2062103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4: </a:t>
            </a:r>
            <a:r>
              <a:rPr lang="en-IN" dirty="0">
                <a:solidFill>
                  <a:srgbClr val="284587"/>
                </a:solidFill>
              </a:rPr>
              <a:t>Sleep, Your Body, And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Your Mind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Rectangle 9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081759" cy="455321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Stages of sleep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Non-REM (NREM) sleep: </a:t>
            </a:r>
            <a:r>
              <a:rPr lang="en-US" sz="2400" dirty="0"/>
              <a:t>Type of restful sleep during which the rapid eye movement characteristic of dreaming does not typically occur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NREM</a:t>
            </a:r>
            <a:r>
              <a:rPr lang="en-US" sz="2400" dirty="0"/>
              <a:t> sleep has four stages.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Stage 1: Falling asleep; lasts just a few minutes.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Stage 2: Light sleep; majority of time is spent in this stage.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Stages 3 and 4: Beginning of deep sleep, then deep sleep; breathing and pulse lower even more.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Stage 5: Deep Sleep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514121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Brain Waves for Each Stage of Sleep</a:t>
            </a:r>
          </a:p>
        </p:txBody>
      </p:sp>
      <p:pic>
        <p:nvPicPr>
          <p:cNvPr id="2050" name="Picture 2" descr="\\integrafs5\DeLS_Pondy\71_Pearson_US_IRDVD\03. For_Testing\Lynch_CH_3e\JPEGS\Pass_01\Chapter04\Figures\Jpegs_Labeled\CH_3e_Figure_04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/>
        </p:blipFill>
        <p:spPr bwMode="auto">
          <a:xfrm>
            <a:off x="511175" y="2253594"/>
            <a:ext cx="8120063" cy="25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29763"/>
          </a:xfrm>
        </p:spPr>
        <p:txBody>
          <a:bodyPr/>
          <a:lstStyle/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b="1" dirty="0">
                <a:ea typeface="+mn-ea"/>
                <a:cs typeface="+mn-cs"/>
              </a:rPr>
              <a:t>REM sleep: </a:t>
            </a:r>
            <a:r>
              <a:rPr lang="en-US" sz="2600" dirty="0">
                <a:ea typeface="+mn-ea"/>
                <a:cs typeface="+mn-cs"/>
              </a:rPr>
              <a:t>Type of wakeful sleep during which rapid eye movement and dreaming occur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This fifth stage of sleep is prompted by signals from the pons in the brain stem.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Muscle movement is inhibited in all but three groups: respiratory system, inner ear, and eyes.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Cycles of sleep in which the stages of sleep shift in order and length throughout the night.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78925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3" name="Rectangle 13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89231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Sleep debt: </a:t>
            </a:r>
            <a:r>
              <a:rPr lang="en-US" sz="2600" dirty="0"/>
              <a:t>An accumulated amount of sleep loss that develops when the amount of sleep you routinely obtain is less than the amount you need.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On average, people who sleep at least 7 hours a night experience greater longevity.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Several other studies have also shown that a moderate increase in sleep duration (to more than 8 hours) improves not only alertness and performance but also mood.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Sleep: How Much and Why It Matters</a:t>
            </a:r>
          </a:p>
        </p:txBody>
      </p:sp>
    </p:spTree>
    <p:extLst>
      <p:ext uri="{BB962C8B-B14F-4D97-AF65-F5344CB8AC3E}">
        <p14:creationId xmlns:p14="http://schemas.microsoft.com/office/powerpoint/2010/main" val="213721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11657"/>
          </a:xfrm>
        </p:spPr>
        <p:txBody>
          <a:bodyPr/>
          <a:lstStyle/>
          <a:p>
            <a:pPr lvl="0">
              <a:buClr>
                <a:srgbClr val="4D92BC"/>
              </a:buClr>
            </a:pPr>
            <a:r>
              <a:rPr lang="en-US" sz="2600" dirty="0"/>
              <a:t>Most adults need 7 to 9 hours of sleep each night to feel alert and well rested. Less than 7 hours is referred to as short sleep, whereas more than 9 hours is considered long sleep.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1 in 5 American adults experiences very short sleep—less than 6 hours—on weeknights.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Average number of hours American adults sleep on weeknights is 6.8 (short sleep).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Sleep: How Much Is Enough?</a:t>
            </a:r>
          </a:p>
        </p:txBody>
      </p:sp>
    </p:spTree>
    <p:extLst>
      <p:ext uri="{BB962C8B-B14F-4D97-AF65-F5344CB8AC3E}">
        <p14:creationId xmlns:p14="http://schemas.microsoft.com/office/powerpoint/2010/main" val="21696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in America</a:t>
            </a:r>
          </a:p>
        </p:txBody>
      </p:sp>
      <p:pic>
        <p:nvPicPr>
          <p:cNvPr id="3074" name="Picture 2" descr="\\integrafs5\DeLS_Pondy\71_Pearson_US_IRDVD\03. For_Testing\Lynch_CH_3e\JPEGS\Pass_01\Chapter04\Figures\Jpegs_Labeled\CH_3e_Figure_04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"/>
          <a:stretch/>
        </p:blipFill>
        <p:spPr bwMode="auto">
          <a:xfrm>
            <a:off x="1467644" y="1013909"/>
            <a:ext cx="6207125" cy="51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5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Sleepless on Campus</a:t>
            </a:r>
          </a:p>
        </p:txBody>
      </p:sp>
      <p:pic>
        <p:nvPicPr>
          <p:cNvPr id="5122" name="Picture 2" descr="\\integrafs5\DeLS_Pondy\71_Pearson_US_IRDVD\03. For_Testing\Lynch_CH_3e\JPEGS\Pass_01\Chapter04\Figures\Jpegs_Labeled\CH_3e_UnFigure_Pg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"/>
          <a:stretch/>
        </p:blipFill>
        <p:spPr bwMode="auto">
          <a:xfrm>
            <a:off x="2918114" y="929287"/>
            <a:ext cx="3307773" cy="53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6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Health effects: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Short sleep reduces your immune system</a:t>
            </a:r>
            <a:r>
              <a:rPr lang="fr-FR" sz="2400" dirty="0"/>
              <a:t>’</a:t>
            </a:r>
            <a:r>
              <a:rPr lang="en-US" sz="2400" dirty="0"/>
              <a:t>s effectiveness, and increases the risk of chronic disease and depression.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 on academic performance: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Sleep is closely related to college students</a:t>
            </a:r>
            <a:r>
              <a:rPr lang="fr-FR" sz="2400" dirty="0"/>
              <a:t>’</a:t>
            </a:r>
            <a:r>
              <a:rPr lang="en-US" sz="2400" dirty="0"/>
              <a:t> learning capacity.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Sleep after studying dramatically improves recall in a process called </a:t>
            </a:r>
            <a:r>
              <a:rPr lang="en-US" sz="2400" i="1" dirty="0"/>
              <a:t>memory consolidation</a:t>
            </a:r>
            <a:r>
              <a:rPr lang="en-US" sz="2400" dirty="0"/>
              <a:t>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Risk for traumatic injury.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Ample Sleep Important?</a:t>
            </a:r>
          </a:p>
        </p:txBody>
      </p:sp>
    </p:spTree>
    <p:extLst>
      <p:ext uri="{BB962C8B-B14F-4D97-AF65-F5344CB8AC3E}">
        <p14:creationId xmlns:p14="http://schemas.microsoft.com/office/powerpoint/2010/main" val="204827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G130401_Dozing_and_Driv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441749"/>
            <a:ext cx="6096000" cy="4572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553998"/>
          </a:xfrm>
        </p:spPr>
        <p:txBody>
          <a:bodyPr/>
          <a:lstStyle/>
          <a:p>
            <a:r>
              <a:rPr lang="en-US" sz="3000" dirty="0"/>
              <a:t>Video: Dozing and Driving</a:t>
            </a:r>
          </a:p>
        </p:txBody>
      </p:sp>
    </p:spTree>
    <p:extLst>
      <p:ext uri="{BB962C8B-B14F-4D97-AF65-F5344CB8AC3E}">
        <p14:creationId xmlns:p14="http://schemas.microsoft.com/office/powerpoint/2010/main" val="16921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methods can be used to quell drowsiness while driving?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should the consequences be for those who cause accidents from </a:t>
            </a:r>
            <a:r>
              <a:rPr lang="en-US" sz="2400"/>
              <a:t>drowsy driving</a:t>
            </a:r>
            <a:r>
              <a:rPr lang="en-US" sz="2400" dirty="0"/>
              <a:t>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List the symptoms of dozing while driving.</a:t>
            </a:r>
            <a:endParaRPr lang="en-US" altLang="en-US" sz="2400" dirty="0"/>
          </a:p>
        </p:txBody>
      </p:sp>
      <p:pic>
        <p:nvPicPr>
          <p:cNvPr id="7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553998"/>
          </a:xfrm>
        </p:spPr>
        <p:txBody>
          <a:bodyPr/>
          <a:lstStyle/>
          <a:p>
            <a:r>
              <a:rPr lang="en-US" sz="3000" dirty="0"/>
              <a:t>Video: Dozing and Driving</a:t>
            </a:r>
          </a:p>
        </p:txBody>
      </p:sp>
    </p:spTree>
    <p:extLst>
      <p:ext uri="{BB962C8B-B14F-4D97-AF65-F5344CB8AC3E}">
        <p14:creationId xmlns:p14="http://schemas.microsoft.com/office/powerpoint/2010/main" val="197565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24951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half of all American teens and adults say they experience a sleep problem almost every night.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About 15% of American adults say they sleep fewer than 6 hours on weeknights.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Americans aged 19–29 have the latest bedtime of any age group—on average, 2 minutes before midnight.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2780651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180096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Biology and genetics: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Genetic, gender, and ethnic differences in sleep patterns all exist, but environmental and behavioral factors are considered more important.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Factors Influence Sleep?</a:t>
            </a:r>
          </a:p>
        </p:txBody>
      </p:sp>
    </p:spTree>
    <p:extLst>
      <p:ext uri="{BB962C8B-B14F-4D97-AF65-F5344CB8AC3E}">
        <p14:creationId xmlns:p14="http://schemas.microsoft.com/office/powerpoint/2010/main" val="252653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163241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Individual behaviors: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 pre-sleep use of technology.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Such devices can be “alerting.”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Backlit screens can disturb your circadian rhythm.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 eating a full meal before going to bed due to GERD.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Spicy foods can raise body temperature.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 stimulants—smoking, caffeine, stimulant medications.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Alcohol may interfere with your second sleep cycle.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Factors in the environment—for example, noise, lighting, shift in work hours, and travel.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Factors Influence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2920075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8. Working_Folder\Copyright Removed Jpegs\Lynch_CH_3e\Chapter04\Figures\Jpegs_Labeled\CH_3e_UnFigure_Pg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18"/>
          <a:stretch/>
        </p:blipFill>
        <p:spPr bwMode="auto">
          <a:xfrm>
            <a:off x="1686811" y="967734"/>
            <a:ext cx="5768791" cy="51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2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Insomnia</a:t>
            </a:r>
            <a:r>
              <a:rPr lang="en-US" sz="2600" dirty="0"/>
              <a:t> literally means “no sleep.”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 condition characterized by difficulty falling or staying asleep, a pattern of waking too early, or poor-quality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Primary insomnia: Almost always a result of stress.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Secondary insomnia: Most common; result of substance abuse or other medical disorder.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Snoring: </a:t>
            </a:r>
            <a:r>
              <a:rPr lang="en-US" sz="2600" dirty="0"/>
              <a:t>A ragged, hoarse sound that occurs during sleep when breathing is obstructed.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Disorders</a:t>
            </a:r>
          </a:p>
        </p:txBody>
      </p:sp>
    </p:spTree>
    <p:extLst>
      <p:ext uri="{BB962C8B-B14F-4D97-AF65-F5344CB8AC3E}">
        <p14:creationId xmlns:p14="http://schemas.microsoft.com/office/powerpoint/2010/main" val="1142256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20013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Sleep apnea:</a:t>
            </a:r>
            <a:r>
              <a:rPr lang="en-US" sz="2600" dirty="0"/>
              <a:t> A disorder in which one or more pauses in breathing occur during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There are two types:</a:t>
            </a:r>
          </a:p>
          <a:p>
            <a:pPr lvl="2">
              <a:buClr>
                <a:srgbClr val="4D92BC"/>
              </a:buClr>
            </a:pPr>
            <a:r>
              <a:rPr lang="en-US" sz="2200" b="1" dirty="0"/>
              <a:t>Obstructive sleep apnea: </a:t>
            </a:r>
            <a:r>
              <a:rPr lang="en-US" sz="2200" dirty="0"/>
              <a:t>The airway collapses or becomes blocked; most common.</a:t>
            </a:r>
          </a:p>
          <a:p>
            <a:pPr lvl="2">
              <a:buClr>
                <a:srgbClr val="4D92BC"/>
              </a:buClr>
            </a:pPr>
            <a:r>
              <a:rPr lang="en-US" sz="2200" b="1" dirty="0"/>
              <a:t>Central sleep apnea: </a:t>
            </a:r>
            <a:r>
              <a:rPr lang="en-US" sz="2200" dirty="0"/>
              <a:t>The brain </a:t>
            </a:r>
            <a:r>
              <a:rPr lang="en-US" sz="2200" dirty="0" err="1"/>
              <a:t>doesn</a:t>
            </a:r>
            <a:r>
              <a:rPr lang="fr-FR" sz="2200" dirty="0"/>
              <a:t>’</a:t>
            </a:r>
            <a:r>
              <a:rPr lang="en-US" sz="2200" dirty="0"/>
              <a:t>t send the correct signals to the respiratory muscles.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Diagnosis is made through a physical exam or a </a:t>
            </a:r>
            <a:r>
              <a:rPr lang="en-US" sz="2400" i="1" dirty="0"/>
              <a:t>polysomnogram</a:t>
            </a:r>
            <a:r>
              <a:rPr lang="en-US" sz="2400" dirty="0"/>
              <a:t>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Treatments differ depending on the severity.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Disorders (cont.)</a:t>
            </a:r>
          </a:p>
        </p:txBody>
      </p:sp>
    </p:spTree>
    <p:extLst>
      <p:ext uri="{BB962C8B-B14F-4D97-AF65-F5344CB8AC3E}">
        <p14:creationId xmlns:p14="http://schemas.microsoft.com/office/powerpoint/2010/main" val="3881124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Obstructive Sleep Apnea</a:t>
            </a:r>
          </a:p>
        </p:txBody>
      </p:sp>
      <p:pic>
        <p:nvPicPr>
          <p:cNvPr id="4098" name="Picture 2" descr="\\integrafs5\DeLS_Pondy\71_Pearson_US_IRDVD\03. For_Testing\Lynch_CH_3e\JPEGS\Pass_01\Chapter04\Figures\Jpegs_Labeled\CH_3e_Figure_04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"/>
          <a:stretch/>
        </p:blipFill>
        <p:spPr bwMode="auto">
          <a:xfrm>
            <a:off x="384175" y="2139950"/>
            <a:ext cx="8375650" cy="24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9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08243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altLang="en-US" sz="2600" b="1" dirty="0"/>
              <a:t>Narcolepsy:</a:t>
            </a:r>
            <a:r>
              <a:rPr lang="en-US" altLang="en-US" sz="2600" dirty="0"/>
              <a:t> A disorder in which the brain fails to regulate sleep</a:t>
            </a:r>
            <a:r>
              <a:rPr lang="en-US" sz="2600" dirty="0"/>
              <a:t>–</a:t>
            </a:r>
            <a:r>
              <a:rPr lang="en-US" altLang="en-US" sz="2600" dirty="0"/>
              <a:t>wake cycles normally.</a:t>
            </a:r>
          </a:p>
          <a:p>
            <a:pPr>
              <a:buClr>
                <a:srgbClr val="4D92BC"/>
              </a:buClr>
            </a:pPr>
            <a:r>
              <a:rPr lang="en-US" altLang="en-US" sz="2600" b="1" dirty="0"/>
              <a:t>Parasomnias: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Sleep terrors.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Sleepwalking.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Sleep bruxism (clenching or grinding your teeth).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Nocturnal eating.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REM behavior disorder (RBD).</a:t>
            </a:r>
          </a:p>
          <a:p>
            <a:pPr lvl="1">
              <a:buClr>
                <a:srgbClr val="4D92BC"/>
              </a:buClr>
            </a:pPr>
            <a:r>
              <a:rPr lang="en-US" altLang="en-US" sz="2400" dirty="0"/>
              <a:t>Restless legs syndrome (RLS).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Disorders (cont.)</a:t>
            </a:r>
          </a:p>
        </p:txBody>
      </p:sp>
    </p:spTree>
    <p:extLst>
      <p:ext uri="{BB962C8B-B14F-4D97-AF65-F5344CB8AC3E}">
        <p14:creationId xmlns:p14="http://schemas.microsoft.com/office/powerpoint/2010/main" val="965445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Many campuses are proactively addressing sleep deprivation: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Starting classes later.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Instituting quiet hours in the dorm.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Holding sleep strategy seminars and workshops.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 for a Sleep Disorder</a:t>
            </a:r>
          </a:p>
        </p:txBody>
      </p:sp>
    </p:spTree>
    <p:extLst>
      <p:ext uri="{BB962C8B-B14F-4D97-AF65-F5344CB8AC3E}">
        <p14:creationId xmlns:p14="http://schemas.microsoft.com/office/powerpoint/2010/main" val="2589222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86679"/>
            <a:ext cx="8229600" cy="3475854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600" dirty="0"/>
              <a:t>If sleep problems persist beyond one month, it</a:t>
            </a:r>
            <a:r>
              <a:rPr lang="fr-FR" sz="2600" dirty="0"/>
              <a:t>’</a:t>
            </a:r>
            <a:r>
              <a:rPr lang="en-US" sz="2600" dirty="0"/>
              <a:t>s </a:t>
            </a:r>
            <a:br>
              <a:rPr lang="en-US" sz="2600" dirty="0"/>
            </a:br>
            <a:r>
              <a:rPr lang="en-US" sz="2600" dirty="0"/>
              <a:t>time to see your doctor.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You may be referred to a sleep clinic.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Sleep medications are not generally recommended because of their highly addictive nature.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Cognitive-behavioral interventions can be effective in changing behaviors that contribute to troubled sleep.</a:t>
            </a:r>
          </a:p>
          <a:p>
            <a:pPr lvl="2"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They include muscle relaxation, deep breathing, and “worry control.”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 for a Sleep Disorder </a:t>
            </a:r>
            <a:r>
              <a:rPr lang="en-US"/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50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57050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Complementary and alternative therapies: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Herbal therapies are not harmful, but have not been proven helpful.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Melatonin supplements show promise.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Various forms of physical activity can significantly improve sleep.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 for a Sleep Disorder (cont.)</a:t>
            </a:r>
          </a:p>
        </p:txBody>
      </p:sp>
    </p:spTree>
    <p:extLst>
      <p:ext uri="{BB962C8B-B14F-4D97-AF65-F5344CB8AC3E}">
        <p14:creationId xmlns:p14="http://schemas.microsoft.com/office/powerpoint/2010/main" val="124516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033051"/>
          </a:xfrm>
        </p:spPr>
        <p:txBody>
          <a:bodyPr/>
          <a:lstStyle/>
          <a:p>
            <a:r>
              <a:rPr lang="en-US" sz="2600" b="1" dirty="0">
                <a:solidFill>
                  <a:srgbClr val="4D92BC"/>
                </a:solidFill>
              </a:rPr>
              <a:t>LO 4.1 </a:t>
            </a:r>
            <a:r>
              <a:rPr lang="en-US" sz="2600" dirty="0"/>
              <a:t>Describe the stages of a full night</a:t>
            </a:r>
            <a:r>
              <a:rPr lang="fr-FR" sz="2600" dirty="0"/>
              <a:t>’</a:t>
            </a:r>
            <a:r>
              <a:rPr lang="en-US" sz="2600" dirty="0"/>
              <a:t>s sleep.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4.2</a:t>
            </a:r>
            <a:r>
              <a:rPr lang="en-US" sz="2600" dirty="0"/>
              <a:t> Identify the benefits of ample sleep and the risks of sleep deprivation.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4.3 </a:t>
            </a:r>
            <a:r>
              <a:rPr lang="en-US" sz="2600" dirty="0"/>
              <a:t>Discuss a variety of factors that influence sleep.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4.4 </a:t>
            </a:r>
            <a:r>
              <a:rPr lang="en-US" sz="2600" dirty="0"/>
              <a:t>Define and describe insomnia, sleep apnea, and parasomnias.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4.5 </a:t>
            </a:r>
            <a:r>
              <a:rPr lang="en-US" sz="2600" dirty="0"/>
              <a:t>Discuss the clinical diagnosis and treatment of sleep disorders.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4.6 </a:t>
            </a:r>
            <a:r>
              <a:rPr lang="en-US" sz="2600" dirty="0"/>
              <a:t>Identify strategies for improving the quantity and quality of your sleep.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628487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Personal choices: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Investing in sufficient, regular sleep will pay off with improved academic performance and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Self-monitor your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Improve your ability to fall asleep and stay asleep.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176533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42071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Sleep </a:t>
            </a:r>
            <a:r>
              <a:rPr lang="en-US" sz="2600" dirty="0"/>
              <a:t>is a physiologically prompted, dynamic, and readily reversible state of reduced consciousness essential to human survival.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</a:t>
            </a:r>
          </a:p>
        </p:txBody>
      </p:sp>
    </p:spTree>
    <p:extLst>
      <p:ext uri="{BB962C8B-B14F-4D97-AF65-F5344CB8AC3E}">
        <p14:creationId xmlns:p14="http://schemas.microsoft.com/office/powerpoint/2010/main" val="397894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Rectangle 10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63388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Regions and rhythms of sleep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Sleep is generated and maintained by structures in all three primary regions of the brain: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The brain stem.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The diencephalon.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The cerebrum.</a:t>
            </a:r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85670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Regions and Structures Involved in Sleep</a:t>
            </a:r>
          </a:p>
        </p:txBody>
      </p:sp>
      <p:pic>
        <p:nvPicPr>
          <p:cNvPr id="1026" name="Picture 2" descr="\\integrafs5\DeLS_Pondy\71_Pearson_US_IRDVD\03. For_Testing\Lynch_CH_3e\JPEGS\Pass_01\Chapter04\Figures\Jpegs_Labeled\CH_3e_Figure_04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"/>
          <a:stretch/>
        </p:blipFill>
        <p:spPr bwMode="auto">
          <a:xfrm>
            <a:off x="855735" y="1485878"/>
            <a:ext cx="7430943" cy="457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4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11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dirty="0">
                <a:ea typeface="+mn-ea"/>
                <a:cs typeface="+mn-cs"/>
              </a:rPr>
              <a:t>The </a:t>
            </a:r>
            <a:r>
              <a:rPr lang="en-US" sz="2600" b="1" dirty="0">
                <a:ea typeface="+mn-ea"/>
                <a:cs typeface="+mn-cs"/>
              </a:rPr>
              <a:t>brain stem </a:t>
            </a:r>
            <a:r>
              <a:rPr lang="en-US" sz="2600" dirty="0">
                <a:ea typeface="+mn-ea"/>
                <a:cs typeface="+mn-cs"/>
              </a:rPr>
              <a:t>is the lowest part of the brain and contains several specialized nerve cells.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reticular activating system (RAS) helps regulate sleep.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pons sends signals to initiate REM sleep.</a:t>
            </a: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259830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010009"/>
          </a:xfrm>
        </p:spPr>
        <p:txBody>
          <a:bodyPr/>
          <a:lstStyle/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dirty="0">
                <a:ea typeface="+mn-ea"/>
                <a:cs typeface="+mn-cs"/>
              </a:rPr>
              <a:t>The </a:t>
            </a:r>
            <a:r>
              <a:rPr lang="en-US" sz="2600" b="1" dirty="0">
                <a:ea typeface="+mn-ea"/>
                <a:cs typeface="+mn-cs"/>
              </a:rPr>
              <a:t>diencephalon</a:t>
            </a:r>
            <a:r>
              <a:rPr lang="en-US" sz="2600" dirty="0">
                <a:ea typeface="+mn-ea"/>
                <a:cs typeface="+mn-cs"/>
              </a:rPr>
              <a:t> is a region of the brain stem and contains two structures especially important to sleep: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hypothalamus.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pineal gland.</a:t>
            </a:r>
          </a:p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dirty="0">
                <a:ea typeface="+mn-ea"/>
                <a:cs typeface="+mn-cs"/>
              </a:rPr>
              <a:t>Both structures help regulate the body</a:t>
            </a:r>
            <a:r>
              <a:rPr lang="fr-FR" sz="2600" dirty="0">
                <a:ea typeface="+mn-ea"/>
                <a:cs typeface="+mn-cs"/>
              </a:rPr>
              <a:t>’</a:t>
            </a:r>
            <a:r>
              <a:rPr lang="en-US" sz="2600" dirty="0">
                <a:ea typeface="+mn-ea"/>
                <a:cs typeface="+mn-cs"/>
              </a:rPr>
              <a:t>s circadian rhythm.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Circadian rhythm: </a:t>
            </a:r>
            <a:r>
              <a:rPr lang="en-US" sz="2400" dirty="0"/>
              <a:t>The body</a:t>
            </a:r>
            <a:r>
              <a:rPr lang="fr-FR" sz="2400" dirty="0"/>
              <a:t>’</a:t>
            </a:r>
            <a:r>
              <a:rPr lang="en-US" sz="2400" dirty="0"/>
              <a:t>s distinctive 24-hour pattern of wakefulness and sleep.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261815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Rectangle 9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814951"/>
          </a:xfrm>
        </p:spPr>
        <p:txBody>
          <a:bodyPr/>
          <a:lstStyle/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dirty="0">
                <a:ea typeface="+mn-ea"/>
                <a:cs typeface="+mn-cs"/>
              </a:rPr>
              <a:t>The </a:t>
            </a:r>
            <a:r>
              <a:rPr lang="en-US" sz="2600" b="1" dirty="0">
                <a:ea typeface="+mn-ea"/>
                <a:cs typeface="+mn-cs"/>
              </a:rPr>
              <a:t>cerebrum</a:t>
            </a:r>
            <a:r>
              <a:rPr lang="en-US" sz="2600" dirty="0">
                <a:ea typeface="+mn-ea"/>
                <a:cs typeface="+mn-cs"/>
              </a:rPr>
              <a:t> consists of the tissue located immediately beneath your skull.</a:t>
            </a:r>
          </a:p>
          <a:p>
            <a:pPr marL="342900" lvl="1" indent="-342900">
              <a:buClr>
                <a:srgbClr val="4D92BC"/>
              </a:buClr>
              <a:buChar char="•"/>
            </a:pPr>
            <a:r>
              <a:rPr lang="en-US" sz="2600" dirty="0">
                <a:ea typeface="+mn-ea"/>
                <a:cs typeface="+mn-cs"/>
              </a:rPr>
              <a:t>The cerebral cortex is the outermost surface.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is the thinking area of the brain.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Different stages of sleep can be distinguished in the patterns of its electrical activity.</a:t>
            </a:r>
          </a:p>
        </p:txBody>
      </p:sp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Sleep? (cont.)</a:t>
            </a:r>
          </a:p>
        </p:txBody>
      </p:sp>
    </p:spTree>
    <p:extLst>
      <p:ext uri="{BB962C8B-B14F-4D97-AF65-F5344CB8AC3E}">
        <p14:creationId xmlns:p14="http://schemas.microsoft.com/office/powerpoint/2010/main" val="1647525626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1776</TotalTime>
  <Words>1553</Words>
  <Application>Microsoft Macintosh PowerPoint</Application>
  <PresentationFormat>On-screen Show (4:3)</PresentationFormat>
  <Paragraphs>141</Paragraphs>
  <Slides>30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1_HA5Lect_template</vt:lpstr>
      <vt:lpstr>2_HA5Lect_template</vt:lpstr>
      <vt:lpstr>Chapter 4: Sleep, Your Body, And Your Mind</vt:lpstr>
      <vt:lpstr>Did You Know?</vt:lpstr>
      <vt:lpstr>Learning Objectives</vt:lpstr>
      <vt:lpstr>What Is Sleep?</vt:lpstr>
      <vt:lpstr>What Is Sleep? (cont.)</vt:lpstr>
      <vt:lpstr>Brain Regions and Structures Involved in Sleep</vt:lpstr>
      <vt:lpstr>What Is Sleep? (cont.)</vt:lpstr>
      <vt:lpstr>What Is Sleep? (cont.)</vt:lpstr>
      <vt:lpstr>What Is Sleep? (cont.)</vt:lpstr>
      <vt:lpstr>What Is Sleep? (cont.)</vt:lpstr>
      <vt:lpstr>Characteristic Brain Waves for Each Stage of Sleep</vt:lpstr>
      <vt:lpstr>What Is Sleep? (cont.)</vt:lpstr>
      <vt:lpstr>Sleep: How Much and Why It Matters</vt:lpstr>
      <vt:lpstr>Sleep: How Much Is Enough?</vt:lpstr>
      <vt:lpstr>Sleep in America</vt:lpstr>
      <vt:lpstr>Sleepless on Campus</vt:lpstr>
      <vt:lpstr>Why Is Ample Sleep Important?</vt:lpstr>
      <vt:lpstr>Video: Dozing and Driving</vt:lpstr>
      <vt:lpstr>Video: Dozing and Driving</vt:lpstr>
      <vt:lpstr>Which Factors Influence Sleep?</vt:lpstr>
      <vt:lpstr>Which Factors Influence Sleep? (cont.)</vt:lpstr>
      <vt:lpstr>PowerPoint Presentation</vt:lpstr>
      <vt:lpstr>Sleep Disorders</vt:lpstr>
      <vt:lpstr>Sleep Disorders (cont.)</vt:lpstr>
      <vt:lpstr>Obstructive Sleep Apnea</vt:lpstr>
      <vt:lpstr>Sleep Disorders (cont.)</vt:lpstr>
      <vt:lpstr>Getting Help for a Sleep Disorder</vt:lpstr>
      <vt:lpstr>Getting Help for a Sleep Disorder (cont.)</vt:lpstr>
      <vt:lpstr>Getting Help for a Sleep Disorder (cont.)</vt:lpstr>
      <vt:lpstr>Change Yourself, Change Your World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256</cp:revision>
  <cp:lastPrinted>2014-01-18T01:25:18Z</cp:lastPrinted>
  <dcterms:created xsi:type="dcterms:W3CDTF">2007-09-26T05:29:17Z</dcterms:created>
  <dcterms:modified xsi:type="dcterms:W3CDTF">2020-01-12T19:05:34Z</dcterms:modified>
</cp:coreProperties>
</file>