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mpg" ContentType="vide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5" r:id="rId1"/>
    <p:sldMasterId id="2147483666" r:id="rId2"/>
  </p:sldMasterIdLst>
  <p:notesMasterIdLst>
    <p:notesMasterId r:id="rId74"/>
  </p:notesMasterIdLst>
  <p:handoutMasterIdLst>
    <p:handoutMasterId r:id="rId75"/>
  </p:handoutMasterIdLst>
  <p:sldIdLst>
    <p:sldId id="256" r:id="rId3"/>
    <p:sldId id="261" r:id="rId4"/>
    <p:sldId id="260" r:id="rId5"/>
    <p:sldId id="262" r:id="rId6"/>
    <p:sldId id="263" r:id="rId7"/>
    <p:sldId id="264" r:id="rId8"/>
    <p:sldId id="266" r:id="rId9"/>
    <p:sldId id="267" r:id="rId10"/>
    <p:sldId id="268" r:id="rId11"/>
    <p:sldId id="269" r:id="rId12"/>
    <p:sldId id="270" r:id="rId13"/>
    <p:sldId id="271" r:id="rId14"/>
    <p:sldId id="273" r:id="rId15"/>
    <p:sldId id="274" r:id="rId16"/>
    <p:sldId id="275" r:id="rId17"/>
    <p:sldId id="277" r:id="rId18"/>
    <p:sldId id="278" r:id="rId19"/>
    <p:sldId id="365" r:id="rId20"/>
    <p:sldId id="370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91" r:id="rId30"/>
    <p:sldId id="292" r:id="rId31"/>
    <p:sldId id="293" r:id="rId32"/>
    <p:sldId id="294" r:id="rId33"/>
    <p:sldId id="295" r:id="rId34"/>
    <p:sldId id="296" r:id="rId35"/>
    <p:sldId id="297" r:id="rId36"/>
    <p:sldId id="298" r:id="rId37"/>
    <p:sldId id="299" r:id="rId38"/>
    <p:sldId id="300" r:id="rId39"/>
    <p:sldId id="301" r:id="rId40"/>
    <p:sldId id="304" r:id="rId41"/>
    <p:sldId id="305" r:id="rId42"/>
    <p:sldId id="306" r:id="rId43"/>
    <p:sldId id="307" r:id="rId44"/>
    <p:sldId id="308" r:id="rId45"/>
    <p:sldId id="309" r:id="rId46"/>
    <p:sldId id="310" r:id="rId47"/>
    <p:sldId id="311" r:id="rId48"/>
    <p:sldId id="312" r:id="rId49"/>
    <p:sldId id="313" r:id="rId50"/>
    <p:sldId id="314" r:id="rId51"/>
    <p:sldId id="367" r:id="rId52"/>
    <p:sldId id="371" r:id="rId53"/>
    <p:sldId id="316" r:id="rId54"/>
    <p:sldId id="317" r:id="rId55"/>
    <p:sldId id="318" r:id="rId56"/>
    <p:sldId id="319" r:id="rId57"/>
    <p:sldId id="369" r:id="rId58"/>
    <p:sldId id="372" r:id="rId59"/>
    <p:sldId id="320" r:id="rId60"/>
    <p:sldId id="321" r:id="rId61"/>
    <p:sldId id="322" r:id="rId62"/>
    <p:sldId id="323" r:id="rId63"/>
    <p:sldId id="357" r:id="rId64"/>
    <p:sldId id="328" r:id="rId65"/>
    <p:sldId id="329" r:id="rId66"/>
    <p:sldId id="330" r:id="rId67"/>
    <p:sldId id="331" r:id="rId68"/>
    <p:sldId id="332" r:id="rId69"/>
    <p:sldId id="333" r:id="rId70"/>
    <p:sldId id="335" r:id="rId71"/>
    <p:sldId id="336" r:id="rId72"/>
    <p:sldId id="337" r:id="rId73"/>
  </p:sldIdLst>
  <p:sldSz cx="9144000" cy="6858000" type="screen4x3"/>
  <p:notesSz cx="6858000" cy="9144000"/>
  <p:custDataLst>
    <p:tags r:id="rId76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4032">
          <p15:clr>
            <a:srgbClr val="A4A3A4"/>
          </p15:clr>
        </p15:guide>
        <p15:guide id="3" pos="288">
          <p15:clr>
            <a:srgbClr val="A4A3A4"/>
          </p15:clr>
        </p15:guide>
        <p15:guide id="4" pos="2880">
          <p15:clr>
            <a:srgbClr val="A4A3A4"/>
          </p15:clr>
        </p15:guide>
        <p15:guide id="5" pos="2874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ditorial Integra" initials="Q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5B73D"/>
    <a:srgbClr val="CD0044"/>
    <a:srgbClr val="4D92BC"/>
    <a:srgbClr val="6A733D"/>
    <a:srgbClr val="4E6273"/>
    <a:srgbClr val="E3E709"/>
    <a:srgbClr val="BE2A40"/>
    <a:srgbClr val="8E8C24"/>
    <a:srgbClr val="3736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28" autoAdjust="0"/>
    <p:restoredTop sz="90204" autoAdjust="0"/>
  </p:normalViewPr>
  <p:slideViewPr>
    <p:cSldViewPr snapToGrid="0">
      <p:cViewPr varScale="1">
        <p:scale>
          <a:sx n="115" d="100"/>
          <a:sy n="115" d="100"/>
        </p:scale>
        <p:origin x="2152" y="192"/>
      </p:cViewPr>
      <p:guideLst>
        <p:guide orient="horz" pos="2160"/>
        <p:guide orient="horz" pos="4032"/>
        <p:guide pos="288"/>
        <p:guide pos="2880"/>
        <p:guide pos="28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notesMaster" Target="notesMasters/notesMaster1.xml"/><Relationship Id="rId79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commentAuthors" Target="commentAuthor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tags" Target="tags/tag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FCAE23-4D2E-2F4E-8AF9-A93C6DBEAC74}" type="datetimeFigureOut">
              <a:rPr lang="en-US" smtClean="0"/>
              <a:t>1/12/20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44CFC-8BF9-2C4E-9289-81FEC5A72F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750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9116663-B372-3E48-9F73-B21AA219DBD6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49774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FE69F1-2C49-8541-A1A5-EFBA37142D8A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2438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523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881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625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842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728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6400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933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3697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035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8943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137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1536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240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3408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342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FIGURE 5.2 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Whole Grains. </a:t>
            </a:r>
            <a:b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</a:br>
            <a: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(a) 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A whole grain includes the bran, endosperm, and germ. 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(b) 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Whole wheat bread is an excellent source of whole grain.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8384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601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365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601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36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704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4198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445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7950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547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9658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649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643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752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8045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854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01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957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3151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059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0264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571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596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673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6770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776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7427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601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4779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878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0843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981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867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083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61376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185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75029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88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05813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390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IN" sz="1200" b="0" i="1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Source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: Adapted from Thompson, Janice, Melinda </a:t>
            </a:r>
            <a:r>
              <a:rPr lang="en-IN" sz="1200" b="0" i="0" u="none" strike="noStrike" kern="1200" baseline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Manore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, and Linda Vaughan, </a:t>
            </a:r>
            <a:r>
              <a:rPr lang="en-IN" sz="1200" b="0" i="1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The Science of Nutrition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, 4th ed., © 2017, pp. 294–295. Reprinted and electronically reproduced by permission of Pearson Education, Inc., Upper Saddle River, New Jersey.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25781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493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39523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595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65516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902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85364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005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050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806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25866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107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89610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Data from “Patterns of dietary supplement use among college students” by H. R. Lieberman, B. P. Marriott, C. Williams, et al., 2015, </a:t>
            </a:r>
            <a:r>
              <a:rPr lang="en-IN" sz="1200" b="0" i="1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Clinical Nutrition, 34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(5), 976–985. </a:t>
            </a:r>
            <a:r>
              <a:rPr lang="en-IN" sz="1200" b="0" i="0" u="none" strike="noStrike" kern="1200" baseline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doi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: 10.1016/j.clnu.2014.10.010.</a:t>
            </a:r>
            <a:endParaRPr lang="en-US" dirty="0"/>
          </a:p>
        </p:txBody>
      </p:sp>
      <p:sp>
        <p:nvSpPr>
          <p:cNvPr id="132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D248A50-212D-0442-8C3B-D7858B306D5D}" type="slidenum">
              <a:rPr lang="en-US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93912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312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85814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414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7745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517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48689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619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69942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601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3650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601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3650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721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04026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824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0150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909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97077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926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64312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029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FIGURE 5.4 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Read Food Labels Wisely. </a:t>
            </a:r>
            <a:b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</a:b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When reading a Nutrition Facts panel, note the serving size, calories per serving, and nutrients per serving.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46562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601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3650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601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3650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FIGURE 5.5 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Estimating Serving Sizes. </a:t>
            </a:r>
            <a:b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</a:b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Comparing food amounts to common household items can help you estimate the serving sizes of your foods.</a:t>
            </a:r>
            <a:endParaRPr lang="en-US" dirty="0"/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2B43CB6-B662-344D-8C7C-BB5A54769259}" type="slidenum">
              <a:rPr lang="en-US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17079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233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78157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336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FIGURE 5.6 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The USDA’s </a:t>
            </a:r>
            <a:r>
              <a:rPr lang="en-IN" sz="1200" b="1" i="0" u="none" strike="noStrike" kern="1200" baseline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MyPlate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. </a:t>
            </a:r>
            <a:b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</a:b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To generate your personalized </a:t>
            </a:r>
            <a:r>
              <a:rPr lang="en-IN" sz="1200" b="0" i="0" u="none" strike="noStrike" kern="1200" baseline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MyPlate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 plan, visit www.choosemyplate.gov.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7799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438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FIGURE 5.7 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What’s an “ounce-equivalent”?</a:t>
            </a:r>
          </a:p>
          <a:p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Here are sample 1-“ounce-equivalent” servings of various meats, beans, and grains.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3885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950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48574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053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5614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011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74642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155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98620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257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27217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0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36640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462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02051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667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50935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769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7580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216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5767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318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FIGURE 5.1 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The Digestive Process. </a:t>
            </a:r>
            <a:b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</a:b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Digestion is the process of breaking food down into nutrients that can be used by the body for energy.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4023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421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589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536" y="607675"/>
            <a:ext cx="5533167" cy="6247431"/>
          </a:xfrm>
          <a:prstGeom prst="rect">
            <a:avLst/>
          </a:prstGeom>
        </p:spPr>
      </p:pic>
      <p:sp>
        <p:nvSpPr>
          <p:cNvPr id="409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65126" y="3124200"/>
            <a:ext cx="3392503" cy="1077218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91440"/>
          <a:lstStyle>
            <a:lvl1pPr>
              <a:defRPr>
                <a:solidFill>
                  <a:srgbClr val="CD0044"/>
                </a:solidFill>
              </a:defRPr>
            </a:lvl1pPr>
          </a:lstStyle>
          <a:p>
            <a:pPr lvl="0"/>
            <a:r>
              <a:rPr lang="en-US" noProof="0" dirty="0"/>
              <a:t>Click to edit</a:t>
            </a:r>
            <a:br>
              <a:rPr lang="en-US" noProof="0" dirty="0"/>
            </a:br>
            <a:r>
              <a:rPr lang="en-US" noProof="0" dirty="0"/>
              <a:t>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65125" y="4860925"/>
            <a:ext cx="6569075" cy="400110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2000" baseline="0">
                <a:solidFill>
                  <a:srgbClr val="CD0044"/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-6350" y="0"/>
            <a:ext cx="9162288" cy="609600"/>
          </a:xfrm>
          <a:prstGeom prst="rect">
            <a:avLst/>
          </a:prstGeom>
          <a:solidFill>
            <a:srgbClr val="4D92BC"/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365125" y="44450"/>
            <a:ext cx="8001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dirty="0">
                <a:solidFill>
                  <a:schemeClr val="bg1"/>
                </a:solidFill>
              </a:rPr>
              <a:t>Lecture Outline</a:t>
            </a:r>
          </a:p>
        </p:txBody>
      </p:sp>
    </p:spTree>
    <p:extLst>
      <p:ext uri="{BB962C8B-B14F-4D97-AF65-F5344CB8AC3E}">
        <p14:creationId xmlns:p14="http://schemas.microsoft.com/office/powerpoint/2010/main" val="2210033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276600"/>
            <a:ext cx="4038600" cy="289560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3276600"/>
            <a:ext cx="4038600" cy="289560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06277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536" y="607675"/>
            <a:ext cx="5533167" cy="6247431"/>
          </a:xfrm>
          <a:prstGeom prst="rect">
            <a:avLst/>
          </a:prstGeom>
        </p:spPr>
      </p:pic>
      <p:sp>
        <p:nvSpPr>
          <p:cNvPr id="409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65126" y="3124200"/>
            <a:ext cx="3392503" cy="1077218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91440"/>
          <a:lstStyle>
            <a:lvl1pPr>
              <a:defRPr>
                <a:solidFill>
                  <a:srgbClr val="CD0044"/>
                </a:solidFill>
              </a:defRPr>
            </a:lvl1pPr>
          </a:lstStyle>
          <a:p>
            <a:pPr lvl="0"/>
            <a:r>
              <a:rPr lang="en-US" noProof="0" dirty="0"/>
              <a:t>Click to edit</a:t>
            </a:r>
            <a:br>
              <a:rPr lang="en-US" noProof="0" dirty="0"/>
            </a:br>
            <a:r>
              <a:rPr lang="en-US" noProof="0" dirty="0"/>
              <a:t>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65125" y="4860925"/>
            <a:ext cx="6569075" cy="400110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2000" baseline="0">
                <a:solidFill>
                  <a:srgbClr val="CD0044"/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-6350" y="0"/>
            <a:ext cx="9162288" cy="609600"/>
          </a:xfrm>
          <a:prstGeom prst="rect">
            <a:avLst/>
          </a:prstGeom>
          <a:solidFill>
            <a:srgbClr val="4D92BC"/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365125" y="44450"/>
            <a:ext cx="8001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dirty="0">
                <a:solidFill>
                  <a:schemeClr val="bg1"/>
                </a:solidFill>
              </a:rPr>
              <a:t>Lecture 3 Outline</a:t>
            </a:r>
          </a:p>
        </p:txBody>
      </p:sp>
    </p:spTree>
    <p:extLst>
      <p:ext uri="{BB962C8B-B14F-4D97-AF65-F5344CB8AC3E}">
        <p14:creationId xmlns:p14="http://schemas.microsoft.com/office/powerpoint/2010/main" val="31460124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17252" y="8626"/>
            <a:ext cx="9144000" cy="579438"/>
          </a:xfr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lang="en-US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85059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125" y="1463040"/>
            <a:ext cx="4038600" cy="5106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56125" y="1463040"/>
            <a:ext cx="4038600" cy="5106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95917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rgbClr val="1E39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377" y="1150039"/>
            <a:ext cx="8229600" cy="5106987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7252" y="8626"/>
            <a:ext cx="9144000" cy="579438"/>
          </a:xfr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lang="en-US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79419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59359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97258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887894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24840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248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70799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9"/>
          <p:cNvSpPr>
            <a:spLocks noGrp="1" noChangeArrowheads="1"/>
          </p:cNvSpPr>
          <p:nvPr>
            <p:ph type="ftr" sz="quarter" idx="10"/>
          </p:nvPr>
        </p:nvSpPr>
        <p:spPr>
          <a:xfrm>
            <a:off x="87313" y="6553200"/>
            <a:ext cx="5399087" cy="179388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GB"/>
              <a:t>© 20##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751643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17252" y="8626"/>
            <a:ext cx="9144000" cy="579438"/>
          </a:xfr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lang="en-US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938339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276600"/>
            <a:ext cx="4038600" cy="289560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3276600"/>
            <a:ext cx="4038600" cy="289560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6659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125" y="1463040"/>
            <a:ext cx="4038600" cy="5106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56125" y="1463040"/>
            <a:ext cx="4038600" cy="5106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75956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rgbClr val="1E39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377" y="1150039"/>
            <a:ext cx="8229600" cy="5106987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7252" y="8626"/>
            <a:ext cx="9144000" cy="579438"/>
          </a:xfr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lang="en-US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98418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6032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2331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6394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24840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248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66653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9"/>
          <p:cNvSpPr>
            <a:spLocks noGrp="1" noChangeArrowheads="1"/>
          </p:cNvSpPr>
          <p:nvPr>
            <p:ph type="ftr" sz="quarter" idx="10"/>
          </p:nvPr>
        </p:nvSpPr>
        <p:spPr>
          <a:xfrm>
            <a:off x="87313" y="6553200"/>
            <a:ext cx="5399087" cy="179388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GB"/>
              <a:t>© 20##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90514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6350" y="0"/>
            <a:ext cx="9162288" cy="609600"/>
          </a:xfrm>
          <a:prstGeom prst="rect">
            <a:avLst/>
          </a:prstGeom>
          <a:solidFill>
            <a:srgbClr val="4D92BC"/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1938" y="15081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125" y="1141413"/>
            <a:ext cx="8229600" cy="510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" name="Rectangle 15"/>
          <p:cNvSpPr txBox="1">
            <a:spLocks noChangeArrowheads="1"/>
          </p:cNvSpPr>
          <p:nvPr/>
        </p:nvSpPr>
        <p:spPr bwMode="gray">
          <a:xfrm>
            <a:off x="76200" y="6602413"/>
            <a:ext cx="5399088" cy="179387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4055645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</p:sldLayoutIdLst>
  <p:hf sldNum="0" hdr="0" dt="0"/>
  <p:txStyles>
    <p:titleStyle>
      <a:lvl1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4572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6350" y="0"/>
            <a:ext cx="9162288" cy="609600"/>
          </a:xfrm>
          <a:prstGeom prst="rect">
            <a:avLst/>
          </a:prstGeom>
          <a:solidFill>
            <a:srgbClr val="4D92BC"/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1938" y="15081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125" y="1141413"/>
            <a:ext cx="8229600" cy="510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" name="Rectangle 15"/>
          <p:cNvSpPr txBox="1">
            <a:spLocks noChangeArrowheads="1"/>
          </p:cNvSpPr>
          <p:nvPr/>
        </p:nvSpPr>
        <p:spPr bwMode="gray">
          <a:xfrm>
            <a:off x="76200" y="6602413"/>
            <a:ext cx="5399088" cy="179387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© 2018 Pearson Education, Inc.</a:t>
            </a: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7698" y="500356"/>
            <a:ext cx="9162288" cy="609600"/>
          </a:xfrm>
          <a:prstGeom prst="rect">
            <a:avLst/>
          </a:prstGeom>
          <a:solidFill>
            <a:srgbClr val="4D92BC"/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498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</p:sldLayoutIdLst>
  <p:hf sldNum="0" hdr="0" dt="0"/>
  <p:txStyles>
    <p:titleStyle>
      <a:lvl1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4572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6" Type="http://schemas.openxmlformats.org/officeDocument/2006/relationships/image" Target="../media/image4.jpeg"/><Relationship Id="rId5" Type="http://schemas.openxmlformats.org/officeDocument/2006/relationships/hyperlink" Target="../../../../../Other/02_PPTLecture_LEC/02_psychosocial_health.mov" TargetMode="External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../../../../../Other/02_PPTLecture_LEC/02_psychosocial_health.mov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jpeg"/><Relationship Id="rId5" Type="http://schemas.openxmlformats.org/officeDocument/2006/relationships/hyperlink" Target="../../../../../Other/02_PPTLecture_LEC/02_psychosocial_health.mov" TargetMode="External"/><Relationship Id="rId4" Type="http://schemas.openxmlformats.org/officeDocument/2006/relationships/notesSlide" Target="../notesSlides/notesSlide4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../../../../../Other/02_PPTLecture_LEC/02_psychosocial_health.mov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.jpeg"/><Relationship Id="rId5" Type="http://schemas.openxmlformats.org/officeDocument/2006/relationships/hyperlink" Target="../../../../../Other/02_PPTLecture_LEC/02_psychosocial_health.mov" TargetMode="External"/><Relationship Id="rId4" Type="http://schemas.openxmlformats.org/officeDocument/2006/relationships/notesSlide" Target="../notesSlides/notesSlide5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../../../../../Other/02_PPTLecture_LEC/02_psychosocial_health.mov" TargetMode="Externa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3"/>
          <p:cNvSpPr>
            <a:spLocks noGrp="1" noChangeArrowheads="1"/>
          </p:cNvSpPr>
          <p:nvPr>
            <p:ph type="ctrTitle"/>
          </p:nvPr>
        </p:nvSpPr>
        <p:spPr>
          <a:xfrm>
            <a:off x="365125" y="2254891"/>
            <a:ext cx="2865011" cy="1077218"/>
          </a:xfrm>
        </p:spPr>
        <p:txBody>
          <a:bodyPr/>
          <a:lstStyle/>
          <a:p>
            <a:r>
              <a:rPr lang="en-US" dirty="0">
                <a:solidFill>
                  <a:srgbClr val="284587"/>
                </a:solidFill>
              </a:rPr>
              <a:t>Chapter 5: </a:t>
            </a:r>
            <a:r>
              <a:rPr lang="en-IN" dirty="0">
                <a:solidFill>
                  <a:srgbClr val="284587"/>
                </a:solidFill>
              </a:rPr>
              <a:t>Nutrition</a:t>
            </a:r>
            <a:endParaRPr lang="en-US" dirty="0">
              <a:solidFill>
                <a:srgbClr val="284587"/>
              </a:solidFill>
            </a:endParaRPr>
          </a:p>
        </p:txBody>
      </p:sp>
      <p:sp>
        <p:nvSpPr>
          <p:cNvPr id="1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65126" y="4860925"/>
            <a:ext cx="3214711" cy="1311128"/>
          </a:xfrm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pPr lvl="0"/>
            <a:r>
              <a:rPr lang="en-US" sz="1800" dirty="0">
                <a:solidFill>
                  <a:srgbClr val="284587"/>
                </a:solidFill>
              </a:rPr>
              <a:t>Lecture Outlines by</a:t>
            </a:r>
          </a:p>
          <a:p>
            <a:pPr lvl="0"/>
            <a:r>
              <a:rPr lang="en-US" sz="1800" dirty="0">
                <a:solidFill>
                  <a:srgbClr val="284587"/>
                </a:solidFill>
              </a:rPr>
              <a:t>Sloane Burke Winkelman</a:t>
            </a:r>
          </a:p>
          <a:p>
            <a:pPr lvl="0"/>
            <a:r>
              <a:rPr lang="en-US" sz="1800" dirty="0">
                <a:solidFill>
                  <a:srgbClr val="284587"/>
                </a:solidFill>
              </a:rPr>
              <a:t>California State University, Northridge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5394325" y="87312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7"/>
            <a:ext cx="8229600" cy="4634698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A macronutrient class composed of carbon, hydrogen, and oxygen, which serves as the body</a:t>
            </a:r>
            <a:r>
              <a:rPr lang="fr-FR" sz="2600" dirty="0"/>
              <a:t>’</a:t>
            </a:r>
            <a:r>
              <a:rPr lang="en-US" sz="2600" dirty="0"/>
              <a:t>s universal energy source. 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Two categories of carbohydrates: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Simple: 1–2 sugar molecules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Complex: Chains of multiple sugar molecules; commonly called </a:t>
            </a:r>
            <a:r>
              <a:rPr lang="en-US" sz="2400" i="1" dirty="0"/>
              <a:t>starches</a:t>
            </a:r>
            <a:r>
              <a:rPr lang="en-US" sz="2400" dirty="0"/>
              <a:t> but also come in two non-starch forms—</a:t>
            </a:r>
            <a:r>
              <a:rPr lang="en-US" sz="2400" i="1" dirty="0"/>
              <a:t>glycogen</a:t>
            </a:r>
            <a:r>
              <a:rPr lang="en-US" sz="2400" dirty="0"/>
              <a:t> and </a:t>
            </a:r>
            <a:r>
              <a:rPr lang="en-US" sz="2400" i="1" dirty="0"/>
              <a:t>fiber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Sugar molecules are the basic building blocks of carbohydrates.</a:t>
            </a:r>
          </a:p>
        </p:txBody>
      </p:sp>
      <p:sp>
        <p:nvSpPr>
          <p:cNvPr id="1331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Carbohydrates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229600" cy="3466801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Constructed from just one or two sugar molecules.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This means they are more easily digested.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Often known simply as sugars, six of which are important in nutrition: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Glucose, fructose (fruit sugar), galactose, maltose, sucrose (table sugar), lactose (milk sugar)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The average U.S. adult consumes an estimated 76.7 pounds of added sugars each year.</a:t>
            </a:r>
          </a:p>
        </p:txBody>
      </p:sp>
      <p:sp>
        <p:nvSpPr>
          <p:cNvPr id="1433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Carbohydrates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7"/>
            <a:ext cx="8229600" cy="1819070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The most basic unit of carbohydrates, consisting of one or two sugar molecules.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Your body is unable to distinguish between natural sugars and added sweeteners.</a:t>
            </a:r>
          </a:p>
        </p:txBody>
      </p:sp>
      <p:sp>
        <p:nvSpPr>
          <p:cNvPr id="1536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Carbohydrates (cont.)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5"/>
          <p:cNvSpPr>
            <a:spLocks noGrp="1" noChangeArrowheads="1"/>
          </p:cNvSpPr>
          <p:nvPr>
            <p:ph idx="1"/>
          </p:nvPr>
        </p:nvSpPr>
        <p:spPr>
          <a:xfrm>
            <a:off x="383230" y="1150467"/>
            <a:ext cx="8624967" cy="3448694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Made up of chains of multiple sugar molecules.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Take longer to digest.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Often called starches, except for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Glycogen: A storage form of glucose in animal tissues.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Fiber: A nondigestible component of plants.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Found in a variety of plants (grains, legumes, vegetables, fruits).</a:t>
            </a:r>
          </a:p>
        </p:txBody>
      </p:sp>
      <p:sp>
        <p:nvSpPr>
          <p:cNvPr id="1741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Complex Carbohydrates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229600" cy="2887379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Fiber passes through the intestines without being digested or absorbed. It has many health benefits: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Weight control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Bowel health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Cardiovascular health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Blood glucose control</a:t>
            </a:r>
          </a:p>
        </p:txBody>
      </p:sp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Facts About Fiber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534432" cy="343058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Found naturally in grains, legumes, fruits, vegetables, nuts, and seeds.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Recommendations vary by gender and age: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Men should consume 38 grams daily.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Women should consume 25 grams daily.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Persons 50 years and older should consume 30 grams (men) and 21 grams (women) daily.</a:t>
            </a:r>
          </a:p>
        </p:txBody>
      </p:sp>
      <p:sp>
        <p:nvSpPr>
          <p:cNvPr id="1945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Fiber Sources and Recommendations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8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407684" cy="525938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Unrefined grains, or </a:t>
            </a:r>
            <a:r>
              <a:rPr lang="en-US" sz="2600" b="1" dirty="0"/>
              <a:t>whole grains</a:t>
            </a:r>
            <a:r>
              <a:rPr lang="en-US" sz="2600" dirty="0"/>
              <a:t>, consist of three parts: bran, germ, and endosperm.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Examples: Rolled oats, popcorn, brown rice, whole wheat, rye, and quinoa.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The bran and germ contain vitamins, minerals, fiber, phytochemicals, and antioxidants.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Help maintain body functions.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May reduce risk of certain diseases.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Refined grains include only the endosperm, so they have less fiber and fewer nutrients.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Examples: White bread, most pasta, white rice, most baked goods.</a:t>
            </a:r>
          </a:p>
        </p:txBody>
      </p:sp>
      <p:sp>
        <p:nvSpPr>
          <p:cNvPr id="21506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Choose Whole Grains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6149975" y="4794250"/>
            <a:ext cx="270510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rgbClr val="55A53C"/>
              </a:buClr>
              <a:defRPr/>
            </a:pPr>
            <a:r>
              <a:rPr lang="en-US" sz="1800" dirty="0">
                <a:cs typeface="+mn-cs"/>
              </a:rPr>
              <a:t>A whole grain includes the bran, endosperm, and germ. Whole-wheat bread is an excellent source of whole grain.</a:t>
            </a:r>
          </a:p>
        </p:txBody>
      </p:sp>
      <p:sp>
        <p:nvSpPr>
          <p:cNvPr id="2253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Whole Grains</a:t>
            </a:r>
          </a:p>
        </p:txBody>
      </p:sp>
      <p:pic>
        <p:nvPicPr>
          <p:cNvPr id="2050" name="Picture 2" descr="\\integrafs5\DeLS_Pondy\71_Pearson_US_IRDVD\08. Working_Folder\Copyright Removed Jpegs\Lynch_CH_3e\Chapter05\Figures\Jpegs_Labeled\CH_3e_Figure_05_0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1"/>
          <a:stretch/>
        </p:blipFill>
        <p:spPr bwMode="auto">
          <a:xfrm>
            <a:off x="2375725" y="866049"/>
            <a:ext cx="3541568" cy="549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777068" y="8625"/>
            <a:ext cx="7116766" cy="1077218"/>
          </a:xfrm>
        </p:spPr>
        <p:txBody>
          <a:bodyPr/>
          <a:lstStyle/>
          <a:p>
            <a:r>
              <a:rPr lang="en-US" dirty="0"/>
              <a:t>Video: Grain Labels Do Not Reflect “Whole” Truth</a:t>
            </a:r>
          </a:p>
        </p:txBody>
      </p:sp>
      <p:pic>
        <p:nvPicPr>
          <p:cNvPr id="9" name="Picture 5" descr="ABCNewswht72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07" y="84284"/>
            <a:ext cx="12477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0" y="84266"/>
            <a:ext cx="451842" cy="451842"/>
          </a:xfrm>
          <a:prstGeom prst="rect">
            <a:avLst/>
          </a:prstGeom>
        </p:spPr>
      </p:pic>
      <p:pic>
        <p:nvPicPr>
          <p:cNvPr id="3" name="Grain_Labels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4000" y="1468908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316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777068" y="8625"/>
            <a:ext cx="7116766" cy="1077218"/>
          </a:xfrm>
        </p:spPr>
        <p:txBody>
          <a:bodyPr/>
          <a:lstStyle/>
          <a:p>
            <a:r>
              <a:rPr lang="en-US" dirty="0"/>
              <a:t>Video: Grain Labels Do Not Reflect “Whole” Truth</a:t>
            </a:r>
          </a:p>
        </p:txBody>
      </p:sp>
      <p:pic>
        <p:nvPicPr>
          <p:cNvPr id="9" name="Picture 5" descr="ABCNewswht7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07" y="84284"/>
            <a:ext cx="12477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0" y="84266"/>
            <a:ext cx="451842" cy="451842"/>
          </a:xfrm>
          <a:prstGeom prst="rect">
            <a:avLst/>
          </a:prstGeom>
        </p:spPr>
      </p:pic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379566" y="1581428"/>
            <a:ext cx="8229600" cy="3696741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b="1" dirty="0"/>
              <a:t>Discussion Questions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How can we raise consumer awareness that there is a discrepancy between the marketing of grain products and the actual contents of grain products for consumption? 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How can companies be held to a better standard to be more honest regarding the contents of products?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Provide an argument for the need for the FDA to define whole grains.</a:t>
            </a:r>
          </a:p>
        </p:txBody>
      </p:sp>
    </p:spTree>
    <p:extLst>
      <p:ext uri="{BB962C8B-B14F-4D97-AF65-F5344CB8AC3E}">
        <p14:creationId xmlns:p14="http://schemas.microsoft.com/office/powerpoint/2010/main" val="4148717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7"/>
            <a:ext cx="8229600" cy="3512068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The average person in the United States consumes 23 teaspoons of added sugars every day.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A meal consisting of a McDonald</a:t>
            </a:r>
            <a:r>
              <a:rPr lang="fr-FR" sz="2600" dirty="0"/>
              <a:t>’</a:t>
            </a:r>
            <a:r>
              <a:rPr lang="en-US" sz="2600" dirty="0"/>
              <a:t>s Big Mac, large fries, and small iced mocha contains 1,340 calories, 13% of which are from saturated fat.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Eight foods cause more than 90% of all food allergies: milk, eggs, peanuts, tree nuts, soy, wheat, fish, and shellfish.</a:t>
            </a:r>
          </a:p>
        </p:txBody>
      </p:sp>
      <p:sp>
        <p:nvSpPr>
          <p:cNvPr id="512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Did You Know?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383231" y="1150466"/>
            <a:ext cx="8229600" cy="228758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b="1" dirty="0"/>
              <a:t>Glycemic index (GI): </a:t>
            </a:r>
            <a:r>
              <a:rPr lang="en-US" sz="2600" dirty="0"/>
              <a:t>A value indicating the potential of foods to raise the level of glucose </a:t>
            </a:r>
            <a:br>
              <a:rPr lang="en-US" sz="2600" dirty="0"/>
            </a:br>
            <a:r>
              <a:rPr lang="en-US" sz="2600" dirty="0"/>
              <a:t>(a simple sugar) in the bloodstream. 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Foods with a high GI may increase a person</a:t>
            </a:r>
            <a:r>
              <a:rPr lang="fr-FR" sz="2600" dirty="0"/>
              <a:t>’</a:t>
            </a:r>
            <a:r>
              <a:rPr lang="en-US" sz="2600" dirty="0"/>
              <a:t>s risk for type 2 diabetes, weight gain, and acne. </a:t>
            </a:r>
          </a:p>
        </p:txBody>
      </p:sp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Does Glycemic Index Matter?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229600" cy="228758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Adults aged 19 years of age or older should consume an absolute minimum of 130 grams of carbohydrates each day.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Adults should consume approximately half of their total daily calories as carbohydrates.</a:t>
            </a:r>
          </a:p>
        </p:txBody>
      </p:sp>
      <p:sp>
        <p:nvSpPr>
          <p:cNvPr id="2457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Recommended Carbohydrate Intake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7"/>
            <a:ext cx="8229600" cy="4000956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Fats (also known as lipids) are a group of substances that are not soluble in water.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They help the body absorb fat-soluble vitamins.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They cushion and insulate the organs.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They add flavor and tenderness to foods.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Fats are the most concentrated energy source in the diet (9 calories per gram).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Lipids supply your body with energy both during activity and during sleep.</a:t>
            </a:r>
          </a:p>
        </p:txBody>
      </p:sp>
      <p:sp>
        <p:nvSpPr>
          <p:cNvPr id="2560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Fats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452950" cy="366597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Two other lipids are present in foods.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Phospholipids: Least common dietary lipids. Found in peanuts, egg yolks, and some processed foods.</a:t>
            </a:r>
          </a:p>
          <a:p>
            <a:pPr>
              <a:buClr>
                <a:srgbClr val="4D92BC"/>
              </a:buClr>
            </a:pPr>
            <a:r>
              <a:rPr lang="en-US" sz="2600" b="1" dirty="0"/>
              <a:t>Cholesterol: </a:t>
            </a:r>
            <a:r>
              <a:rPr lang="en-US" sz="2600" dirty="0"/>
              <a:t>An animal sterol found in the fatty part of animal-based foods such as meat and whole milk.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You don</a:t>
            </a:r>
            <a:r>
              <a:rPr lang="fr-FR" sz="2400" dirty="0"/>
              <a:t>’</a:t>
            </a:r>
            <a:r>
              <a:rPr lang="en-US" sz="2400" dirty="0"/>
              <a:t>t</a:t>
            </a:r>
            <a:r>
              <a:rPr lang="en-US" altLang="ja-JP" sz="2400" dirty="0"/>
              <a:t> need to consume cholesterol or phospholipids in your diet, as both are produced by the body.</a:t>
            </a:r>
            <a:endParaRPr lang="en-US" sz="2400" dirty="0"/>
          </a:p>
        </p:txBody>
      </p:sp>
      <p:sp>
        <p:nvSpPr>
          <p:cNvPr id="2662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Fats Are One of Three Types of Food Lipids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7"/>
            <a:ext cx="8229600" cy="4489842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Dietary fats are more precisely known as </a:t>
            </a:r>
            <a:r>
              <a:rPr lang="en-US" sz="2600" i="1" dirty="0"/>
              <a:t>triglycerides</a:t>
            </a:r>
            <a:r>
              <a:rPr lang="en-US" sz="2600" dirty="0"/>
              <a:t>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These compounds contain the chemical glycerol attached to three fatty acid chains.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Depending on the structure of the chains, one of three fats is formed:</a:t>
            </a:r>
          </a:p>
          <a:p>
            <a:pPr lvl="2">
              <a:buClr>
                <a:srgbClr val="4D92BC"/>
              </a:buClr>
            </a:pPr>
            <a:r>
              <a:rPr lang="en-US" sz="2200" i="1" dirty="0"/>
              <a:t>Saturated</a:t>
            </a:r>
            <a:r>
              <a:rPr lang="en-US" sz="2200" dirty="0"/>
              <a:t> fats</a:t>
            </a:r>
          </a:p>
          <a:p>
            <a:pPr lvl="2">
              <a:buClr>
                <a:srgbClr val="4D92BC"/>
              </a:buClr>
            </a:pPr>
            <a:r>
              <a:rPr lang="en-US" sz="2200" i="1" dirty="0"/>
              <a:t>Unsaturated</a:t>
            </a:r>
            <a:r>
              <a:rPr lang="en-US" sz="2200" dirty="0"/>
              <a:t> fats</a:t>
            </a:r>
          </a:p>
          <a:p>
            <a:pPr lvl="2">
              <a:buClr>
                <a:srgbClr val="4D92BC"/>
              </a:buClr>
            </a:pPr>
            <a:r>
              <a:rPr lang="en-US" sz="2200" i="1" dirty="0"/>
              <a:t>Trans</a:t>
            </a:r>
            <a:r>
              <a:rPr lang="en-US" sz="2200" dirty="0"/>
              <a:t> fats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Most fatty foods contain all three types of fats.</a:t>
            </a:r>
          </a:p>
        </p:txBody>
      </p:sp>
      <p:sp>
        <p:nvSpPr>
          <p:cNvPr id="2765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Fats (cont.)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7"/>
            <a:ext cx="8229600" cy="3928528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Fatty acid chains that are saturated with hydrogen. 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Solid at room temperature.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Found in animal products, dairy products, and tropical oils.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Can increase the level of low-density lipoprotein (LDL) cholesterol in the blood.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A high level of LDL and/or total blood cholesterol is a major risk factor for heart disease, increases stroke risk, and can lead to a heart attack.</a:t>
            </a:r>
          </a:p>
        </p:txBody>
      </p:sp>
      <p:sp>
        <p:nvSpPr>
          <p:cNvPr id="2867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Saturated Fats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1109284" y="6019800"/>
            <a:ext cx="692543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200" dirty="0">
                <a:cs typeface="+mn-cs"/>
              </a:rPr>
              <a:t>Ice cream, unfortunately, is loaded with saturated fat.</a:t>
            </a:r>
          </a:p>
        </p:txBody>
      </p:sp>
      <p:pic>
        <p:nvPicPr>
          <p:cNvPr id="3074" name="Picture 2" descr="\\integrafs5\DeLS_Pondy\71_Pearson_US_IRDVD\08. Working_Folder\Copyright Removed Jpegs\Lynch_CH_3e\Chapter05\Figures\Jpegs_Labeled\CH_3e_UnFigure_Pg1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292" y="926910"/>
            <a:ext cx="2181829" cy="500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/>
          <p:cNvSpPr>
            <a:spLocks noGrp="1" noChangeArrowheads="1"/>
          </p:cNvSpPr>
          <p:nvPr>
            <p:ph type="title"/>
          </p:nvPr>
        </p:nvSpPr>
        <p:spPr>
          <a:xfrm>
            <a:off x="-17252" y="8626"/>
            <a:ext cx="9144000" cy="579438"/>
          </a:xfrm>
        </p:spPr>
        <p:txBody>
          <a:bodyPr/>
          <a:lstStyle/>
          <a:p>
            <a:r>
              <a:rPr lang="en-US" dirty="0"/>
              <a:t>Saturated Fats (cont.)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229600" cy="510698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Fatty acid chains that have one or more areas not saturated with hydrogen.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Typically liquid at room temperature.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Often referred to as oils.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Generally come from plant sources.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There are two types:</a:t>
            </a:r>
          </a:p>
          <a:p>
            <a:pPr lvl="1">
              <a:buClr>
                <a:srgbClr val="4D92BC"/>
              </a:buClr>
            </a:pPr>
            <a:r>
              <a:rPr lang="en-US" sz="2400" i="1" dirty="0"/>
              <a:t>Monounsaturated</a:t>
            </a:r>
            <a:r>
              <a:rPr lang="en-US" sz="2400" dirty="0"/>
              <a:t> (examples: canola oil, peanut oil, nuts, avocado).</a:t>
            </a:r>
          </a:p>
          <a:p>
            <a:pPr lvl="1">
              <a:buClr>
                <a:srgbClr val="4D92BC"/>
              </a:buClr>
            </a:pPr>
            <a:r>
              <a:rPr lang="en-US" sz="2400" i="1" dirty="0"/>
              <a:t>Polyunsaturated </a:t>
            </a:r>
            <a:r>
              <a:rPr lang="en-US" sz="2400" dirty="0"/>
              <a:t>(examples: corn oil, soybean oil, safflower oil); also considered an </a:t>
            </a:r>
            <a:r>
              <a:rPr lang="en-US" sz="2400" b="1" dirty="0"/>
              <a:t>essential fatty acid </a:t>
            </a:r>
            <a:r>
              <a:rPr lang="en-US" sz="2400" dirty="0"/>
              <a:t>(EFA)</a:t>
            </a:r>
          </a:p>
        </p:txBody>
      </p:sp>
      <p:sp>
        <p:nvSpPr>
          <p:cNvPr id="3072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Unsaturated Fats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7"/>
            <a:ext cx="8462004" cy="3512068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Hydrogenation changes unstable, unsaturated oils into more stable, saturated solid fats called </a:t>
            </a:r>
            <a:r>
              <a:rPr lang="en-US" sz="2600" i="1" dirty="0"/>
              <a:t>trans</a:t>
            </a:r>
            <a:r>
              <a:rPr lang="en-US" sz="2600" dirty="0"/>
              <a:t> fats.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Occur almost exclusively in processed </a:t>
            </a:r>
            <a:br>
              <a:rPr lang="en-US" sz="2400" dirty="0"/>
            </a:br>
            <a:r>
              <a:rPr lang="en-US" sz="2400" dirty="0"/>
              <a:t>foods—vegetable shortening, commercially prepared baked goods, and snack foods.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Should be avoided.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Linked to high blood pressure, heart disease, stroke, and other health problems.</a:t>
            </a:r>
          </a:p>
        </p:txBody>
      </p:sp>
      <p:sp>
        <p:nvSpPr>
          <p:cNvPr id="3584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Avoid </a:t>
            </a:r>
            <a:r>
              <a:rPr lang="en-US" i="1" dirty="0"/>
              <a:t>Trans</a:t>
            </a:r>
            <a:r>
              <a:rPr lang="en-US" dirty="0"/>
              <a:t> Fats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229600" cy="510698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Fats should make up between 20% and 35% of total calories.</a:t>
            </a:r>
          </a:p>
          <a:p>
            <a:pPr>
              <a:buClr>
                <a:srgbClr val="4D92BC"/>
              </a:buClr>
            </a:pPr>
            <a:r>
              <a:rPr lang="en-US" sz="2600" i="1" dirty="0"/>
              <a:t>Trans</a:t>
            </a:r>
            <a:r>
              <a:rPr lang="en-US" sz="2600" dirty="0"/>
              <a:t> fat intake should be kept to an absolute minimum.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Saturated fats: Less than 7–10% of calories, or about 140–200 calories in a 2,000 calorie/day diet. 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Omega-6 fatty acids: About 14–17 g per day for men and about 11–12 g per day for women.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Omega-3 fatty acids: About 1.6 g per day for men and about 1.1 g per day for women.</a:t>
            </a:r>
          </a:p>
        </p:txBody>
      </p:sp>
      <p:sp>
        <p:nvSpPr>
          <p:cNvPr id="3686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Recommended Fat Intake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032777"/>
            <a:ext cx="8624968" cy="5558146"/>
          </a:xfrm>
        </p:spPr>
        <p:txBody>
          <a:bodyPr/>
          <a:lstStyle/>
          <a:p>
            <a:r>
              <a:rPr lang="en-US" sz="2600" b="1" dirty="0">
                <a:solidFill>
                  <a:srgbClr val="4D92BC"/>
                </a:solidFill>
              </a:rPr>
              <a:t>LO 5.1</a:t>
            </a:r>
            <a:r>
              <a:rPr lang="en-US" sz="2600" dirty="0"/>
              <a:t> Describe the six classes of nutrients and explain their functions in the body.</a:t>
            </a:r>
          </a:p>
          <a:p>
            <a:r>
              <a:rPr lang="en-US" sz="2600" b="1" dirty="0">
                <a:solidFill>
                  <a:srgbClr val="4D92BC"/>
                </a:solidFill>
              </a:rPr>
              <a:t>LO 5.2 </a:t>
            </a:r>
            <a:r>
              <a:rPr lang="pt-BR" sz="2600" dirty="0"/>
              <a:t>Discuss the potential benefits and concerns related to consumption of functional foods and dietary supplements.</a:t>
            </a:r>
          </a:p>
          <a:p>
            <a:r>
              <a:rPr lang="en-US" sz="2600" b="1" dirty="0">
                <a:solidFill>
                  <a:srgbClr val="4D92BC"/>
                </a:solidFill>
              </a:rPr>
              <a:t>LO 5.3 </a:t>
            </a:r>
            <a:r>
              <a:rPr lang="pt-BR" sz="2600" dirty="0"/>
              <a:t>Demonstrate how to use the DRIs, MyPlate, and other resources to design a healthful diet.</a:t>
            </a:r>
          </a:p>
          <a:p>
            <a:r>
              <a:rPr lang="en-US" sz="2600" b="1" dirty="0">
                <a:solidFill>
                  <a:srgbClr val="4D92BC"/>
                </a:solidFill>
              </a:rPr>
              <a:t>LO 5.4 </a:t>
            </a:r>
            <a:r>
              <a:rPr lang="pt-BR" sz="2600" dirty="0"/>
              <a:t>Describe ways to reduce your risk for foodborne illness, manage food allergies and intolerances, and avoid environmental contaminants.</a:t>
            </a:r>
          </a:p>
          <a:p>
            <a:r>
              <a:rPr lang="en-US" sz="2600" b="1" dirty="0">
                <a:solidFill>
                  <a:srgbClr val="4D92BC"/>
                </a:solidFill>
              </a:rPr>
              <a:t>LO 5.5 </a:t>
            </a:r>
            <a:r>
              <a:rPr lang="pt-BR" sz="2600" dirty="0"/>
              <a:t>Identify strategies for making nutritious, inexpensive choices when shopping, cooking, and eating out.</a:t>
            </a:r>
            <a:endParaRPr lang="en-US" sz="2600" dirty="0"/>
          </a:p>
        </p:txBody>
      </p:sp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Outcomes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7"/>
            <a:ext cx="8229600" cy="2278534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Protein is a macronutrient that helps builds cells and tissues, including muscle, bone, skin, and blood.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Found in both animal and plant sources.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Many sources of protein are high in cholesterol and saturated fat.</a:t>
            </a:r>
          </a:p>
        </p:txBody>
      </p:sp>
      <p:sp>
        <p:nvSpPr>
          <p:cNvPr id="3789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Proteins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229600" cy="4308773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Eleven amino acids can be produced by the body. 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Nine </a:t>
            </a:r>
            <a:r>
              <a:rPr lang="en-US" sz="2600" i="1" dirty="0"/>
              <a:t>essential amino </a:t>
            </a:r>
            <a:r>
              <a:rPr lang="en-US" sz="2600" dirty="0"/>
              <a:t>acids must be consumed from food.</a:t>
            </a:r>
          </a:p>
          <a:p>
            <a:pPr lvl="1">
              <a:buClr>
                <a:srgbClr val="4D92BC"/>
              </a:buClr>
            </a:pPr>
            <a:r>
              <a:rPr lang="en-US" sz="2400" i="1" dirty="0"/>
              <a:t>Complete proteins </a:t>
            </a:r>
            <a:r>
              <a:rPr lang="en-US" sz="2400" dirty="0"/>
              <a:t>supply all amino acids in adequate amounts.</a:t>
            </a:r>
          </a:p>
          <a:p>
            <a:pPr lvl="2">
              <a:buClr>
                <a:srgbClr val="4D92BC"/>
              </a:buClr>
            </a:pPr>
            <a:r>
              <a:rPr lang="en-US" sz="2200" dirty="0"/>
              <a:t>Meat, fish, poultry, dairy products, soy.</a:t>
            </a:r>
          </a:p>
          <a:p>
            <a:pPr lvl="1">
              <a:buClr>
                <a:srgbClr val="4D92BC"/>
              </a:buClr>
            </a:pPr>
            <a:r>
              <a:rPr lang="en-US" sz="2400" i="1" dirty="0"/>
              <a:t>Incomplete proteins </a:t>
            </a:r>
            <a:r>
              <a:rPr lang="en-US" sz="2400" dirty="0"/>
              <a:t>lack some essential amino acids.</a:t>
            </a:r>
          </a:p>
          <a:p>
            <a:pPr lvl="2">
              <a:buClr>
                <a:srgbClr val="4D92BC"/>
              </a:buClr>
            </a:pPr>
            <a:r>
              <a:rPr lang="en-US" sz="2200" dirty="0"/>
              <a:t>Legumes, grains, vegetables, seeds.</a:t>
            </a:r>
          </a:p>
          <a:p>
            <a:pPr lvl="2">
              <a:buClr>
                <a:srgbClr val="4D92BC"/>
              </a:buClr>
            </a:pPr>
            <a:r>
              <a:rPr lang="en-US" sz="2200" dirty="0"/>
              <a:t>Combinations of plant proteins can yield complete proteins.</a:t>
            </a:r>
          </a:p>
        </p:txBody>
      </p:sp>
      <p:sp>
        <p:nvSpPr>
          <p:cNvPr id="3891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Role of Amino Acids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229600" cy="3131823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Recommended RDA: 10–35% of caloric intake.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Intake above or below this range increases the risk of some chronic diseases.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Few people in the United States suffer from protein deficiencies.</a:t>
            </a:r>
          </a:p>
          <a:p>
            <a:pPr>
              <a:buClr>
                <a:srgbClr val="4D92BC"/>
              </a:buClr>
            </a:pPr>
            <a:r>
              <a:rPr lang="en-US" sz="2600" b="1" dirty="0"/>
              <a:t>Amino acids: </a:t>
            </a:r>
            <a:r>
              <a:rPr lang="en-US" sz="2600" dirty="0"/>
              <a:t>Nitrogen-containing compounds that are the building blocks of protein.</a:t>
            </a:r>
          </a:p>
        </p:txBody>
      </p:sp>
      <p:sp>
        <p:nvSpPr>
          <p:cNvPr id="3993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Recommended Protein Intake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7"/>
            <a:ext cx="8229600" cy="3086556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Compounds with no energy value of their own that are needed by the body in small amounts for normal growth and function.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They regulate body processes such as blood-cell production, nerve function, digestion, and skin and bone maintenance.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They help chemical reactions take place.</a:t>
            </a:r>
          </a:p>
        </p:txBody>
      </p:sp>
      <p:sp>
        <p:nvSpPr>
          <p:cNvPr id="4096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Vitamins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229600" cy="510698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Humans need 13 vitamins.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The fat-soluble vitamins A, D, E, and K dissolve in fat and can be stored in the body</a:t>
            </a:r>
            <a:r>
              <a:rPr lang="fr-FR" sz="2400" dirty="0"/>
              <a:t>’</a:t>
            </a:r>
            <a:r>
              <a:rPr lang="en-US" sz="2400" dirty="0"/>
              <a:t>s</a:t>
            </a:r>
            <a:r>
              <a:rPr lang="en-US" altLang="ja-JP" sz="2400" dirty="0"/>
              <a:t> fatty tissues.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The water-soluble vitamins dissolve in water, and excess amounts are generally excreted from the body in urine.</a:t>
            </a:r>
          </a:p>
          <a:p>
            <a:pPr lvl="2">
              <a:buClr>
                <a:srgbClr val="4D92BC"/>
              </a:buClr>
            </a:pPr>
            <a:r>
              <a:rPr lang="en-US" sz="2000" dirty="0"/>
              <a:t>These include vitamin C and the B-complex vitamins (thiamin, riboflavin, niacin, pantothenic acid, B</a:t>
            </a:r>
            <a:r>
              <a:rPr lang="en-US" sz="2000" baseline="-25000" dirty="0"/>
              <a:t>6</a:t>
            </a:r>
            <a:r>
              <a:rPr lang="en-US" sz="2000" dirty="0"/>
              <a:t>, biotin, folic acid, and B</a:t>
            </a:r>
            <a:r>
              <a:rPr lang="en-US" sz="2000" baseline="-25000" dirty="0"/>
              <a:t>12</a:t>
            </a:r>
            <a:r>
              <a:rPr lang="en-US" sz="2000" dirty="0"/>
              <a:t>).</a:t>
            </a:r>
          </a:p>
          <a:p>
            <a:pPr lvl="2">
              <a:buClr>
                <a:srgbClr val="4D92BC"/>
              </a:buClr>
            </a:pPr>
            <a:r>
              <a:rPr lang="en-US" sz="2000" dirty="0"/>
              <a:t>Adequate amounts should be consumed daily.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Vitamin D can be manufactured in the skin with adequate sun exposure (5–30 minutes between10:00 a.m. and 3:00 p.m.).</a:t>
            </a:r>
          </a:p>
        </p:txBody>
      </p:sp>
      <p:sp>
        <p:nvSpPr>
          <p:cNvPr id="4198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Vitamins (cont.)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229600" cy="4408361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Vitamins can be obtained in various amounts through eating: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Fruits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Vegetables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Whole grains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Meat and dairy products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Vitamin deficiencies in persons living in the United States are rare.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Excess consumption from supplements can lead to unpleasant side effects.</a:t>
            </a:r>
          </a:p>
        </p:txBody>
      </p:sp>
      <p:sp>
        <p:nvSpPr>
          <p:cNvPr id="4301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Vitamins (cont.)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integrafs5\DeLS_Pondy\71_Pearson_US_IRDVD\08. Working_Folder\Copyright Removed Jpegs\Lynch_CH_3e\Chapter05\Figures\Jpegs_Labeled\CH_3e_Table_05_01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1"/>
          <a:stretch/>
        </p:blipFill>
        <p:spPr bwMode="auto">
          <a:xfrm>
            <a:off x="315913" y="1178441"/>
            <a:ext cx="8510587" cy="451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integrafs5\DeLS_Pondy\71_Pearson_US_IRDVD\08. Working_Folder\Copyright Removed Jpegs\Lynch_CH_3e\Chapter05\Figures\Jpegs_Labeled\CH_3e_Table_05_01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0"/>
          <a:stretch/>
        </p:blipFill>
        <p:spPr bwMode="auto">
          <a:xfrm>
            <a:off x="304800" y="977299"/>
            <a:ext cx="8534400" cy="491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229600" cy="3548283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Elements needed by the body to regulate functions and provide structure.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Minerals in your diet come from a wide variety of plant and animal foods, and even from the water you drink.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A varied diet fulfills most mineral needs.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Supplements are not recommended for most healthy people, but may be necessary for some populations.</a:t>
            </a:r>
          </a:p>
        </p:txBody>
      </p:sp>
      <p:sp>
        <p:nvSpPr>
          <p:cNvPr id="4608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Minerals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integrafs5\DeLS_Pondy\71_Pearson_US_IRDVD\08. Working_Folder\Copyright Removed Jpegs\Lynch_CH_3e\Chapter05\Figures\Jpegs_Labeled\CH_3e_Table_05_0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77"/>
          <a:stretch/>
        </p:blipFill>
        <p:spPr bwMode="auto">
          <a:xfrm>
            <a:off x="420688" y="1650399"/>
            <a:ext cx="8302625" cy="3564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Grp="1" noChangeArrowheads="1"/>
          </p:cNvSpPr>
          <p:nvPr>
            <p:ph type="title"/>
          </p:nvPr>
        </p:nvSpPr>
        <p:spPr>
          <a:xfrm>
            <a:off x="1715896" y="3139281"/>
            <a:ext cx="5677705" cy="579438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4D92BC"/>
                </a:solidFill>
                <a:latin typeface="+mn-lt"/>
                <a:ea typeface="+mn-ea"/>
                <a:cs typeface="+mn-cs"/>
              </a:rPr>
              <a:t>WHAT ARE NUTRIENTS?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7"/>
            <a:ext cx="8229600" cy="4806714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Necessary for life; you can live for only a few days without water.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Dispersed throughout the body.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Vital to body functions: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Nutrient digestion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Absorption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Transportation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Also lubricates tissues, regulates body temperature, provides moisture to skin and other tissues, carries wastes out of the body, and contributes to a feeling of fullness when consumed with a meal.</a:t>
            </a:r>
          </a:p>
        </p:txBody>
      </p:sp>
      <p:sp>
        <p:nvSpPr>
          <p:cNvPr id="5017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7"/>
            <a:ext cx="8229600" cy="2498080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Bottled water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Sports beverages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Milk and milk substitutes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Sweetened beverages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Beverages containing caffeine</a:t>
            </a:r>
          </a:p>
        </p:txBody>
      </p:sp>
      <p:sp>
        <p:nvSpPr>
          <p:cNvPr id="5120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 of Water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Content Placeholder 2"/>
          <p:cNvSpPr>
            <a:spLocks noGrp="1"/>
          </p:cNvSpPr>
          <p:nvPr>
            <p:ph idx="1"/>
          </p:nvPr>
        </p:nvSpPr>
        <p:spPr>
          <a:xfrm>
            <a:off x="383231" y="1150467"/>
            <a:ext cx="8229600" cy="1239648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Women: Nine cups (2.2 liters) per day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Men: 13 cups (3 liters) per day</a:t>
            </a:r>
          </a:p>
        </p:txBody>
      </p:sp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Recommended Water Intake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Content Placeholder 2"/>
          <p:cNvSpPr>
            <a:spLocks noGrp="1"/>
          </p:cNvSpPr>
          <p:nvPr>
            <p:ph idx="1"/>
          </p:nvPr>
        </p:nvSpPr>
        <p:spPr>
          <a:xfrm>
            <a:off x="365125" y="1141413"/>
            <a:ext cx="8229600" cy="228758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Functional foods are foods thought to confer health benefits beyond those provided by their basic nutrients.</a:t>
            </a:r>
          </a:p>
        </p:txBody>
      </p:sp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Functional Foods and Dietary Supplements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\\integrafs5\DeLS_Pondy\71_Pearson_US_IRDVD\08. Working_Folder\Copyright Removed Jpegs\Lynch_CH_3e\Chapter05\Figures\Jpegs_Labeled\CH_3e_UnFigure_Pg10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7"/>
          <a:stretch/>
        </p:blipFill>
        <p:spPr bwMode="auto">
          <a:xfrm>
            <a:off x="2174050" y="1008302"/>
            <a:ext cx="4794312" cy="517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385" y="2887624"/>
            <a:ext cx="8312727" cy="1077218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4D92BC"/>
                </a:solidFill>
                <a:latin typeface="+mn-lt"/>
                <a:ea typeface="+mn-ea"/>
                <a:cs typeface="+mn-cs"/>
              </a:rPr>
              <a:t>OTHER HEALTHFUL SUBSTANCES IN FOOD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229600" cy="510698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Naturally occurring plant substances thought to have disease-preventing qualities and health-promoting properties.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Sources include fruits, vegetables, legumes, nuts, seeds, and grains.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Provide non-essential nutrients: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Carotenoids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Flavonoids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Organosulfur compounds</a:t>
            </a:r>
          </a:p>
        </p:txBody>
      </p:sp>
      <p:sp>
        <p:nvSpPr>
          <p:cNvPr id="5632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Phytochemicals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5"/>
          <p:cNvSpPr>
            <a:spLocks noGrp="1" noChangeArrowheads="1"/>
          </p:cNvSpPr>
          <p:nvPr>
            <p:ph idx="1"/>
          </p:nvPr>
        </p:nvSpPr>
        <p:spPr>
          <a:xfrm>
            <a:off x="392284" y="1168572"/>
            <a:ext cx="8579700" cy="510698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400" b="1" dirty="0"/>
              <a:t>Oxidation reactions: </a:t>
            </a:r>
            <a:r>
              <a:rPr lang="en-US" sz="2400" dirty="0"/>
              <a:t>Everyday body-functioning chemical reactions.</a:t>
            </a:r>
          </a:p>
          <a:p>
            <a:pPr>
              <a:buClr>
                <a:srgbClr val="4D92BC"/>
              </a:buClr>
            </a:pPr>
            <a:r>
              <a:rPr lang="en-US" sz="2400" b="1" dirty="0"/>
              <a:t>Antioxidants: </a:t>
            </a:r>
            <a:r>
              <a:rPr lang="en-US" sz="2400" dirty="0"/>
              <a:t>Compounds in food that help protect the body from harmful molecules called </a:t>
            </a:r>
            <a:r>
              <a:rPr lang="en-US" sz="2400" i="1" dirty="0"/>
              <a:t>free radicals.</a:t>
            </a:r>
          </a:p>
          <a:p>
            <a:pPr lvl="1">
              <a:buClr>
                <a:srgbClr val="4D92BC"/>
              </a:buClr>
            </a:pPr>
            <a:r>
              <a:rPr lang="en-US" sz="2250" dirty="0"/>
              <a:t>Free radicals start chain reactions that can damage cells.</a:t>
            </a:r>
          </a:p>
          <a:p>
            <a:pPr lvl="1">
              <a:buClr>
                <a:srgbClr val="4D92BC"/>
              </a:buClr>
            </a:pPr>
            <a:r>
              <a:rPr lang="en-US" sz="2250" dirty="0"/>
              <a:t>Environmental factors can contribute to free radical production.</a:t>
            </a:r>
          </a:p>
          <a:p>
            <a:pPr lvl="1">
              <a:buClr>
                <a:srgbClr val="4D92BC"/>
              </a:buClr>
            </a:pPr>
            <a:r>
              <a:rPr lang="en-US" sz="2250" dirty="0"/>
              <a:t>Free radical damage has been linked to health problems:</a:t>
            </a:r>
          </a:p>
          <a:p>
            <a:pPr lvl="2">
              <a:buClr>
                <a:srgbClr val="4D92BC"/>
              </a:buClr>
            </a:pPr>
            <a:r>
              <a:rPr lang="en-US" sz="1900" dirty="0"/>
              <a:t>Cancer</a:t>
            </a:r>
          </a:p>
          <a:p>
            <a:pPr lvl="2">
              <a:buClr>
                <a:srgbClr val="4D92BC"/>
              </a:buClr>
            </a:pPr>
            <a:r>
              <a:rPr lang="en-US" sz="1900" dirty="0"/>
              <a:t>Heart disease</a:t>
            </a:r>
          </a:p>
          <a:p>
            <a:pPr lvl="2">
              <a:buClr>
                <a:srgbClr val="4D92BC"/>
              </a:buClr>
            </a:pPr>
            <a:r>
              <a:rPr lang="en-US" sz="1900" dirty="0"/>
              <a:t>Alzheimer</a:t>
            </a:r>
            <a:r>
              <a:rPr lang="fr-FR" sz="1900" dirty="0"/>
              <a:t>’</a:t>
            </a:r>
            <a:r>
              <a:rPr lang="en-US" sz="1900" dirty="0"/>
              <a:t>s</a:t>
            </a:r>
            <a:r>
              <a:rPr lang="en-US" altLang="ja-JP" sz="1900" dirty="0"/>
              <a:t> dementia</a:t>
            </a:r>
          </a:p>
          <a:p>
            <a:pPr lvl="2">
              <a:buClr>
                <a:srgbClr val="4D92BC"/>
              </a:buClr>
            </a:pPr>
            <a:r>
              <a:rPr lang="en-US" sz="1900" dirty="0"/>
              <a:t>Parkinson</a:t>
            </a:r>
            <a:r>
              <a:rPr lang="fr-FR" sz="1900" dirty="0"/>
              <a:t>’</a:t>
            </a:r>
            <a:r>
              <a:rPr lang="en-US" sz="1900" dirty="0"/>
              <a:t>s</a:t>
            </a:r>
            <a:r>
              <a:rPr lang="en-US" altLang="ja-JP" sz="1900" dirty="0"/>
              <a:t> disease</a:t>
            </a:r>
          </a:p>
          <a:p>
            <a:pPr lvl="2">
              <a:buClr>
                <a:srgbClr val="4D92BC"/>
              </a:buClr>
            </a:pPr>
            <a:r>
              <a:rPr lang="en-US" sz="1900" dirty="0"/>
              <a:t>Arthritis</a:t>
            </a:r>
          </a:p>
        </p:txBody>
      </p:sp>
      <p:sp>
        <p:nvSpPr>
          <p:cNvPr id="5734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Antioxidants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229600" cy="510698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Free radical damage can be neutralized by antioxidants: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Vitamins C and E and beta-carotene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Selenium (a mineral)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Phytochemicals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Antioxidants stabilize free radicals.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Sources: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Fruits and vegetables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Whole grains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Nuts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Legumes</a:t>
            </a:r>
          </a:p>
        </p:txBody>
      </p:sp>
      <p:sp>
        <p:nvSpPr>
          <p:cNvPr id="5837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Antioxidants (cont.)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5"/>
          <p:cNvSpPr>
            <a:spLocks noGrp="1" noChangeArrowheads="1"/>
          </p:cNvSpPr>
          <p:nvPr>
            <p:ph idx="1"/>
          </p:nvPr>
        </p:nvSpPr>
        <p:spPr>
          <a:xfrm>
            <a:off x="383230" y="1150467"/>
            <a:ext cx="8471059" cy="3457748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b="1" dirty="0"/>
              <a:t>Probiotics</a:t>
            </a:r>
            <a:r>
              <a:rPr lang="en-US" sz="2600" dirty="0"/>
              <a:t> are living, beneficial microbes that develop naturally in fermented dairy food such as yogurt, buttermilk, and kefir and fermented vegetables. 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Help maintain digestive functions and promote health.</a:t>
            </a:r>
          </a:p>
          <a:p>
            <a:pPr>
              <a:buClr>
                <a:srgbClr val="4D92BC"/>
              </a:buClr>
            </a:pPr>
            <a:r>
              <a:rPr lang="en-US" sz="2600" b="1" dirty="0"/>
              <a:t>Prebiotics</a:t>
            </a:r>
            <a:r>
              <a:rPr lang="en-US" sz="2600" dirty="0"/>
              <a:t> are nondigestible food ingredients that benefit human health by stimulating the growth and/or activity of beneficial bacteria in the large intestine.</a:t>
            </a:r>
          </a:p>
        </p:txBody>
      </p:sp>
      <p:sp>
        <p:nvSpPr>
          <p:cNvPr id="5939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Probiotics and Prebiotics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7"/>
            <a:ext cx="8229600" cy="2278534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Chemicals the body derives from food and requires for energy, growth, and survival.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During </a:t>
            </a:r>
            <a:r>
              <a:rPr lang="en-US" sz="2600" i="1" dirty="0"/>
              <a:t>digestion</a:t>
            </a:r>
            <a:r>
              <a:rPr lang="en-US" sz="2600" dirty="0"/>
              <a:t>, the food you eat is broken down into nutrients that are small enough to be absorbed into the bloodstream.</a:t>
            </a:r>
          </a:p>
        </p:txBody>
      </p:sp>
      <p:sp>
        <p:nvSpPr>
          <p:cNvPr id="717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Nutrients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777068" y="8625"/>
            <a:ext cx="7116766" cy="1077218"/>
          </a:xfrm>
        </p:spPr>
        <p:txBody>
          <a:bodyPr/>
          <a:lstStyle/>
          <a:p>
            <a:r>
              <a:rPr lang="en-US" dirty="0"/>
              <a:t>Video: Coconut: How Healthy Is the </a:t>
            </a:r>
            <a:r>
              <a:rPr lang="en-US" dirty="0" err="1"/>
              <a:t>Superfood</a:t>
            </a:r>
            <a:r>
              <a:rPr lang="en-US" dirty="0"/>
              <a:t>? </a:t>
            </a:r>
          </a:p>
        </p:txBody>
      </p:sp>
      <p:pic>
        <p:nvPicPr>
          <p:cNvPr id="9" name="Picture 5" descr="ABCNewswht72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07" y="84284"/>
            <a:ext cx="12477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0" y="84266"/>
            <a:ext cx="451842" cy="451842"/>
          </a:xfrm>
          <a:prstGeom prst="rect">
            <a:avLst/>
          </a:prstGeom>
        </p:spPr>
      </p:pic>
      <p:pic>
        <p:nvPicPr>
          <p:cNvPr id="3" name="GMA_3-11-15_Coconut_-_How_Healthy_Is_the_Superfoo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3488" y="1284702"/>
            <a:ext cx="7557025" cy="472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987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777068" y="8625"/>
            <a:ext cx="7116766" cy="1077218"/>
          </a:xfrm>
        </p:spPr>
        <p:txBody>
          <a:bodyPr/>
          <a:lstStyle/>
          <a:p>
            <a:r>
              <a:rPr lang="en-US" dirty="0"/>
              <a:t>Video: Coconut: How Healthy Is the </a:t>
            </a:r>
            <a:r>
              <a:rPr lang="en-US" dirty="0" err="1"/>
              <a:t>Superfood</a:t>
            </a:r>
            <a:r>
              <a:rPr lang="en-US" dirty="0"/>
              <a:t>? </a:t>
            </a:r>
          </a:p>
        </p:txBody>
      </p:sp>
      <p:pic>
        <p:nvPicPr>
          <p:cNvPr id="9" name="Picture 5" descr="ABCNewswht7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07" y="84284"/>
            <a:ext cx="12477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0" y="84266"/>
            <a:ext cx="451842" cy="451842"/>
          </a:xfrm>
          <a:prstGeom prst="rect">
            <a:avLst/>
          </a:prstGeom>
        </p:spPr>
      </p:pic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379566" y="1581429"/>
            <a:ext cx="8229600" cy="2945304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b="1" dirty="0"/>
              <a:t>Discussion Questions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What are some potential drawbacks to using coconut products?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Under what circumstances might it be beneficial to use coconut products?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Explain why people who exercise often might want to drink coconut water.</a:t>
            </a:r>
          </a:p>
        </p:txBody>
      </p:sp>
    </p:spTree>
    <p:extLst>
      <p:ext uri="{BB962C8B-B14F-4D97-AF65-F5344CB8AC3E}">
        <p14:creationId xmlns:p14="http://schemas.microsoft.com/office/powerpoint/2010/main" val="31962876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4"/>
          <p:cNvSpPr>
            <a:spLocks noGrp="1" noChangeArrowheads="1"/>
          </p:cNvSpPr>
          <p:nvPr>
            <p:ph type="title"/>
          </p:nvPr>
        </p:nvSpPr>
        <p:spPr>
          <a:xfrm>
            <a:off x="-17252" y="3139281"/>
            <a:ext cx="9144000" cy="579438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4D92BC"/>
                </a:solidFill>
                <a:latin typeface="+mn-lt"/>
                <a:ea typeface="+mn-ea"/>
                <a:cs typeface="+mn-cs"/>
              </a:rPr>
              <a:t>WHAT TOOLS CAN HELP YOU EAT RIGHT?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5"/>
          <p:cNvSpPr>
            <a:spLocks noGrp="1" noChangeArrowheads="1"/>
          </p:cNvSpPr>
          <p:nvPr>
            <p:ph idx="1"/>
          </p:nvPr>
        </p:nvSpPr>
        <p:spPr>
          <a:xfrm>
            <a:off x="365125" y="1141414"/>
            <a:ext cx="8229600" cy="3611656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A set of energy and nutrient recommendations for supporting good health.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Estimated Average Requirement (EAR)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Recommended Dietary Allowance (RDA)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Adequate Intake (AI)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Tolerable Upper Intake Level (UL)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Estimated Energy Requirement (EER)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Acceptable Macronutrient Distribution Range (AMDR)</a:t>
            </a:r>
          </a:p>
        </p:txBody>
      </p:sp>
      <p:sp>
        <p:nvSpPr>
          <p:cNvPr id="6246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Dietary Reference Intakes (DRIs)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5"/>
          <p:cNvSpPr>
            <a:spLocks noGrp="1" noChangeArrowheads="1"/>
          </p:cNvSpPr>
          <p:nvPr>
            <p:ph idx="1"/>
          </p:nvPr>
        </p:nvSpPr>
        <p:spPr>
          <a:xfrm>
            <a:off x="365125" y="1141413"/>
            <a:ext cx="8670233" cy="3122769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Use the </a:t>
            </a:r>
            <a:r>
              <a:rPr lang="en-US" sz="2600" b="1" dirty="0"/>
              <a:t>Nutrition Facts panel </a:t>
            </a:r>
            <a:r>
              <a:rPr lang="en-US" sz="2600" dirty="0"/>
              <a:t>to learn: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Serving size and servings per container.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Calories and calories from fat.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List of nutrients and </a:t>
            </a:r>
            <a:r>
              <a:rPr lang="en-US" sz="2400" b="1" dirty="0"/>
              <a:t>Percent Daily Value </a:t>
            </a:r>
            <a:br>
              <a:rPr lang="en-US" sz="2400" b="1" dirty="0"/>
            </a:br>
            <a:r>
              <a:rPr lang="en-US" sz="2400" dirty="0"/>
              <a:t>(% DV): The percentage that a serving of the food would contribute to daily needs based on a 2,000-calorie diet.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Footnote for Daily Values.</a:t>
            </a:r>
          </a:p>
        </p:txBody>
      </p:sp>
      <p:sp>
        <p:nvSpPr>
          <p:cNvPr id="6349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Food Labels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 Food Labels Wisely</a:t>
            </a:r>
          </a:p>
        </p:txBody>
      </p:sp>
      <p:pic>
        <p:nvPicPr>
          <p:cNvPr id="8194" name="Picture 2" descr="\\integrafs5\DeLS_Pondy\71_Pearson_US_IRDVD\08. Working_Folder\Copyright Removed Jpegs\Lynch_CH_3e\Chapter05\Figures\Jpegs_Labeled\CH_3e_Figure_05_0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7"/>
          <a:stretch/>
        </p:blipFill>
        <p:spPr bwMode="auto">
          <a:xfrm>
            <a:off x="3561773" y="1014310"/>
            <a:ext cx="2020455" cy="5129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777068" y="8625"/>
            <a:ext cx="7116766" cy="1077218"/>
          </a:xfrm>
        </p:spPr>
        <p:txBody>
          <a:bodyPr/>
          <a:lstStyle/>
          <a:p>
            <a:r>
              <a:rPr lang="en-US" dirty="0"/>
              <a:t>Video: Changes Coming to Nutrition Labels</a:t>
            </a:r>
          </a:p>
        </p:txBody>
      </p:sp>
      <p:pic>
        <p:nvPicPr>
          <p:cNvPr id="9" name="Picture 5" descr="ABCNewswht72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07" y="84284"/>
            <a:ext cx="12477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0" y="84266"/>
            <a:ext cx="451842" cy="451842"/>
          </a:xfrm>
          <a:prstGeom prst="rect">
            <a:avLst/>
          </a:prstGeom>
        </p:spPr>
      </p:pic>
      <p:pic>
        <p:nvPicPr>
          <p:cNvPr id="3" name="WNT_2-27-14_Changes_Coming_to_Nutrition_Label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989" y="1417913"/>
            <a:ext cx="6870023" cy="429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62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777068" y="8625"/>
            <a:ext cx="7116766" cy="1077218"/>
          </a:xfrm>
        </p:spPr>
        <p:txBody>
          <a:bodyPr/>
          <a:lstStyle/>
          <a:p>
            <a:r>
              <a:rPr lang="en-US" dirty="0"/>
              <a:t>Video: Changes Coming to Nutrition Labels</a:t>
            </a:r>
          </a:p>
        </p:txBody>
      </p:sp>
      <p:pic>
        <p:nvPicPr>
          <p:cNvPr id="9" name="Picture 5" descr="ABCNewswht7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07" y="84284"/>
            <a:ext cx="12477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0" y="84266"/>
            <a:ext cx="451842" cy="451842"/>
          </a:xfrm>
          <a:prstGeom prst="rect">
            <a:avLst/>
          </a:prstGeom>
        </p:spPr>
      </p:pic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379566" y="1581428"/>
            <a:ext cx="8229600" cy="3298389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b="1" dirty="0"/>
              <a:t>Discussion Questions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Explain the changes being made to calorie information on nutrition labels and the reasons for those changes.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What are some examples of foods for which serving size amounts will change? 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How might these changes affect a person’s food choices?</a:t>
            </a:r>
          </a:p>
        </p:txBody>
      </p:sp>
    </p:spTree>
    <p:extLst>
      <p:ext uri="{BB962C8B-B14F-4D97-AF65-F5344CB8AC3E}">
        <p14:creationId xmlns:p14="http://schemas.microsoft.com/office/powerpoint/2010/main" val="142656449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Estimating Serving Sizes </a:t>
            </a:r>
          </a:p>
        </p:txBody>
      </p:sp>
      <p:pic>
        <p:nvPicPr>
          <p:cNvPr id="9219" name="Picture 3" descr="\\integrafs5\DeLS_Pondy\71_Pearson_US_IRDVD\08. Working_Folder\Copyright Removed Jpegs\Lynch_CH_3e\Chapter05\Figures\Jpegs_Labeled\CH_3e_Figure_05_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239" y="900086"/>
            <a:ext cx="2577523" cy="5436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Rectangle 7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229600" cy="3810833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MyPlate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Learn about different foods and food groups.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Analyze your current diet and physical activity level.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Get a personalized daily food plan.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Find tips for healthy eating and for increasing physical activity.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Learn how to plan healthful menus.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Get information on how to lose weight.</a:t>
            </a:r>
          </a:p>
        </p:txBody>
      </p:sp>
      <p:sp>
        <p:nvSpPr>
          <p:cNvPr id="6656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Dietary Guidelines for Americans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229600" cy="3330999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Six major classes of nutrients are found in food: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Carbohydrates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Fats (more appropriately called lipids)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Proteins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Vitamins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Minerals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Water</a:t>
            </a:r>
          </a:p>
        </p:txBody>
      </p:sp>
      <p:sp>
        <p:nvSpPr>
          <p:cNvPr id="819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Nutrients (cont.)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USDA</a:t>
            </a:r>
            <a:r>
              <a:rPr lang="fr-FR" dirty="0"/>
              <a:t>’</a:t>
            </a:r>
            <a:r>
              <a:rPr lang="en-US" dirty="0"/>
              <a:t>s</a:t>
            </a:r>
            <a:r>
              <a:rPr lang="en-US" altLang="ja-JP" dirty="0"/>
              <a:t> MyPlate</a:t>
            </a:r>
            <a:endParaRPr lang="en-US" dirty="0"/>
          </a:p>
        </p:txBody>
      </p:sp>
      <p:pic>
        <p:nvPicPr>
          <p:cNvPr id="10242" name="Picture 2" descr="\\integrafs5\DeLS_Pondy\71_Pearson_US_IRDVD\08. Working_Folder\Copyright Removed Jpegs\Lynch_CH_3e\Chapter05\Figures\Jpegs_Labeled\CH_3e_Figure_05_0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2"/>
          <a:stretch/>
        </p:blipFill>
        <p:spPr bwMode="auto">
          <a:xfrm>
            <a:off x="1748393" y="997674"/>
            <a:ext cx="5645626" cy="514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an “Ounce-Equivalent”?</a:t>
            </a:r>
          </a:p>
        </p:txBody>
      </p:sp>
      <p:pic>
        <p:nvPicPr>
          <p:cNvPr id="11266" name="Picture 2" descr="\\integrafs5\DeLS_Pondy\71_Pearson_US_IRDVD\08. Working_Folder\Copyright Removed Jpegs\Lynch_CH_3e\Chapter05\Figures\Jpegs_Labeled\CH_3e_Figure_05_0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4"/>
          <a:stretch/>
        </p:blipFill>
        <p:spPr bwMode="auto">
          <a:xfrm>
            <a:off x="207939" y="1034084"/>
            <a:ext cx="8726535" cy="518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\\integrafs5\DeLS_Pondy\71_Pearson_US_IRDVD\08. Working_Folder\Copyright Removed Jpegs\Lynch_CH_3e\Chapter05\Figures\Jpegs_Labeled\CH_3e_UnFigure_Pg11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8"/>
          <a:stretch/>
        </p:blipFill>
        <p:spPr bwMode="auto">
          <a:xfrm>
            <a:off x="810578" y="1017464"/>
            <a:ext cx="7522845" cy="51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596008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4"/>
          <p:cNvSpPr>
            <a:spLocks noGrp="1" noChangeArrowheads="1"/>
          </p:cNvSpPr>
          <p:nvPr>
            <p:ph type="title"/>
          </p:nvPr>
        </p:nvSpPr>
        <p:spPr>
          <a:xfrm>
            <a:off x="1119737" y="3139281"/>
            <a:ext cx="6870023" cy="579438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4D92BC"/>
                </a:solidFill>
                <a:latin typeface="+mn-lt"/>
                <a:ea typeface="+mn-ea"/>
                <a:cs typeface="+mn-cs"/>
              </a:rPr>
              <a:t>IS OUR FOOD SUPPLY SAFE?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Foodborne Illness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idx="1"/>
          </p:nvPr>
        </p:nvSpPr>
        <p:spPr>
          <a:xfrm>
            <a:off x="365125" y="1141413"/>
            <a:ext cx="8371470" cy="510698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Also known as </a:t>
            </a:r>
            <a:r>
              <a:rPr lang="en-US" sz="2600" b="1" dirty="0"/>
              <a:t>food poisoning</a:t>
            </a:r>
            <a:r>
              <a:rPr lang="en-US" sz="2600" dirty="0"/>
              <a:t>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Illness caused by ingesting foods or beverages contaminated with pathogenic microorganisms or their toxins.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Animal protein foods (poultry, eggs), sponges, dish towels, cutting boards, wooden utensils, and human hands are common hosts for foodborne bacteria.</a:t>
            </a:r>
          </a:p>
          <a:p>
            <a:pPr lvl="1">
              <a:buClr>
                <a:srgbClr val="4D92BC"/>
              </a:buClr>
            </a:pPr>
            <a:r>
              <a:rPr lang="en-US" sz="2400" i="1" dirty="0"/>
              <a:t>Campylobacter </a:t>
            </a:r>
          </a:p>
          <a:p>
            <a:pPr lvl="1">
              <a:buClr>
                <a:srgbClr val="4D92BC"/>
              </a:buClr>
            </a:pPr>
            <a:r>
              <a:rPr lang="en-US" sz="2400" i="1" dirty="0"/>
              <a:t>Salmonella </a:t>
            </a:r>
          </a:p>
          <a:p>
            <a:pPr lvl="1">
              <a:buClr>
                <a:srgbClr val="4D92BC"/>
              </a:buClr>
            </a:pPr>
            <a:r>
              <a:rPr lang="en-US" sz="2400" i="1" dirty="0"/>
              <a:t>E. coli 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Effects can include fever, diarrhea, vomiting, dehydration, and death.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4D92BC"/>
              </a:buClr>
            </a:pPr>
            <a:r>
              <a:rPr lang="en-US" sz="2600" i="1" dirty="0"/>
              <a:t>Clean</a:t>
            </a:r>
            <a:r>
              <a:rPr lang="en-US" sz="2600" dirty="0"/>
              <a:t>. Wash your hands, utensils, and cutting boards with warm water and soap before and after contact with raw red meat, poultry, seafood, and eggs.</a:t>
            </a:r>
          </a:p>
          <a:p>
            <a:pPr>
              <a:buClr>
                <a:srgbClr val="4D92BC"/>
              </a:buClr>
            </a:pPr>
            <a:r>
              <a:rPr lang="en-US" sz="2600" i="1" dirty="0"/>
              <a:t>Separate</a:t>
            </a:r>
            <a:r>
              <a:rPr lang="en-US" sz="2600" dirty="0"/>
              <a:t>. Use different cutting boards and utensils for raw meat and foods that won</a:t>
            </a:r>
            <a:r>
              <a:rPr lang="fr-FR" sz="2600" dirty="0"/>
              <a:t>’</a:t>
            </a:r>
            <a:r>
              <a:rPr lang="en-US" sz="2600" dirty="0"/>
              <a:t>t</a:t>
            </a:r>
            <a:r>
              <a:rPr lang="en-US" altLang="ja-JP" sz="2600" dirty="0"/>
              <a:t> be cooked.</a:t>
            </a:r>
          </a:p>
          <a:p>
            <a:pPr>
              <a:buClr>
                <a:srgbClr val="4D92BC"/>
              </a:buClr>
            </a:pPr>
            <a:r>
              <a:rPr lang="en-US" sz="2600" i="1" dirty="0"/>
              <a:t>Cook</a:t>
            </a:r>
            <a:r>
              <a:rPr lang="en-US" sz="2600" dirty="0"/>
              <a:t>. Use a food thermometer to make sure that meat is cooked to a temperature that is safe for eating (above 140ºF).</a:t>
            </a:r>
          </a:p>
          <a:p>
            <a:pPr>
              <a:buClr>
                <a:srgbClr val="4D92BC"/>
              </a:buClr>
            </a:pPr>
            <a:r>
              <a:rPr lang="en-US" sz="2600" i="1" dirty="0"/>
              <a:t>Chill</a:t>
            </a:r>
            <a:r>
              <a:rPr lang="en-US" sz="2600" dirty="0"/>
              <a:t>. Refrigerate leftover food within two hours.</a:t>
            </a:r>
          </a:p>
        </p:txBody>
      </p:sp>
      <p:sp>
        <p:nvSpPr>
          <p:cNvPr id="7577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Reducing Your Risk for Foodborne Illness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Rectangle 8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4D92BC"/>
              </a:buClr>
            </a:pPr>
            <a:r>
              <a:rPr lang="en-US" sz="2600" b="1" dirty="0"/>
              <a:t>Food allergy: </a:t>
            </a:r>
            <a:r>
              <a:rPr lang="en-US" sz="2600" dirty="0"/>
              <a:t>An adverse reaction of the body</a:t>
            </a:r>
            <a:r>
              <a:rPr lang="fr-FR" sz="2600" dirty="0"/>
              <a:t>’</a:t>
            </a:r>
            <a:r>
              <a:rPr lang="en-US" sz="2600" dirty="0"/>
              <a:t>s</a:t>
            </a:r>
            <a:r>
              <a:rPr lang="en-US" altLang="ja-JP" sz="2600" dirty="0"/>
              <a:t> immune system to a food or food component.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It is estimated that millions of people in the United States have a food allergy.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Symptoms include swelling of the lips or throat, digestive upset, skin hives, breathing problems, and </a:t>
            </a:r>
            <a:r>
              <a:rPr lang="en-US" sz="2400" i="1" dirty="0"/>
              <a:t>anaphylaxis</a:t>
            </a:r>
            <a:r>
              <a:rPr lang="en-US" sz="2400" dirty="0"/>
              <a:t> (the most severe response, which causes most of the symptoms within minutes of exposure).</a:t>
            </a:r>
          </a:p>
          <a:p>
            <a:pPr lvl="2">
              <a:buClr>
                <a:srgbClr val="4D92BC"/>
              </a:buClr>
            </a:pPr>
            <a:r>
              <a:rPr lang="en-US" sz="2200" dirty="0"/>
              <a:t>Anaphylaxis can progress to </a:t>
            </a:r>
            <a:r>
              <a:rPr lang="en-US" sz="2200" i="1" dirty="0"/>
              <a:t>anaphylactic shock</a:t>
            </a:r>
            <a:r>
              <a:rPr lang="en-US" sz="2200" dirty="0"/>
              <a:t>, which is usually fatal.</a:t>
            </a:r>
          </a:p>
        </p:txBody>
      </p:sp>
      <p:sp>
        <p:nvSpPr>
          <p:cNvPr id="76802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Food Allergies and Intolerances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Rectangle 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Eight foods cause more than 90% of all food allergies: milk, eggs, peanuts, tree nuts, soy, wheat, fish, and shellfish.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Food labels are required to identify these products.</a:t>
            </a:r>
          </a:p>
          <a:p>
            <a:pPr>
              <a:buClr>
                <a:srgbClr val="4D92BC"/>
              </a:buClr>
            </a:pPr>
            <a:r>
              <a:rPr lang="en-US" sz="2600" b="1" dirty="0"/>
              <a:t>Food intolerances: </a:t>
            </a:r>
            <a:r>
              <a:rPr lang="en-US" sz="2600" dirty="0"/>
              <a:t>Adverse food reactions that don</a:t>
            </a:r>
            <a:r>
              <a:rPr lang="fr-FR" sz="2600" dirty="0"/>
              <a:t>’</a:t>
            </a:r>
            <a:r>
              <a:rPr lang="en-US" sz="2600" dirty="0"/>
              <a:t>t</a:t>
            </a:r>
            <a:r>
              <a:rPr lang="en-US" altLang="ja-JP" sz="2600" dirty="0"/>
              <a:t> involve the immune system.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Reactions generally develop over a prolonged time.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The most common is </a:t>
            </a:r>
            <a:r>
              <a:rPr lang="en-US" sz="2400" i="1" dirty="0"/>
              <a:t>lactose intolerance</a:t>
            </a:r>
            <a:r>
              <a:rPr lang="en-US" sz="2400" dirty="0"/>
              <a:t>, the inability to properly digest the milk sugar lactose.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Gluten intolerance should not be confused with celiac disease.</a:t>
            </a:r>
          </a:p>
        </p:txBody>
      </p:sp>
      <p:sp>
        <p:nvSpPr>
          <p:cNvPr id="7782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Food Allergies and Intolerances (cont.)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9" name="Rectangle 7"/>
          <p:cNvSpPr>
            <a:spLocks noGrp="1" noChangeArrowheads="1"/>
          </p:cNvSpPr>
          <p:nvPr>
            <p:ph idx="1"/>
          </p:nvPr>
        </p:nvSpPr>
        <p:spPr>
          <a:xfrm>
            <a:off x="365125" y="1141413"/>
            <a:ext cx="8229600" cy="228758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Food residues are chemicals that are not naturally part of the food, but remain in the food despite cleaning and processing: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Pollutants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Pesticides</a:t>
            </a:r>
          </a:p>
        </p:txBody>
      </p:sp>
      <p:sp>
        <p:nvSpPr>
          <p:cNvPr id="7885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Food Residues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4"/>
          <p:cNvSpPr>
            <a:spLocks noGrp="1" noChangeArrowheads="1"/>
          </p:cNvSpPr>
          <p:nvPr>
            <p:ph type="title"/>
          </p:nvPr>
        </p:nvSpPr>
        <p:spPr>
          <a:xfrm>
            <a:off x="398385" y="2896676"/>
            <a:ext cx="8312727" cy="1077218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4D92BC"/>
                </a:solidFill>
                <a:latin typeface="+mn-lt"/>
                <a:ea typeface="+mn-ea"/>
                <a:cs typeface="+mn-cs"/>
              </a:rPr>
              <a:t>CHANGE YOURSELF, CHANGE YOUR WORLD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229600" cy="4652805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Macronutrients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Nutrients your body needs in relatively large quantities:</a:t>
            </a:r>
          </a:p>
          <a:p>
            <a:pPr lvl="2">
              <a:buClr>
                <a:srgbClr val="4D92BC"/>
              </a:buClr>
            </a:pPr>
            <a:r>
              <a:rPr lang="en-US" sz="2200" dirty="0"/>
              <a:t>Carbohydrates</a:t>
            </a:r>
          </a:p>
          <a:p>
            <a:pPr lvl="2">
              <a:buClr>
                <a:srgbClr val="4D92BC"/>
              </a:buClr>
            </a:pPr>
            <a:r>
              <a:rPr lang="en-US" sz="2200" dirty="0"/>
              <a:t>Fats</a:t>
            </a:r>
          </a:p>
          <a:p>
            <a:pPr lvl="2">
              <a:buClr>
                <a:srgbClr val="4D92BC"/>
              </a:buClr>
            </a:pPr>
            <a:r>
              <a:rPr lang="en-US" sz="2200" dirty="0"/>
              <a:t>Proteins</a:t>
            </a:r>
          </a:p>
          <a:p>
            <a:pPr lvl="2">
              <a:buClr>
                <a:srgbClr val="4D92BC"/>
              </a:buClr>
            </a:pPr>
            <a:r>
              <a:rPr lang="en-US" sz="2200" dirty="0"/>
              <a:t>Water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Carbohydrates, fats, and proteins are known as </a:t>
            </a:r>
            <a:r>
              <a:rPr lang="en-US" sz="2400" i="1" dirty="0"/>
              <a:t>energy-yielding nutrients</a:t>
            </a:r>
            <a:r>
              <a:rPr lang="en-US" sz="2400" dirty="0"/>
              <a:t>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They provide you with the energy needed to move, think, and survive.</a:t>
            </a:r>
          </a:p>
        </p:txBody>
      </p:sp>
      <p:sp>
        <p:nvSpPr>
          <p:cNvPr id="1024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and Calories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3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Think smart when making choices.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Eat smart when eating out.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Shop smart when money is tight (legumes, canned tuna, lean meats, poultry and fish, whole grains, frozen vegetables, fresh and frozen fruits).</a:t>
            </a:r>
          </a:p>
        </p:txBody>
      </p:sp>
      <p:sp>
        <p:nvSpPr>
          <p:cNvPr id="8192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Personal Choices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Buying unhealthy foods encourages the sale of unhealthy foods.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Make friends with the staff at your dining hall or campus eateries and encourage nutritious, locally grown food choices.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Find out who is in charge of vending machines and request healthier foods to be included.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Join the National Student Campaign Against Hunger and Homelessness.</a:t>
            </a:r>
          </a:p>
        </p:txBody>
      </p:sp>
      <p:sp>
        <p:nvSpPr>
          <p:cNvPr id="829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Campus Advocacy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Digestive Process</a:t>
            </a:r>
          </a:p>
        </p:txBody>
      </p:sp>
      <p:pic>
        <p:nvPicPr>
          <p:cNvPr id="1026" name="Picture 2" descr="\\integrafs5\DeLS_Pondy\71_Pearson_US_IRDVD\08. Working_Folder\Copyright Removed Jpegs\Lynch_CH_3e\Chapter05\Figures\Jpegs_Labeled\CH_3e_Figure_05_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5"/>
          <a:stretch/>
        </p:blipFill>
        <p:spPr bwMode="auto">
          <a:xfrm>
            <a:off x="1984769" y="1014822"/>
            <a:ext cx="5174463" cy="521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229600" cy="228758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A common term for kilocalorie (kcal), a </a:t>
            </a:r>
            <a:r>
              <a:rPr lang="en-US" sz="2600" b="1" dirty="0"/>
              <a:t>calorie</a:t>
            </a:r>
            <a:r>
              <a:rPr lang="en-US" sz="2600" dirty="0"/>
              <a:t> is the amount of energy required to raise the temperature of 1 kilogram of water by 1 degree Celsius. 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Energy nutrients differ in calorie content.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Vitamins, minerals, and water provide no energy.</a:t>
            </a:r>
          </a:p>
        </p:txBody>
      </p:sp>
      <p:sp>
        <p:nvSpPr>
          <p:cNvPr id="1229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Calorie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1_HA5Lect_template">
  <a:themeElements>
    <a:clrScheme name="HA5Lect_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HA5Lect_template">
      <a:majorFont>
        <a:latin typeface="Arial"/>
        <a:ea typeface=""/>
        <a:cs typeface="Arial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HA5Lect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HA5Lect_template">
  <a:themeElements>
    <a:clrScheme name="HA5Lect_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HA5Lect_template">
      <a:majorFont>
        <a:latin typeface="Arial"/>
        <a:ea typeface=""/>
        <a:cs typeface="Arial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HA5Lect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gtk_01:Applications (Mac OS 9):Microsoft Office 2001:Templates:My Templates:HA5Lect_template.pot</Template>
  <TotalTime>1569</TotalTime>
  <Words>3335</Words>
  <Application>Microsoft Macintosh PowerPoint</Application>
  <PresentationFormat>On-screen Show (4:3)</PresentationFormat>
  <Paragraphs>328</Paragraphs>
  <Slides>71</Slides>
  <Notes>65</Notes>
  <HiddenSlides>0</HiddenSlides>
  <MMClips>3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71</vt:i4>
      </vt:variant>
    </vt:vector>
  </HeadingPairs>
  <TitlesOfParts>
    <vt:vector size="74" baseType="lpstr">
      <vt:lpstr>Arial</vt:lpstr>
      <vt:lpstr>1_HA5Lect_template</vt:lpstr>
      <vt:lpstr>2_HA5Lect_template</vt:lpstr>
      <vt:lpstr>Chapter 5: Nutrition</vt:lpstr>
      <vt:lpstr>Did You Know?</vt:lpstr>
      <vt:lpstr>Learning Outcomes</vt:lpstr>
      <vt:lpstr>WHAT ARE NUTRIENTS?</vt:lpstr>
      <vt:lpstr>Nutrients</vt:lpstr>
      <vt:lpstr>Nutrients (cont.)</vt:lpstr>
      <vt:lpstr>Energy and Calories</vt:lpstr>
      <vt:lpstr>The Digestive Process</vt:lpstr>
      <vt:lpstr>Calorie</vt:lpstr>
      <vt:lpstr>Carbohydrates</vt:lpstr>
      <vt:lpstr>Simple Carbohydrates</vt:lpstr>
      <vt:lpstr>Simple Carbohydrates (cont.)</vt:lpstr>
      <vt:lpstr>Complex Carbohydrates</vt:lpstr>
      <vt:lpstr>Facts About Fiber</vt:lpstr>
      <vt:lpstr>Fiber Sources and Recommendations</vt:lpstr>
      <vt:lpstr>Choose Whole Grains</vt:lpstr>
      <vt:lpstr>Whole Grains</vt:lpstr>
      <vt:lpstr>Video: Grain Labels Do Not Reflect “Whole” Truth</vt:lpstr>
      <vt:lpstr>Video: Grain Labels Do Not Reflect “Whole” Truth</vt:lpstr>
      <vt:lpstr>Does Glycemic Index Matter?</vt:lpstr>
      <vt:lpstr>Recommended Carbohydrate Intake</vt:lpstr>
      <vt:lpstr>Fats</vt:lpstr>
      <vt:lpstr>Fats Are One of Three Types of Food Lipids</vt:lpstr>
      <vt:lpstr>Fats (cont.)</vt:lpstr>
      <vt:lpstr>Saturated Fats</vt:lpstr>
      <vt:lpstr>Saturated Fats (cont.)</vt:lpstr>
      <vt:lpstr>Unsaturated Fats</vt:lpstr>
      <vt:lpstr>Avoid Trans Fats</vt:lpstr>
      <vt:lpstr>Recommended Fat Intake</vt:lpstr>
      <vt:lpstr>Proteins</vt:lpstr>
      <vt:lpstr>The Role of Amino Acids</vt:lpstr>
      <vt:lpstr>Recommended Protein Intake</vt:lpstr>
      <vt:lpstr>Vitamins</vt:lpstr>
      <vt:lpstr>Vitamins (cont.)</vt:lpstr>
      <vt:lpstr>Vitamins (cont.)</vt:lpstr>
      <vt:lpstr>PowerPoint Presentation</vt:lpstr>
      <vt:lpstr>PowerPoint Presentation</vt:lpstr>
      <vt:lpstr>Minerals</vt:lpstr>
      <vt:lpstr>PowerPoint Presentation</vt:lpstr>
      <vt:lpstr>Water</vt:lpstr>
      <vt:lpstr>Sources of Water</vt:lpstr>
      <vt:lpstr>Recommended Water Intake</vt:lpstr>
      <vt:lpstr>What About Functional Foods and Dietary Supplements</vt:lpstr>
      <vt:lpstr>PowerPoint Presentation</vt:lpstr>
      <vt:lpstr>OTHER HEALTHFUL SUBSTANCES IN FOOD</vt:lpstr>
      <vt:lpstr>Phytochemicals</vt:lpstr>
      <vt:lpstr>Antioxidants</vt:lpstr>
      <vt:lpstr>Antioxidants (cont.)</vt:lpstr>
      <vt:lpstr>Probiotics and Prebiotics</vt:lpstr>
      <vt:lpstr>Video: Coconut: How Healthy Is the Superfood? </vt:lpstr>
      <vt:lpstr>Video: Coconut: How Healthy Is the Superfood? </vt:lpstr>
      <vt:lpstr>WHAT TOOLS CAN HELP YOU EAT RIGHT?</vt:lpstr>
      <vt:lpstr>Dietary Reference Intakes (DRIs)</vt:lpstr>
      <vt:lpstr>Food Labels</vt:lpstr>
      <vt:lpstr>Read Food Labels Wisely</vt:lpstr>
      <vt:lpstr>Video: Changes Coming to Nutrition Labels</vt:lpstr>
      <vt:lpstr>Video: Changes Coming to Nutrition Labels</vt:lpstr>
      <vt:lpstr>Estimating Serving Sizes </vt:lpstr>
      <vt:lpstr>Dietary Guidelines for Americans</vt:lpstr>
      <vt:lpstr>The USDA’s MyPlate</vt:lpstr>
      <vt:lpstr>What’s an “Ounce-Equivalent”?</vt:lpstr>
      <vt:lpstr>PowerPoint Presentation</vt:lpstr>
      <vt:lpstr>IS OUR FOOD SUPPLY SAFE?</vt:lpstr>
      <vt:lpstr>Foodborne Illness</vt:lpstr>
      <vt:lpstr>Reducing Your Risk for Foodborne Illness</vt:lpstr>
      <vt:lpstr>Food Allergies and Intolerances</vt:lpstr>
      <vt:lpstr>Food Allergies and Intolerances (cont.)</vt:lpstr>
      <vt:lpstr>Food Residues</vt:lpstr>
      <vt:lpstr>CHANGE YOURSELF, CHANGE YOUR WORLD</vt:lpstr>
      <vt:lpstr>Personal Choices</vt:lpstr>
      <vt:lpstr>Campus Advocacy</vt:lpstr>
    </vt:vector>
  </TitlesOfParts>
  <Company>뿿ˤʤ㏘뿿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 U</dc:creator>
  <cp:lastModifiedBy>Place, Jean Marie</cp:lastModifiedBy>
  <cp:revision>214</cp:revision>
  <dcterms:created xsi:type="dcterms:W3CDTF">2007-09-26T05:29:17Z</dcterms:created>
  <dcterms:modified xsi:type="dcterms:W3CDTF">2020-01-12T19:06:49Z</dcterms:modified>
</cp:coreProperties>
</file>