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9" r:id="rId1"/>
    <p:sldMasterId id="2147483668" r:id="rId2"/>
    <p:sldMasterId id="2147483657" r:id="rId3"/>
  </p:sldMasterIdLst>
  <p:notesMasterIdLst>
    <p:notesMasterId r:id="rId45"/>
  </p:notesMasterIdLst>
  <p:handoutMasterIdLst>
    <p:handoutMasterId r:id="rId46"/>
  </p:handoutMasterIdLst>
  <p:sldIdLst>
    <p:sldId id="256" r:id="rId4"/>
    <p:sldId id="257" r:id="rId5"/>
    <p:sldId id="258" r:id="rId6"/>
    <p:sldId id="307" r:id="rId7"/>
    <p:sldId id="259" r:id="rId8"/>
    <p:sldId id="260" r:id="rId9"/>
    <p:sldId id="261" r:id="rId10"/>
    <p:sldId id="262" r:id="rId11"/>
    <p:sldId id="263" r:id="rId12"/>
    <p:sldId id="264" r:id="rId13"/>
    <p:sldId id="310" r:id="rId14"/>
    <p:sldId id="311" r:id="rId15"/>
    <p:sldId id="265" r:id="rId16"/>
    <p:sldId id="266" r:id="rId17"/>
    <p:sldId id="267" r:id="rId18"/>
    <p:sldId id="269" r:id="rId19"/>
    <p:sldId id="270" r:id="rId20"/>
    <p:sldId id="271" r:id="rId21"/>
    <p:sldId id="274" r:id="rId22"/>
    <p:sldId id="275" r:id="rId23"/>
    <p:sldId id="276" r:id="rId24"/>
    <p:sldId id="278" r:id="rId25"/>
    <p:sldId id="279" r:id="rId26"/>
    <p:sldId id="280" r:id="rId27"/>
    <p:sldId id="283" r:id="rId28"/>
    <p:sldId id="285" r:id="rId29"/>
    <p:sldId id="286" r:id="rId30"/>
    <p:sldId id="287" r:id="rId31"/>
    <p:sldId id="290" r:id="rId32"/>
    <p:sldId id="291" r:id="rId33"/>
    <p:sldId id="292" r:id="rId34"/>
    <p:sldId id="293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4032">
          <p15:clr>
            <a:srgbClr val="A4A3A4"/>
          </p15:clr>
        </p15:guide>
        <p15:guide id="3" pos="288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92BC"/>
    <a:srgbClr val="000000"/>
    <a:srgbClr val="E5B73D"/>
    <a:srgbClr val="CD0044"/>
    <a:srgbClr val="6A733D"/>
    <a:srgbClr val="4E6273"/>
    <a:srgbClr val="E3E709"/>
    <a:srgbClr val="BE2A40"/>
    <a:srgbClr val="8E8C24"/>
    <a:srgbClr val="3736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8" autoAdjust="0"/>
    <p:restoredTop sz="90204" autoAdjust="0"/>
  </p:normalViewPr>
  <p:slideViewPr>
    <p:cSldViewPr snapToGrid="0">
      <p:cViewPr varScale="1">
        <p:scale>
          <a:sx n="115" d="100"/>
          <a:sy n="115" d="100"/>
        </p:scale>
        <p:origin x="2152" y="192"/>
      </p:cViewPr>
      <p:guideLst>
        <p:guide orient="horz" pos="2160"/>
        <p:guide orient="horz" pos="4032"/>
        <p:guide pos="28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7" d="100"/>
          <a:sy n="107" d="100"/>
        </p:scale>
        <p:origin x="-520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FCAE23-4D2E-2F4E-8AF9-A93C6DBEAC74}" type="datetimeFigureOut">
              <a:rPr lang="en-US" smtClean="0"/>
              <a:t>1/12/20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44CFC-8BF9-2C4E-9289-81FEC5A72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750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9116663-B372-3E48-9F73-B21AA219DBD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4977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FE69F1-2C49-8541-A1A5-EFBA37142D8A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2417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4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211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0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36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0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365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9439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FIGURE 16.1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World Population Growth in Billions.</a:t>
            </a:r>
          </a:p>
          <a:p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Source: 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Data from Population Division of the United Nations Department of Economic and Social Affairs. (2015). 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World population prospects: The 2015 revision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, Figure 2, page 2.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www.unfpa.org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.</a:t>
            </a:r>
            <a:endParaRPr lang="en-US" dirty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331D260-8EBE-2248-B457-A7F401C3FCF4}" type="slidenum">
              <a:rPr lang="en-US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7269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5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9342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5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4589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7372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63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8049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7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932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529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073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37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FIGURE 16.2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The Greenhouse Effect.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6919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475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FIGURE 16.3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Increase in Global Surface Temperature and in Atmospheric CO</a:t>
            </a:r>
            <a:r>
              <a:rPr lang="en-IN" sz="1200" b="1" i="0" u="none" strike="noStrike" kern="1200" baseline="-2500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2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Levels, 1880–2015. </a:t>
            </a:r>
            <a:b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</a:b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The increase in temperature and atmospheric CO</a:t>
            </a:r>
            <a:r>
              <a:rPr lang="en-IN" sz="1200" b="0" i="0" u="none" strike="noStrike" kern="1200" baseline="-2500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2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levels parallels the burning of fossil fuels.</a:t>
            </a:r>
          </a:p>
          <a:p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Source: 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Data from World Meteorological Organization. (2015, November 9). 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Greenhouse gas bulletin, no. 11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.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www.wmo.int; 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and U.S. Environmental Protection Agency. (2016, February 24). 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Climate change indicators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, Figure</a:t>
            </a:r>
          </a:p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2: Temperatures worldwide, 1901–2014.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www3.epa.gov.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3354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415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782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6485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885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2385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92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2896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97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151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49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6807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0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4677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9091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262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323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7245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01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8846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11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FIGURE 16.5 </a:t>
            </a:r>
            <a:r>
              <a:rPr lang="en-IN" sz="1200" b="1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Biomagnification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. </a:t>
            </a:r>
            <a:b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</a:b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The concentration of contaminants increases as animals higher and higher in the food chain consume contaminated animal tissue. 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Biomagnification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can increase the concentration of pollutants like mercury in fish that we commonly eat, like tuna.</a:t>
            </a:r>
          </a:p>
          <a:p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Source: 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Thompson, J., 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Manore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, M., &amp; Vaughan, L., 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The science of nutrition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, 4th edition. © 2017. Printed and electronically reproduced by permission of Pearson Education, Inc., Upper Saddle River, NJ.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9399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21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3971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523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9400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62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8921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728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7253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83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FIGURE 16.6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Decibel Levels of Common Noises. </a:t>
            </a:r>
            <a:b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</a:b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Noise-related hearing damage can be caused not only by high decibel levels but also by prolonged exposure to noises above 85 decibels.</a:t>
            </a:r>
          </a:p>
          <a:p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Source: 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Data from Oregon Health &amp; Science University (2013). 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Decibel exposure time guidelines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.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www.ohsu.edu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; and National Institute on Deafness and Other Communication Disorders (2010, June 7). 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Common sounds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.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www.nih.gov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7648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0077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035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25427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FIGURE 16.7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The Electromagnetic Spectrum and Sources of Radiation. </a:t>
            </a:r>
          </a:p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Non-ionizing radiation is considered less harmful than ionizing radiation.</a:t>
            </a:r>
            <a:b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</a:b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Source: 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Adapted from Environmental Protection Agency. (2012, August 7). 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Radiation protection: Ionizing &amp; non-ionizing radiation. 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www.epa.gov.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084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323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3716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24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466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347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121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8371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762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9395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386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0419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562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44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606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536" y="607675"/>
            <a:ext cx="5533167" cy="6247431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65126" y="3124200"/>
            <a:ext cx="3392503" cy="107721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91440"/>
          <a:lstStyle>
            <a:lvl1pPr>
              <a:defRPr>
                <a:solidFill>
                  <a:srgbClr val="CD0044"/>
                </a:solidFill>
              </a:defRPr>
            </a:lvl1pPr>
          </a:lstStyle>
          <a:p>
            <a:pPr lvl="0"/>
            <a:r>
              <a:rPr lang="en-US" noProof="0" dirty="0"/>
              <a:t>Click to edit</a:t>
            </a:r>
            <a:br>
              <a:rPr lang="en-US" noProof="0" dirty="0"/>
            </a:br>
            <a:r>
              <a:rPr lang="en-US" noProof="0" dirty="0"/>
              <a:t>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125" y="4860925"/>
            <a:ext cx="6569075" cy="400110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2000" baseline="0">
                <a:solidFill>
                  <a:srgbClr val="CD0044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-6350" y="0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65125" y="44450"/>
            <a:ext cx="800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Lecture 3 Outline</a:t>
            </a:r>
          </a:p>
        </p:txBody>
      </p:sp>
    </p:spTree>
    <p:extLst>
      <p:ext uri="{BB962C8B-B14F-4D97-AF65-F5344CB8AC3E}">
        <p14:creationId xmlns:p14="http://schemas.microsoft.com/office/powerpoint/2010/main" val="1725270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276600"/>
            <a:ext cx="4038600" cy="28956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276600"/>
            <a:ext cx="4038600" cy="28956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141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536" y="607675"/>
            <a:ext cx="5533167" cy="6247431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65126" y="3124200"/>
            <a:ext cx="3392503" cy="107721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91440"/>
          <a:lstStyle>
            <a:lvl1pPr>
              <a:defRPr>
                <a:solidFill>
                  <a:srgbClr val="CD0044"/>
                </a:solidFill>
              </a:defRPr>
            </a:lvl1pPr>
          </a:lstStyle>
          <a:p>
            <a:pPr lvl="0"/>
            <a:r>
              <a:rPr lang="en-US" noProof="0" dirty="0"/>
              <a:t>Click to edit</a:t>
            </a:r>
            <a:br>
              <a:rPr lang="en-US" noProof="0" dirty="0"/>
            </a:br>
            <a:r>
              <a:rPr lang="en-US" noProof="0" dirty="0"/>
              <a:t>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125" y="4860925"/>
            <a:ext cx="6569075" cy="400110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2000" baseline="0">
                <a:solidFill>
                  <a:srgbClr val="CD0044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-6350" y="0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65125" y="44450"/>
            <a:ext cx="800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Lecture 3 Outline</a:t>
            </a:r>
          </a:p>
        </p:txBody>
      </p:sp>
    </p:spTree>
    <p:extLst>
      <p:ext uri="{BB962C8B-B14F-4D97-AF65-F5344CB8AC3E}">
        <p14:creationId xmlns:p14="http://schemas.microsoft.com/office/powerpoint/2010/main" val="3215295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3618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125" y="1463040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125" y="1463040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0728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1E39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377" y="1150039"/>
            <a:ext cx="8229600" cy="5106987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78064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8797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4849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67609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2484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11319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9506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27726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276600"/>
            <a:ext cx="4038600" cy="28956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276600"/>
            <a:ext cx="4038600" cy="28956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14212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536" y="607675"/>
            <a:ext cx="5533167" cy="6247431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65126" y="3124200"/>
            <a:ext cx="3392503" cy="107721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91440"/>
          <a:lstStyle>
            <a:lvl1pPr>
              <a:defRPr>
                <a:solidFill>
                  <a:srgbClr val="CD0044"/>
                </a:solidFill>
              </a:defRPr>
            </a:lvl1pPr>
          </a:lstStyle>
          <a:p>
            <a:pPr lvl="0"/>
            <a:r>
              <a:rPr lang="en-US" noProof="0" dirty="0"/>
              <a:t>Click to edit</a:t>
            </a:r>
            <a:br>
              <a:rPr lang="en-US" noProof="0" dirty="0"/>
            </a:br>
            <a:r>
              <a:rPr lang="en-US" noProof="0" dirty="0"/>
              <a:t>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125" y="4860925"/>
            <a:ext cx="6569075" cy="400110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2000" baseline="0">
                <a:solidFill>
                  <a:srgbClr val="CD0044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-6350" y="0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65125" y="44450"/>
            <a:ext cx="800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Lecture Outline</a:t>
            </a:r>
          </a:p>
        </p:txBody>
      </p:sp>
    </p:spTree>
    <p:extLst>
      <p:ext uri="{BB962C8B-B14F-4D97-AF65-F5344CB8AC3E}">
        <p14:creationId xmlns:p14="http://schemas.microsoft.com/office/powerpoint/2010/main" val="38012336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7358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125" y="1463040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125" y="1463040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7019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1E39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377" y="1150039"/>
            <a:ext cx="8229600" cy="5106987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53408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11628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65805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58848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2484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7660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6248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125" y="1463040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125" y="1463040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38773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276600"/>
            <a:ext cx="4038600" cy="28956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276600"/>
            <a:ext cx="4038600" cy="28956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0346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1E39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377" y="1150039"/>
            <a:ext cx="8229600" cy="5106987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1730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3290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0400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3080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2484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3265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4041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6350" y="0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938" y="15081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584581"/>
            <a:ext cx="8229600" cy="422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6" name="Rectangle 15"/>
          <p:cNvSpPr txBox="1">
            <a:spLocks noChangeArrowheads="1"/>
          </p:cNvSpPr>
          <p:nvPr/>
        </p:nvSpPr>
        <p:spPr bwMode="gray">
          <a:xfrm>
            <a:off x="76200" y="6602413"/>
            <a:ext cx="5399088" cy="179387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© 2018 Pearson Education, Inc.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7698" y="500356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-12812" y="1011500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75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6350" y="0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938" y="15081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141413"/>
            <a:ext cx="8229600" cy="510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Rectangle 15"/>
          <p:cNvSpPr txBox="1">
            <a:spLocks noChangeArrowheads="1"/>
          </p:cNvSpPr>
          <p:nvPr/>
        </p:nvSpPr>
        <p:spPr bwMode="gray">
          <a:xfrm>
            <a:off x="76200" y="6602413"/>
            <a:ext cx="5399088" cy="179387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© 2018 Pearson Education, Inc.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7698" y="500356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479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6350" y="0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938" y="15081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141413"/>
            <a:ext cx="8229600" cy="510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Rectangle 15"/>
          <p:cNvSpPr txBox="1">
            <a:spLocks noChangeArrowheads="1"/>
          </p:cNvSpPr>
          <p:nvPr/>
        </p:nvSpPr>
        <p:spPr bwMode="gray">
          <a:xfrm>
            <a:off x="76200" y="6602413"/>
            <a:ext cx="5399088" cy="179387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131034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eg"/><Relationship Id="rId5" Type="http://schemas.openxmlformats.org/officeDocument/2006/relationships/hyperlink" Target="../../../../../Other/02_PPTLecture_LEC/02_psychosocial_health.mov" TargetMode="Externa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../Other/02_PPTLecture_LEC/02_psychosocial_health.mov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3"/>
          <p:cNvSpPr>
            <a:spLocks noGrp="1" noChangeArrowheads="1"/>
          </p:cNvSpPr>
          <p:nvPr>
            <p:ph type="ctrTitle"/>
          </p:nvPr>
        </p:nvSpPr>
        <p:spPr>
          <a:xfrm>
            <a:off x="365125" y="1896665"/>
            <a:ext cx="2865011" cy="2062103"/>
          </a:xfrm>
        </p:spPr>
        <p:txBody>
          <a:bodyPr/>
          <a:lstStyle/>
          <a:p>
            <a:r>
              <a:rPr lang="en-US" dirty="0">
                <a:solidFill>
                  <a:srgbClr val="284587"/>
                </a:solidFill>
              </a:rPr>
              <a:t>Chapter 16: </a:t>
            </a:r>
            <a:r>
              <a:rPr lang="en-IN" dirty="0">
                <a:solidFill>
                  <a:srgbClr val="284587"/>
                </a:solidFill>
              </a:rPr>
              <a:t>Your Environment,</a:t>
            </a:r>
            <a:br>
              <a:rPr lang="en-IN" dirty="0">
                <a:solidFill>
                  <a:srgbClr val="284587"/>
                </a:solidFill>
              </a:rPr>
            </a:br>
            <a:r>
              <a:rPr lang="en-IN" dirty="0">
                <a:solidFill>
                  <a:srgbClr val="284587"/>
                </a:solidFill>
              </a:rPr>
              <a:t>Your Health</a:t>
            </a:r>
            <a:endParaRPr lang="en-US" dirty="0">
              <a:solidFill>
                <a:srgbClr val="284587"/>
              </a:solidFill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126" y="4860925"/>
            <a:ext cx="3214711" cy="1311128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en-US" sz="1800" dirty="0">
                <a:solidFill>
                  <a:srgbClr val="284587"/>
                </a:solidFill>
              </a:rPr>
              <a:t>Lecture Outlines by</a:t>
            </a:r>
          </a:p>
          <a:p>
            <a:pPr lvl="0"/>
            <a:r>
              <a:rPr lang="en-US" sz="1800" dirty="0">
                <a:solidFill>
                  <a:srgbClr val="284587"/>
                </a:solidFill>
              </a:rPr>
              <a:t>Sloane Burke Winkelman</a:t>
            </a:r>
          </a:p>
          <a:p>
            <a:pPr lvl="0"/>
            <a:r>
              <a:rPr lang="en-US" sz="1800" dirty="0">
                <a:solidFill>
                  <a:srgbClr val="284587"/>
                </a:solidFill>
              </a:rPr>
              <a:t>California State University, Northridge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394325" y="8731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2715363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Sustainability is the ability to meet society</a:t>
            </a:r>
            <a:r>
              <a:rPr lang="fr-FR" sz="2600" dirty="0"/>
              <a:t>’</a:t>
            </a:r>
            <a:r>
              <a:rPr lang="en-US" sz="2600" dirty="0"/>
              <a:t>s</a:t>
            </a:r>
            <a:r>
              <a:rPr lang="en-US" altLang="ja-JP" sz="2600" dirty="0"/>
              <a:t> current needs without compromising future generations</a:t>
            </a:r>
            <a:r>
              <a:rPr lang="fr-FR" altLang="ja-JP" sz="2600" dirty="0"/>
              <a:t>’</a:t>
            </a:r>
            <a:r>
              <a:rPr lang="en-US" altLang="ja-JP" sz="2600" dirty="0"/>
              <a:t> abilities to meet their own needs.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It includes policies for ensuring that certain components of the environment are not overtaxed, depleted, or destroyed.</a:t>
            </a:r>
          </a:p>
        </p:txBody>
      </p:sp>
      <p:sp>
        <p:nvSpPr>
          <p:cNvPr id="1126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 Sustainability</a:t>
            </a:r>
          </a:p>
        </p:txBody>
      </p:sp>
    </p:spTree>
    <p:extLst>
      <p:ext uri="{BB962C8B-B14F-4D97-AF65-F5344CB8AC3E}">
        <p14:creationId xmlns:p14="http://schemas.microsoft.com/office/powerpoint/2010/main" val="2882766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77068" y="8625"/>
            <a:ext cx="7116766" cy="1569660"/>
          </a:xfrm>
        </p:spPr>
        <p:txBody>
          <a:bodyPr/>
          <a:lstStyle/>
          <a:p>
            <a:r>
              <a:rPr lang="en-US" dirty="0"/>
              <a:t>Video: China Smog Creates What Some Call a King of Respiratory Nuclear Winter</a:t>
            </a:r>
          </a:p>
        </p:txBody>
      </p:sp>
      <p:pic>
        <p:nvPicPr>
          <p:cNvPr id="9" name="Picture 5" descr="ABCNewswht72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07" y="84284"/>
            <a:ext cx="12477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" y="84266"/>
            <a:ext cx="451842" cy="451842"/>
          </a:xfrm>
          <a:prstGeom prst="rect">
            <a:avLst/>
          </a:prstGeom>
        </p:spPr>
      </p:pic>
      <p:pic>
        <p:nvPicPr>
          <p:cNvPr id="3" name="WNT_2-26-14_China_Smog_Creates_Respiratory_Nuclear_Wint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49263" y="1938992"/>
            <a:ext cx="6245475" cy="390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17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77068" y="8625"/>
            <a:ext cx="7116766" cy="1569660"/>
          </a:xfrm>
        </p:spPr>
        <p:txBody>
          <a:bodyPr/>
          <a:lstStyle/>
          <a:p>
            <a:r>
              <a:rPr lang="en-US" dirty="0"/>
              <a:t>Video: China Smog Creates What Some Call a King of Respiratory Nuclear Winter</a:t>
            </a:r>
          </a:p>
        </p:txBody>
      </p:sp>
      <p:pic>
        <p:nvPicPr>
          <p:cNvPr id="9" name="Picture 5" descr="ABCNewswht7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07" y="84284"/>
            <a:ext cx="12477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" y="84266"/>
            <a:ext cx="451842" cy="451842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379566" y="1834912"/>
            <a:ext cx="8229600" cy="31625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Discussion Questions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According to the World Health Organization, what air quality index is considered safe? What was the air quality index in Beijing at the time of this report? 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What causes the smog in China?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Does China’s poor air quality affect Americans? Explain your answer.</a:t>
            </a:r>
          </a:p>
        </p:txBody>
      </p:sp>
    </p:spTree>
    <p:extLst>
      <p:ext uri="{BB962C8B-B14F-4D97-AF65-F5344CB8AC3E}">
        <p14:creationId xmlns:p14="http://schemas.microsoft.com/office/powerpoint/2010/main" val="613511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>
            <a:spLocks noGrp="1" noChangeArrowheads="1"/>
          </p:cNvSpPr>
          <p:nvPr>
            <p:ph type="title"/>
          </p:nvPr>
        </p:nvSpPr>
        <p:spPr>
          <a:xfrm>
            <a:off x="1973973" y="3132071"/>
            <a:ext cx="5161550" cy="57943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OVERPOPULATION</a:t>
            </a:r>
          </a:p>
        </p:txBody>
      </p:sp>
    </p:spTree>
    <p:extLst>
      <p:ext uri="{BB962C8B-B14F-4D97-AF65-F5344CB8AC3E}">
        <p14:creationId xmlns:p14="http://schemas.microsoft.com/office/powerpoint/2010/main" val="29530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 Population Growth in Billions </a:t>
            </a:r>
          </a:p>
        </p:txBody>
      </p:sp>
      <p:pic>
        <p:nvPicPr>
          <p:cNvPr id="1026" name="Picture 2" descr="\\integrafs5\DeLS_Pondy\71_Pearson_US_IRDVD\03. For_Testing\Lynch_CH_3e\JPEGS\Pass_01\Chapter16\Figures\Jpegs_Labeled\CH_3e_Figure_16_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3"/>
          <a:stretch/>
        </p:blipFill>
        <p:spPr bwMode="auto">
          <a:xfrm>
            <a:off x="1665716" y="900260"/>
            <a:ext cx="5812568" cy="530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247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86678"/>
            <a:ext cx="8229600" cy="4752393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4D92BC"/>
              </a:buClr>
            </a:pPr>
            <a:r>
              <a:rPr lang="en-US" sz="2600" dirty="0"/>
              <a:t>At the time of the United States</a:t>
            </a:r>
            <a:r>
              <a:rPr lang="fr-FR" sz="2600" dirty="0"/>
              <a:t>’</a:t>
            </a:r>
            <a:r>
              <a:rPr lang="en-US" sz="2600" dirty="0"/>
              <a:t> founding, the world population was approximately 1 billion people. </a:t>
            </a:r>
          </a:p>
          <a:p>
            <a:pPr lvl="1">
              <a:lnSpc>
                <a:spcPct val="90000"/>
              </a:lnSpc>
              <a:buClr>
                <a:srgbClr val="4D92BC"/>
              </a:buClr>
            </a:pPr>
            <a:r>
              <a:rPr lang="en-US" sz="2400" dirty="0"/>
              <a:t>In 2011, it reached 7 billion.</a:t>
            </a:r>
          </a:p>
          <a:p>
            <a:pPr lvl="1">
              <a:lnSpc>
                <a:spcPct val="90000"/>
              </a:lnSpc>
              <a:buClr>
                <a:srgbClr val="4D92BC"/>
              </a:buClr>
            </a:pPr>
            <a:r>
              <a:rPr lang="en-US" sz="2400" dirty="0"/>
              <a:t>The number is estimated to exceed 9 billion by 2050.</a:t>
            </a:r>
          </a:p>
          <a:p>
            <a:pPr lvl="1">
              <a:lnSpc>
                <a:spcPct val="90000"/>
              </a:lnSpc>
              <a:buClr>
                <a:srgbClr val="4D92BC"/>
              </a:buClr>
            </a:pPr>
            <a:r>
              <a:rPr lang="en-US" sz="2400" dirty="0"/>
              <a:t>Human demands on the environment continue to increase.</a:t>
            </a:r>
          </a:p>
          <a:p>
            <a:pPr lvl="1">
              <a:lnSpc>
                <a:spcPct val="90000"/>
              </a:lnSpc>
              <a:buClr>
                <a:srgbClr val="4D92BC"/>
              </a:buClr>
            </a:pPr>
            <a:r>
              <a:rPr lang="en-US" sz="2400" dirty="0"/>
              <a:t>Some countries practice population control.</a:t>
            </a:r>
          </a:p>
          <a:p>
            <a:pPr>
              <a:lnSpc>
                <a:spcPct val="90000"/>
              </a:lnSpc>
              <a:buClr>
                <a:srgbClr val="4D92BC"/>
              </a:buClr>
            </a:pPr>
            <a:r>
              <a:rPr lang="en-US" sz="2600" dirty="0"/>
              <a:t>Ecological footprint: The collective impact of an entity on its resources, ecosystems, and other key environmental features.</a:t>
            </a:r>
          </a:p>
          <a:p>
            <a:pPr>
              <a:lnSpc>
                <a:spcPct val="90000"/>
              </a:lnSpc>
              <a:buClr>
                <a:srgbClr val="4D92BC"/>
              </a:buClr>
            </a:pPr>
            <a:r>
              <a:rPr lang="en-US" sz="2600" dirty="0"/>
              <a:t>Globalization: The interaction and integration of regional phenomena on a global scale.</a:t>
            </a:r>
          </a:p>
        </p:txBody>
      </p:sp>
      <p:sp>
        <p:nvSpPr>
          <p:cNvPr id="143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Contributing to Population Growth</a:t>
            </a:r>
          </a:p>
        </p:txBody>
      </p:sp>
    </p:spTree>
    <p:extLst>
      <p:ext uri="{BB962C8B-B14F-4D97-AF65-F5344CB8AC3E}">
        <p14:creationId xmlns:p14="http://schemas.microsoft.com/office/powerpoint/2010/main" val="2376052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/>
          <p:cNvSpPr>
            <a:spLocks noGrp="1" noChangeArrowheads="1"/>
          </p:cNvSpPr>
          <p:nvPr>
            <p:ph type="title"/>
          </p:nvPr>
        </p:nvSpPr>
        <p:spPr>
          <a:xfrm>
            <a:off x="-17252" y="3139281"/>
            <a:ext cx="9144000" cy="57943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AIR POLLUTION AND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544866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3213304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Air provides the oxygen and carbon dioxide that support human, animal, and plant life.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Ozone shields us from excessive sunlight.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Naturally occurring greenhouse gases allow solar heat to reach the planet.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This delicately balanced system has been disrupted by the burning of fossil fuels, among other practices.</a:t>
            </a:r>
          </a:p>
        </p:txBody>
      </p:sp>
      <p:sp>
        <p:nvSpPr>
          <p:cNvPr id="1741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 Pollution</a:t>
            </a:r>
          </a:p>
        </p:txBody>
      </p:sp>
    </p:spTree>
    <p:extLst>
      <p:ext uri="{BB962C8B-B14F-4D97-AF65-F5344CB8AC3E}">
        <p14:creationId xmlns:p14="http://schemas.microsoft.com/office/powerpoint/2010/main" val="2533850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597806" cy="52593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The global temperature record shows an average warming of about 0.78C (1.4F) over the past century.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Arctic sea ice has been declining an average of 13.4% per decade.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Global sea level has risen by about 14 centimeters (5.5 inches) over the past century.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Worldwide, precipitation has increased by nearly 0.25 centimeters (about 0.1 inch) per decade over the past century.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The frequency, intensity, and duration of North Atlantic hurricanes have all increased in the past three decades</a:t>
            </a:r>
          </a:p>
        </p:txBody>
      </p:sp>
      <p:sp>
        <p:nvSpPr>
          <p:cNvPr id="184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for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3908859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83979" y="1580943"/>
            <a:ext cx="8229600" cy="4642715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Air pollution causes several broad environmental phenomena: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Smog.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Global warming and climate change—a sustained increase in the Earth</a:t>
            </a:r>
            <a:r>
              <a:rPr lang="fr-FR" sz="2400" dirty="0"/>
              <a:t>’</a:t>
            </a:r>
            <a:r>
              <a:rPr lang="en-US" sz="2400" dirty="0"/>
              <a:t>s</a:t>
            </a:r>
            <a:r>
              <a:rPr lang="en-US" altLang="ja-JP" sz="2400" dirty="0"/>
              <a:t> temperature due to an increase in the greenhouse effect resulting from pollution.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Thinning of the ozone layer.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Production of acid rain.</a:t>
            </a:r>
          </a:p>
        </p:txBody>
      </p:sp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Phenomena Associated with </a:t>
            </a:r>
            <a:br>
              <a:rPr lang="en-US" dirty="0"/>
            </a:br>
            <a:r>
              <a:rPr lang="en-US" dirty="0"/>
              <a:t>Air Pollution</a:t>
            </a:r>
          </a:p>
        </p:txBody>
      </p:sp>
    </p:spTree>
    <p:extLst>
      <p:ext uri="{BB962C8B-B14F-4D97-AF65-F5344CB8AC3E}">
        <p14:creationId xmlns:p14="http://schemas.microsoft.com/office/powerpoint/2010/main" val="2557219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2733470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The global population increases by about 214,000 people every day.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The Arctic Ocean is expected to become free of summer ice by 2050.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Every day, every person in the United States creates about 4.4 pounds of trash.</a:t>
            </a:r>
          </a:p>
        </p:txBody>
      </p:sp>
      <p:sp>
        <p:nvSpPr>
          <p:cNvPr id="409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 You Know?</a:t>
            </a:r>
          </a:p>
        </p:txBody>
      </p:sp>
    </p:spTree>
    <p:extLst>
      <p:ext uri="{BB962C8B-B14F-4D97-AF65-F5344CB8AC3E}">
        <p14:creationId xmlns:p14="http://schemas.microsoft.com/office/powerpoint/2010/main" val="2667053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Greenhouse Effect</a:t>
            </a:r>
          </a:p>
        </p:txBody>
      </p:sp>
      <p:pic>
        <p:nvPicPr>
          <p:cNvPr id="2050" name="Picture 2" descr="\\integrafs5\DeLS_Pondy\71_Pearson_US_IRDVD\03. For_Testing\Lynch_CH_3e\JPEGS\Pass_01\Chapter16\Figures\Jpegs_Labeled\CH_3e_Figure_16_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1"/>
          <a:stretch/>
        </p:blipFill>
        <p:spPr bwMode="auto">
          <a:xfrm>
            <a:off x="1831975" y="864190"/>
            <a:ext cx="5480050" cy="52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862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17252" y="8626"/>
            <a:ext cx="9144000" cy="1077218"/>
          </a:xfrm>
        </p:spPr>
        <p:txBody>
          <a:bodyPr/>
          <a:lstStyle/>
          <a:p>
            <a:r>
              <a:rPr lang="en-US" dirty="0"/>
              <a:t>Increase in Global Surface Temperature and in Atmospheric CO</a:t>
            </a:r>
            <a:r>
              <a:rPr lang="en-US" baseline="-25000" dirty="0"/>
              <a:t>2</a:t>
            </a:r>
            <a:r>
              <a:rPr lang="en-US" dirty="0"/>
              <a:t> Levels, 1880</a:t>
            </a:r>
            <a:r>
              <a:rPr lang="en-US" dirty="0">
                <a:latin typeface="Arial"/>
                <a:cs typeface="Arial"/>
              </a:rPr>
              <a:t>–</a:t>
            </a:r>
            <a:r>
              <a:rPr lang="en-US" dirty="0"/>
              <a:t>2015</a:t>
            </a:r>
          </a:p>
        </p:txBody>
      </p:sp>
      <p:pic>
        <p:nvPicPr>
          <p:cNvPr id="3074" name="Picture 2" descr="\\integrafs5\DeLS_Pondy\71_Pearson_US_IRDVD\03. For_Testing\Lynch_CH_3e\JPEGS\Pass_01\Chapter16\Figures\Jpegs_Labeled\CH_3e_Figure_16_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0"/>
          <a:stretch/>
        </p:blipFill>
        <p:spPr bwMode="auto">
          <a:xfrm>
            <a:off x="1640405" y="1469726"/>
            <a:ext cx="5848476" cy="46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272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/>
          <p:cNvSpPr>
            <a:spLocks noGrp="1" noChangeArrowheads="1"/>
          </p:cNvSpPr>
          <p:nvPr>
            <p:ph type="title"/>
          </p:nvPr>
        </p:nvSpPr>
        <p:spPr>
          <a:xfrm>
            <a:off x="1973973" y="3138883"/>
            <a:ext cx="5161550" cy="57943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WATER POLLUTION</a:t>
            </a:r>
          </a:p>
        </p:txBody>
      </p:sp>
    </p:spTree>
    <p:extLst>
      <p:ext uri="{BB962C8B-B14F-4D97-AF65-F5344CB8AC3E}">
        <p14:creationId xmlns:p14="http://schemas.microsoft.com/office/powerpoint/2010/main" val="516798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2787791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Water supports almost all aspects of life on Earth.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Drinking water is derived from surface-level fresh water and groundwater.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Only about 1% of water in the world is accessible.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By the year 2025, half of the world</a:t>
            </a:r>
            <a:r>
              <a:rPr lang="fr-FR" sz="2600" dirty="0"/>
              <a:t>’</a:t>
            </a:r>
            <a:r>
              <a:rPr lang="en-US" sz="2600" dirty="0"/>
              <a:t>s population will be living in water-stressed areas.</a:t>
            </a:r>
          </a:p>
        </p:txBody>
      </p:sp>
      <p:sp>
        <p:nvSpPr>
          <p:cNvPr id="266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Pollution</a:t>
            </a:r>
          </a:p>
        </p:txBody>
      </p:sp>
    </p:spTree>
    <p:extLst>
      <p:ext uri="{BB962C8B-B14F-4D97-AF65-F5344CB8AC3E}">
        <p14:creationId xmlns:p14="http://schemas.microsoft.com/office/powerpoint/2010/main" val="36346460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1936766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Arsenic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Lead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Dioxins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Agricultural Chemicals </a:t>
            </a:r>
          </a:p>
        </p:txBody>
      </p:sp>
      <p:sp>
        <p:nvSpPr>
          <p:cNvPr id="2765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Pollutants Found in Water</a:t>
            </a:r>
          </a:p>
        </p:txBody>
      </p:sp>
    </p:spTree>
    <p:extLst>
      <p:ext uri="{BB962C8B-B14F-4D97-AF65-F5344CB8AC3E}">
        <p14:creationId xmlns:p14="http://schemas.microsoft.com/office/powerpoint/2010/main" val="14470893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443898" cy="4897249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In 2014, second largest category of all beverages.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Water can be obtained from community water systems and private wells.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Bottled water is hugely popular, but it is important to consider the purchase carefully.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It tends to be more expensive than tap water.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It is not necessarily cleaner or safer than tap water.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Some brands are made from tap water!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Bottle recycling presents issues in some communities.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Certain terms and definitions are required when labeling bottled water.</a:t>
            </a:r>
          </a:p>
        </p:txBody>
      </p:sp>
      <p:sp>
        <p:nvSpPr>
          <p:cNvPr id="307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Bottled Water Worth It?</a:t>
            </a:r>
          </a:p>
        </p:txBody>
      </p:sp>
    </p:spTree>
    <p:extLst>
      <p:ext uri="{BB962C8B-B14F-4D97-AF65-F5344CB8AC3E}">
        <p14:creationId xmlns:p14="http://schemas.microsoft.com/office/powerpoint/2010/main" val="36184784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/>
          <p:cNvSpPr>
            <a:spLocks noGrp="1" noChangeArrowheads="1"/>
          </p:cNvSpPr>
          <p:nvPr>
            <p:ph type="title"/>
          </p:nvPr>
        </p:nvSpPr>
        <p:spPr>
          <a:xfrm>
            <a:off x="2208589" y="3141122"/>
            <a:ext cx="4692318" cy="57943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LAND POLLUTION</a:t>
            </a:r>
          </a:p>
        </p:txBody>
      </p:sp>
    </p:spTree>
    <p:extLst>
      <p:ext uri="{BB962C8B-B14F-4D97-AF65-F5344CB8AC3E}">
        <p14:creationId xmlns:p14="http://schemas.microsoft.com/office/powerpoint/2010/main" val="40060035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3964740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Municipal solid waste (MSW): </a:t>
            </a:r>
            <a:r>
              <a:rPr lang="en-US" sz="2600" dirty="0"/>
              <a:t>Nonhazardous garbage or trash generated by industries, businesses, institutions, and homes.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Communities are encouraged to do their part to lessen the impact of garbage on the environment: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Reduction.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Reuse.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Recycling.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Composting.</a:t>
            </a:r>
          </a:p>
        </p:txBody>
      </p:sp>
      <p:sp>
        <p:nvSpPr>
          <p:cNvPr id="3379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 Pollution</a:t>
            </a:r>
          </a:p>
        </p:txBody>
      </p:sp>
    </p:spTree>
    <p:extLst>
      <p:ext uri="{BB962C8B-B14F-4D97-AF65-F5344CB8AC3E}">
        <p14:creationId xmlns:p14="http://schemas.microsoft.com/office/powerpoint/2010/main" val="32589558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3593549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Hazardous waste consists of garbage or byproducts that can pose a hazard to human health or the environment when improperly managed.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Hazardous e-waste is generated by the production or disposal of electronic or digital devices.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Superfund is a federal program that funds and carries out emergency and long-term identification, analysis, removal, and cleanup of toxic sites.</a:t>
            </a:r>
          </a:p>
        </p:txBody>
      </p:sp>
      <p:sp>
        <p:nvSpPr>
          <p:cNvPr id="3481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Hazardous Waste and Its Management</a:t>
            </a:r>
          </a:p>
        </p:txBody>
      </p:sp>
    </p:spTree>
    <p:extLst>
      <p:ext uri="{BB962C8B-B14F-4D97-AF65-F5344CB8AC3E}">
        <p14:creationId xmlns:p14="http://schemas.microsoft.com/office/powerpoint/2010/main" val="19477430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73973" y="3132077"/>
            <a:ext cx="5161550" cy="57943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POLLUTION AT HOME</a:t>
            </a:r>
          </a:p>
        </p:txBody>
      </p:sp>
    </p:spTree>
    <p:extLst>
      <p:ext uri="{BB962C8B-B14F-4D97-AF65-F5344CB8AC3E}">
        <p14:creationId xmlns:p14="http://schemas.microsoft.com/office/powerpoint/2010/main" val="1133138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41414"/>
            <a:ext cx="8462004" cy="4489842"/>
          </a:xfrm>
        </p:spPr>
        <p:txBody>
          <a:bodyPr/>
          <a:lstStyle/>
          <a:p>
            <a:r>
              <a:rPr lang="en-US" sz="2600" b="1" dirty="0">
                <a:solidFill>
                  <a:srgbClr val="4D92BC"/>
                </a:solidFill>
              </a:rPr>
              <a:t>LO 16.1 </a:t>
            </a:r>
            <a:r>
              <a:rPr lang="en-US" sz="2600" dirty="0"/>
              <a:t>Define environmental health and explain why it is a global concern.</a:t>
            </a:r>
          </a:p>
          <a:p>
            <a:r>
              <a:rPr lang="en-US" sz="2600" b="1" dirty="0">
                <a:solidFill>
                  <a:srgbClr val="4D92BC"/>
                </a:solidFill>
              </a:rPr>
              <a:t>LO 16.2 </a:t>
            </a:r>
            <a:r>
              <a:rPr lang="en-US" sz="2600" dirty="0"/>
              <a:t>Explain how the world</a:t>
            </a:r>
            <a:r>
              <a:rPr lang="fr-FR" sz="2600" dirty="0"/>
              <a:t>’</a:t>
            </a:r>
            <a:r>
              <a:rPr lang="en-US" sz="2600" dirty="0"/>
              <a:t>s</a:t>
            </a:r>
            <a:r>
              <a:rPr lang="en-US" altLang="ja-JP" sz="2600" dirty="0"/>
              <a:t> expanding population stresses the environment.</a:t>
            </a:r>
          </a:p>
          <a:p>
            <a:r>
              <a:rPr lang="en-US" sz="2600" b="1" dirty="0">
                <a:solidFill>
                  <a:srgbClr val="4D92BC"/>
                </a:solidFill>
              </a:rPr>
              <a:t>LO 16.3 </a:t>
            </a:r>
            <a:r>
              <a:rPr lang="en-US" sz="2600" dirty="0"/>
              <a:t>Describe the effects of air pollution and climate change on health and the global environment.</a:t>
            </a:r>
          </a:p>
          <a:p>
            <a:r>
              <a:rPr lang="en-US" sz="2600" b="1" dirty="0">
                <a:solidFill>
                  <a:srgbClr val="4D92BC"/>
                </a:solidFill>
              </a:rPr>
              <a:t>LO 16.4 </a:t>
            </a:r>
            <a:r>
              <a:rPr lang="en-US" sz="2600" dirty="0"/>
              <a:t>Identify the contaminants that most commonly enter a community</a:t>
            </a:r>
            <a:r>
              <a:rPr lang="fr-FR" sz="2600" dirty="0"/>
              <a:t>’</a:t>
            </a:r>
            <a:r>
              <a:rPr lang="en-US" sz="2600" dirty="0"/>
              <a:t>s</a:t>
            </a:r>
            <a:r>
              <a:rPr lang="en-US" altLang="ja-JP" sz="2600" dirty="0"/>
              <a:t> water supply.</a:t>
            </a:r>
          </a:p>
          <a:p>
            <a:r>
              <a:rPr lang="en-US" sz="2600" b="1" dirty="0">
                <a:solidFill>
                  <a:srgbClr val="4D92BC"/>
                </a:solidFill>
              </a:rPr>
              <a:t>LO 16.5 </a:t>
            </a:r>
            <a:r>
              <a:rPr lang="en-US" sz="2600" dirty="0"/>
              <a:t>Discuss management of municipal and hazardous waste.</a:t>
            </a:r>
          </a:p>
        </p:txBody>
      </p:sp>
      <p:sp>
        <p:nvSpPr>
          <p:cNvPr id="51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Outcomes</a:t>
            </a:r>
          </a:p>
        </p:txBody>
      </p:sp>
    </p:spTree>
    <p:extLst>
      <p:ext uri="{BB962C8B-B14F-4D97-AF65-F5344CB8AC3E}">
        <p14:creationId xmlns:p14="http://schemas.microsoft.com/office/powerpoint/2010/main" val="746885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77626"/>
            <a:ext cx="8229600" cy="4064330"/>
          </a:xfrm>
        </p:spPr>
        <p:txBody>
          <a:bodyPr/>
          <a:lstStyle/>
          <a:p>
            <a:pPr>
              <a:lnSpc>
                <a:spcPct val="93000"/>
              </a:lnSpc>
              <a:buClr>
                <a:srgbClr val="4D92BC"/>
              </a:buClr>
            </a:pPr>
            <a:r>
              <a:rPr lang="en-US" sz="2600" b="1" dirty="0"/>
              <a:t>Bioaccumulation: </a:t>
            </a:r>
            <a:r>
              <a:rPr lang="en-US" sz="2600" dirty="0"/>
              <a:t>The process by which substances increase in concentration in the fat tissues of living organisms as the organisms take in contaminated air, water, or food.</a:t>
            </a:r>
          </a:p>
          <a:p>
            <a:pPr>
              <a:lnSpc>
                <a:spcPct val="93000"/>
              </a:lnSpc>
              <a:buClr>
                <a:srgbClr val="4D92BC"/>
              </a:buClr>
            </a:pPr>
            <a:r>
              <a:rPr lang="en-US" sz="2600" b="1" dirty="0"/>
              <a:t>Biomagnification: </a:t>
            </a:r>
            <a:r>
              <a:rPr lang="en-US" sz="2600" dirty="0"/>
              <a:t>The process by which certain contaminants become more concentrated in animal tissue as they move up the food chain.</a:t>
            </a:r>
          </a:p>
          <a:p>
            <a:pPr>
              <a:lnSpc>
                <a:spcPct val="93000"/>
              </a:lnSpc>
              <a:buClr>
                <a:srgbClr val="4D92BC"/>
              </a:buClr>
            </a:pPr>
            <a:r>
              <a:rPr lang="en-US" sz="2600" dirty="0"/>
              <a:t>Contaminants that have leached into products from packaging are sometimes consumed, such as a pollutant called bisphenol A (BPA), found in plastics.</a:t>
            </a:r>
          </a:p>
        </p:txBody>
      </p:sp>
      <p:sp>
        <p:nvSpPr>
          <p:cNvPr id="3891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Pollutants in Food and Beverages</a:t>
            </a:r>
          </a:p>
        </p:txBody>
      </p:sp>
    </p:spTree>
    <p:extLst>
      <p:ext uri="{BB962C8B-B14F-4D97-AF65-F5344CB8AC3E}">
        <p14:creationId xmlns:p14="http://schemas.microsoft.com/office/powerpoint/2010/main" val="15969579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Biomagnification </a:t>
            </a:r>
          </a:p>
        </p:txBody>
      </p:sp>
      <p:pic>
        <p:nvPicPr>
          <p:cNvPr id="4098" name="Picture 2" descr="\\integrafs5\DeLS_Pondy\71_Pearson_US_IRDVD\03. For_Testing\Lynch_CH_3e\JPEGS\Pass_01\Chapter16\Figures\Jpegs_Labeled\CH_3e_Figure_16_0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2"/>
          <a:stretch/>
        </p:blipFill>
        <p:spPr bwMode="auto">
          <a:xfrm>
            <a:off x="491093" y="988718"/>
            <a:ext cx="8160226" cy="506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1487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3937581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Aspects of the home environment may release toxic fumes or other contaminants into indoor air: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Toxic fumes (e.g., paint, insulation materials).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Smoke from fireplace, tobacco, mold spores, lead dust, rodent droppings, dust mites, and pet dander.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Asbestos.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Radon.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Carbon monoxide (CO).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Volatile organic compounds (VOCs).</a:t>
            </a:r>
          </a:p>
        </p:txBody>
      </p:sp>
      <p:sp>
        <p:nvSpPr>
          <p:cNvPr id="4096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Pollutants in Indoor Air </a:t>
            </a:r>
          </a:p>
        </p:txBody>
      </p:sp>
    </p:spTree>
    <p:extLst>
      <p:ext uri="{BB962C8B-B14F-4D97-AF65-F5344CB8AC3E}">
        <p14:creationId xmlns:p14="http://schemas.microsoft.com/office/powerpoint/2010/main" val="537914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7"/>
          <p:cNvSpPr>
            <a:spLocks noGrp="1" noChangeArrowheads="1"/>
          </p:cNvSpPr>
          <p:nvPr>
            <p:ph idx="1"/>
          </p:nvPr>
        </p:nvSpPr>
        <p:spPr>
          <a:xfrm>
            <a:off x="383230" y="1150466"/>
            <a:ext cx="8643073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Biomonitoring: </a:t>
            </a:r>
            <a:r>
              <a:rPr lang="en-US" sz="2600" dirty="0"/>
              <a:t>Analysis of blood, urine, tissues, and so forth to measure chemical exposure in humans.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Endocrine disruptor: </a:t>
            </a:r>
            <a:r>
              <a:rPr lang="en-US" sz="2600" dirty="0"/>
              <a:t>A substance that stops the production or blocks the use of hormones in the body and that can have harmful effects on health or development.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Neurotoxin: </a:t>
            </a:r>
            <a:r>
              <a:rPr lang="en-US" sz="2600" dirty="0"/>
              <a:t>A substance that interferes with or harms the functioning of the brain and nervous system.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Body burden: </a:t>
            </a:r>
            <a:r>
              <a:rPr lang="en-US" sz="2600" dirty="0"/>
              <a:t>The amount of a chemical stored in the body at a given time, especially a potential toxin in the body as the result of environmental exposure.</a:t>
            </a:r>
          </a:p>
        </p:txBody>
      </p:sp>
      <p:sp>
        <p:nvSpPr>
          <p:cNvPr id="440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Effects of Pollutants at Home</a:t>
            </a:r>
          </a:p>
        </p:txBody>
      </p:sp>
    </p:spTree>
    <p:extLst>
      <p:ext uri="{BB962C8B-B14F-4D97-AF65-F5344CB8AC3E}">
        <p14:creationId xmlns:p14="http://schemas.microsoft.com/office/powerpoint/2010/main" val="10895486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6"/>
          <p:cNvSpPr>
            <a:spLocks noGrp="1" noChangeArrowheads="1"/>
          </p:cNvSpPr>
          <p:nvPr>
            <p:ph type="title"/>
          </p:nvPr>
        </p:nvSpPr>
        <p:spPr>
          <a:xfrm>
            <a:off x="2208589" y="3139281"/>
            <a:ext cx="4692318" cy="57943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NOISE POLLUTION</a:t>
            </a:r>
          </a:p>
        </p:txBody>
      </p:sp>
    </p:spTree>
    <p:extLst>
      <p:ext uri="{BB962C8B-B14F-4D97-AF65-F5344CB8AC3E}">
        <p14:creationId xmlns:p14="http://schemas.microsoft.com/office/powerpoint/2010/main" val="23840987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About 1 of every 3 adults aged 65 to 74 and half of adults over age 65 are hearing-impaired.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Decibel: </a:t>
            </a:r>
            <a:r>
              <a:rPr lang="en-US" sz="2600" dirty="0"/>
              <a:t>The unit of measurement used to express sound intensity.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Protect your hearing when possible.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Give your ears a break from your earbuds and high volumes. Follow the 60/60 rule: 60% volume, 60 minutes per day.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Wear protective devices at concerts.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Step outside, away from noisy environments, to give your ears a break.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Use protective headgear if you work around noise.</a:t>
            </a:r>
          </a:p>
        </p:txBody>
      </p:sp>
      <p:sp>
        <p:nvSpPr>
          <p:cNvPr id="4608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Pollution</a:t>
            </a:r>
          </a:p>
        </p:txBody>
      </p:sp>
    </p:spTree>
    <p:extLst>
      <p:ext uri="{BB962C8B-B14F-4D97-AF65-F5344CB8AC3E}">
        <p14:creationId xmlns:p14="http://schemas.microsoft.com/office/powerpoint/2010/main" val="3615949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Decibel Levels of Common Noises </a:t>
            </a:r>
          </a:p>
        </p:txBody>
      </p:sp>
      <p:pic>
        <p:nvPicPr>
          <p:cNvPr id="5122" name="Picture 2" descr="\\integrafs5\DeLS_Pondy\71_Pearson_US_IRDVD\03. For_Testing\Lynch_CH_3e\JPEGS\Pass_01\Chapter16\Figures\Jpegs_Labeled\CH_3e_Figure_16_0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2"/>
          <a:stretch/>
        </p:blipFill>
        <p:spPr bwMode="auto">
          <a:xfrm>
            <a:off x="1149001" y="992214"/>
            <a:ext cx="6845999" cy="509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7920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"/>
          <p:cNvSpPr>
            <a:spLocks noGrp="1" noChangeArrowheads="1"/>
          </p:cNvSpPr>
          <p:nvPr>
            <p:ph type="title"/>
          </p:nvPr>
        </p:nvSpPr>
        <p:spPr>
          <a:xfrm>
            <a:off x="3097968" y="3139281"/>
            <a:ext cx="2913560" cy="57943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RADIATION</a:t>
            </a:r>
          </a:p>
        </p:txBody>
      </p:sp>
    </p:spTree>
    <p:extLst>
      <p:ext uri="{BB962C8B-B14F-4D97-AF65-F5344CB8AC3E}">
        <p14:creationId xmlns:p14="http://schemas.microsoft.com/office/powerpoint/2010/main" val="40204845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Radiation is energy that travels in the form of rays, waves, or particles.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Types of radiation: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Non-ionizing radiation (microwaves, radio waves).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Ionizing radiation (UV rays from the sun, X-rays).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We are all exposed to radiation, but only some forms are harmful, such as UV radiation and X-rays.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Exposure to some types of radiation can lead to cancer and miscarriages.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Higher levels of exposure can lead to radiation sickness.</a:t>
            </a:r>
          </a:p>
        </p:txBody>
      </p:sp>
      <p:sp>
        <p:nvSpPr>
          <p:cNvPr id="491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</a:t>
            </a:r>
          </a:p>
        </p:txBody>
      </p:sp>
    </p:spTree>
    <p:extLst>
      <p:ext uri="{BB962C8B-B14F-4D97-AF65-F5344CB8AC3E}">
        <p14:creationId xmlns:p14="http://schemas.microsoft.com/office/powerpoint/2010/main" val="41028346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Electromagnetic Spectrum and Sources of Radiation </a:t>
            </a:r>
          </a:p>
        </p:txBody>
      </p:sp>
      <p:pic>
        <p:nvPicPr>
          <p:cNvPr id="6146" name="Picture 2" descr="\\integrafs5\DeLS_Pondy\71_Pearson_US_IRDVD\03. For_Testing\Lynch_CH_3e\JPEGS\Pass_01\Chapter16\Figures\Jpegs_Labeled\CH_3e_Figure_16_0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5"/>
          <a:stretch/>
        </p:blipFill>
        <p:spPr bwMode="auto">
          <a:xfrm>
            <a:off x="2103842" y="1516925"/>
            <a:ext cx="4934728" cy="458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300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7"/>
          <p:cNvSpPr>
            <a:spLocks noGrp="1" noChangeArrowheads="1"/>
          </p:cNvSpPr>
          <p:nvPr>
            <p:ph idx="1"/>
          </p:nvPr>
        </p:nvSpPr>
        <p:spPr>
          <a:xfrm>
            <a:off x="383230" y="1141413"/>
            <a:ext cx="8507271" cy="3258571"/>
          </a:xfrm>
        </p:spPr>
        <p:txBody>
          <a:bodyPr/>
          <a:lstStyle/>
          <a:p>
            <a:r>
              <a:rPr lang="en-US" sz="2600" b="1" dirty="0">
                <a:solidFill>
                  <a:srgbClr val="4D92BC"/>
                </a:solidFill>
              </a:rPr>
              <a:t>LO 16.6 </a:t>
            </a:r>
            <a:r>
              <a:rPr lang="en-US" sz="2600" dirty="0"/>
              <a:t>Analyze your home environment for potential sources of pollution.</a:t>
            </a:r>
          </a:p>
          <a:p>
            <a:r>
              <a:rPr lang="en-US" sz="2600" b="1" dirty="0">
                <a:solidFill>
                  <a:srgbClr val="4D92BC"/>
                </a:solidFill>
              </a:rPr>
              <a:t>LO 16.7 </a:t>
            </a:r>
            <a:r>
              <a:rPr lang="en-US" sz="2600" dirty="0"/>
              <a:t>Identify factors that contribute to hearing loss.</a:t>
            </a:r>
          </a:p>
          <a:p>
            <a:r>
              <a:rPr lang="en-US" sz="2600" b="1" dirty="0">
                <a:solidFill>
                  <a:srgbClr val="4D92BC"/>
                </a:solidFill>
              </a:rPr>
              <a:t>LO 16.8 </a:t>
            </a:r>
            <a:r>
              <a:rPr lang="en-US" sz="2600" dirty="0"/>
              <a:t>Identify potential sources of harmful levels of radiation.</a:t>
            </a:r>
          </a:p>
          <a:p>
            <a:r>
              <a:rPr lang="en-US" sz="2600" b="1" dirty="0">
                <a:solidFill>
                  <a:srgbClr val="4D92BC"/>
                </a:solidFill>
              </a:rPr>
              <a:t>LO 16.9 </a:t>
            </a:r>
            <a:r>
              <a:rPr lang="en-US" sz="2600" dirty="0"/>
              <a:t>Explain how to improve environmental health in your community.</a:t>
            </a:r>
          </a:p>
        </p:txBody>
      </p:sp>
      <p:sp>
        <p:nvSpPr>
          <p:cNvPr id="51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Outcomes (cont.)</a:t>
            </a:r>
          </a:p>
        </p:txBody>
      </p:sp>
    </p:spTree>
    <p:extLst>
      <p:ext uri="{BB962C8B-B14F-4D97-AF65-F5344CB8AC3E}">
        <p14:creationId xmlns:p14="http://schemas.microsoft.com/office/powerpoint/2010/main" val="11119734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580943"/>
            <a:ext cx="8229600" cy="4642715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Watch your sun exposure.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Skip the tanning salon.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Use a headset or the speaker feature when talking on your cell phone.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Work with your doctor and dentist to limit your exposure to X-rays and other imaging devices that use radiation.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Test your home for radon.</a:t>
            </a:r>
          </a:p>
        </p:txBody>
      </p:sp>
      <p:sp>
        <p:nvSpPr>
          <p:cNvPr id="5120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You Do to Reduce Your Exposure to Radiation</a:t>
            </a:r>
          </a:p>
        </p:txBody>
      </p:sp>
    </p:spTree>
    <p:extLst>
      <p:ext uri="{BB962C8B-B14F-4D97-AF65-F5344CB8AC3E}">
        <p14:creationId xmlns:p14="http://schemas.microsoft.com/office/powerpoint/2010/main" val="9634744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231" y="1150466"/>
            <a:ext cx="8229600" cy="4417415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Write to your national and state legislatures, as well as your governor, asking them to support solutions to climate change.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Write articles for your local and campus media outlets to promote solutions to climate change.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Host a movie night with friends and screen a documentary with an environmental theme.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Use social networking sites to let friends know what you’ve been doing to clean up your community and how they can get involved, too.</a:t>
            </a:r>
          </a:p>
        </p:txBody>
      </p:sp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Yourself, Change Your World</a:t>
            </a:r>
          </a:p>
        </p:txBody>
      </p:sp>
    </p:spTree>
    <p:extLst>
      <p:ext uri="{BB962C8B-B14F-4D97-AF65-F5344CB8AC3E}">
        <p14:creationId xmlns:p14="http://schemas.microsoft.com/office/powerpoint/2010/main" val="2757799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Grp="1" noChangeArrowheads="1"/>
          </p:cNvSpPr>
          <p:nvPr>
            <p:ph type="title"/>
          </p:nvPr>
        </p:nvSpPr>
        <p:spPr>
          <a:xfrm>
            <a:off x="1432010" y="2890391"/>
            <a:ext cx="6245476" cy="107721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OVERVIEW OF </a:t>
            </a:r>
            <a:b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</a:br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ENVIRONMENTAL HEALTH</a:t>
            </a:r>
          </a:p>
        </p:txBody>
      </p:sp>
    </p:spTree>
    <p:extLst>
      <p:ext uri="{BB962C8B-B14F-4D97-AF65-F5344CB8AC3E}">
        <p14:creationId xmlns:p14="http://schemas.microsoft.com/office/powerpoint/2010/main" val="68577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3919474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Environmental health is the discipline that addresses all the physical, chemical, and biological factors external to individual human beings, especially those that influence human health.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Pollution is contamination of the natural environment as a result of human activities.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An ecosystem is a dynamic collection of organisms and their nonliving surroundings that functions as a unit.</a:t>
            </a:r>
          </a:p>
        </p:txBody>
      </p:sp>
      <p:sp>
        <p:nvSpPr>
          <p:cNvPr id="717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Health</a:t>
            </a:r>
          </a:p>
        </p:txBody>
      </p:sp>
    </p:spTree>
    <p:extLst>
      <p:ext uri="{BB962C8B-B14F-4D97-AF65-F5344CB8AC3E}">
        <p14:creationId xmlns:p14="http://schemas.microsoft.com/office/powerpoint/2010/main" val="3792732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2905486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Health factors are influenced by the following: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The features of the natural world that surround you.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The human-made (or built) environment.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Social aspects, including socioeconomic status and factors in the community.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All humans share one global environment.</a:t>
            </a:r>
          </a:p>
        </p:txBody>
      </p:sp>
      <p:sp>
        <p:nvSpPr>
          <p:cNvPr id="819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Your Environment</a:t>
            </a:r>
          </a:p>
        </p:txBody>
      </p:sp>
    </p:spTree>
    <p:extLst>
      <p:ext uri="{BB962C8B-B14F-4D97-AF65-F5344CB8AC3E}">
        <p14:creationId xmlns:p14="http://schemas.microsoft.com/office/powerpoint/2010/main" val="2885669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3186143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The U.S. Environmental Protection Agency (EPA) protects human health and safeguards the natural environment (air, water, land).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Although the immediate ecosystem may be protected, global environmental protection is lacking.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The global effect of purchases we make in the United States can be costly.</a:t>
            </a:r>
          </a:p>
        </p:txBody>
      </p:sp>
      <p:sp>
        <p:nvSpPr>
          <p:cNvPr id="921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Health Is a Global Issue</a:t>
            </a:r>
          </a:p>
        </p:txBody>
      </p:sp>
    </p:spTree>
    <p:extLst>
      <p:ext uri="{BB962C8B-B14F-4D97-AF65-F5344CB8AC3E}">
        <p14:creationId xmlns:p14="http://schemas.microsoft.com/office/powerpoint/2010/main" val="1120335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 movement toward environmental health began more than a century ago.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Public health organizations began to develop policies to protect general health and welfare.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New concerns emerged about the effects of pesticides on health.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DDT, in particular, became a concern with the publication of Rachel Carson</a:t>
            </a:r>
            <a:r>
              <a:rPr lang="fr-FR" sz="2400" dirty="0"/>
              <a:t>’</a:t>
            </a:r>
            <a:r>
              <a:rPr lang="en-US" sz="2400" dirty="0"/>
              <a:t>s</a:t>
            </a:r>
            <a:r>
              <a:rPr lang="en-US" altLang="ja-JP" sz="2400" dirty="0"/>
              <a:t> book </a:t>
            </a:r>
            <a:r>
              <a:rPr lang="en-US" altLang="ja-JP" sz="2400" i="1" dirty="0"/>
              <a:t>Silent Spring</a:t>
            </a:r>
            <a:r>
              <a:rPr lang="en-US" altLang="ja-JP" sz="2400" dirty="0"/>
              <a:t>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The Intergovernmental Panel on Climate Change (IPCC) focuses on studying health effects of global climate change.</a:t>
            </a:r>
          </a:p>
        </p:txBody>
      </p:sp>
      <p:sp>
        <p:nvSpPr>
          <p:cNvPr id="1024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Environmental Health</a:t>
            </a:r>
          </a:p>
        </p:txBody>
      </p:sp>
    </p:spTree>
    <p:extLst>
      <p:ext uri="{BB962C8B-B14F-4D97-AF65-F5344CB8AC3E}">
        <p14:creationId xmlns:p14="http://schemas.microsoft.com/office/powerpoint/2010/main" val="1741342148"/>
      </p:ext>
    </p:extLst>
  </p:cSld>
  <p:clrMapOvr>
    <a:masterClrMapping/>
  </p:clrMapOvr>
</p:sld>
</file>

<file path=ppt/theme/theme1.xml><?xml version="1.0" encoding="utf-8"?>
<a:theme xmlns:a="http://schemas.openxmlformats.org/drawingml/2006/main" name="3_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gtk_01:Applications (Mac OS 9):Microsoft Office 2001:Templates:My Templates:HA5Lect_template.pot</Template>
  <TotalTime>1368</TotalTime>
  <Words>2133</Words>
  <Application>Microsoft Macintosh PowerPoint</Application>
  <PresentationFormat>On-screen Show (4:3)</PresentationFormat>
  <Paragraphs>175</Paragraphs>
  <Slides>41</Slides>
  <Notes>40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3_HA5Lect_template</vt:lpstr>
      <vt:lpstr>2_HA5Lect_template</vt:lpstr>
      <vt:lpstr>1_HA5Lect_template</vt:lpstr>
      <vt:lpstr>Chapter 16: Your Environment, Your Health</vt:lpstr>
      <vt:lpstr>Did You Know?</vt:lpstr>
      <vt:lpstr>Learning Outcomes</vt:lpstr>
      <vt:lpstr>Learning Outcomes (cont.)</vt:lpstr>
      <vt:lpstr>OVERVIEW OF  ENVIRONMENTAL HEALTH</vt:lpstr>
      <vt:lpstr>Environmental Health</vt:lpstr>
      <vt:lpstr>Defining Your Environment</vt:lpstr>
      <vt:lpstr>Environmental Health Is a Global Issue</vt:lpstr>
      <vt:lpstr>Evolution of Environmental Health</vt:lpstr>
      <vt:lpstr>Toward Sustainability</vt:lpstr>
      <vt:lpstr>Video: China Smog Creates What Some Call a King of Respiratory Nuclear Winter</vt:lpstr>
      <vt:lpstr>Video: China Smog Creates What Some Call a King of Respiratory Nuclear Winter</vt:lpstr>
      <vt:lpstr>OVERPOPULATION</vt:lpstr>
      <vt:lpstr>World Population Growth in Billions </vt:lpstr>
      <vt:lpstr>Factors Contributing to Population Growth</vt:lpstr>
      <vt:lpstr>AIR POLLUTION AND CLIMATE CHANGE</vt:lpstr>
      <vt:lpstr>Air Pollution</vt:lpstr>
      <vt:lpstr>Evidence for Climate Change</vt:lpstr>
      <vt:lpstr>Environmental Phenomena Associated with  Air Pollution</vt:lpstr>
      <vt:lpstr>The Greenhouse Effect</vt:lpstr>
      <vt:lpstr>Increase in Global Surface Temperature and in Atmospheric CO2 Levels, 1880–2015</vt:lpstr>
      <vt:lpstr>WATER POLLUTION</vt:lpstr>
      <vt:lpstr>Water Pollution</vt:lpstr>
      <vt:lpstr>Pollutants Found in Water</vt:lpstr>
      <vt:lpstr>Is Bottled Water Worth It?</vt:lpstr>
      <vt:lpstr>LAND POLLUTION</vt:lpstr>
      <vt:lpstr>Land Pollution</vt:lpstr>
      <vt:lpstr>Hazardous Waste and Its Management</vt:lpstr>
      <vt:lpstr>POLLUTION AT HOME</vt:lpstr>
      <vt:lpstr>Pollutants in Food and Beverages</vt:lpstr>
      <vt:lpstr>Biomagnification </vt:lpstr>
      <vt:lpstr>Pollutants in Indoor Air </vt:lpstr>
      <vt:lpstr>Health Effects of Pollutants at Home</vt:lpstr>
      <vt:lpstr>NOISE POLLUTION</vt:lpstr>
      <vt:lpstr>Noise Pollution</vt:lpstr>
      <vt:lpstr>Decibel Levels of Common Noises </vt:lpstr>
      <vt:lpstr>RADIATION</vt:lpstr>
      <vt:lpstr>Radiation</vt:lpstr>
      <vt:lpstr>The Electromagnetic Spectrum and Sources of Radiation </vt:lpstr>
      <vt:lpstr>What Can You Do to Reduce Your Exposure to Radiation</vt:lpstr>
      <vt:lpstr>Change Yourself, Change Your World</vt:lpstr>
    </vt:vector>
  </TitlesOfParts>
  <Company>뿿ˤʤ㏘뿿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 U</dc:creator>
  <cp:lastModifiedBy>Place, Jean Marie</cp:lastModifiedBy>
  <cp:revision>252</cp:revision>
  <dcterms:created xsi:type="dcterms:W3CDTF">2007-09-26T05:29:17Z</dcterms:created>
  <dcterms:modified xsi:type="dcterms:W3CDTF">2020-01-12T19:18:22Z</dcterms:modified>
</cp:coreProperties>
</file>